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31"/>
  </p:notesMasterIdLst>
  <p:sldIdLst>
    <p:sldId id="335" r:id="rId5"/>
    <p:sldId id="337" r:id="rId6"/>
    <p:sldId id="334" r:id="rId7"/>
    <p:sldId id="33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300" r:id="rId42"/>
    <p:sldId id="301" r:id="rId43"/>
    <p:sldId id="302" r:id="rId44"/>
    <p:sldId id="303" r:id="rId45"/>
    <p:sldId id="304" r:id="rId46"/>
    <p:sldId id="305" r:id="rId47"/>
    <p:sldId id="306" r:id="rId48"/>
    <p:sldId id="338"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47" r:id="rId75"/>
    <p:sldId id="348" r:id="rId76"/>
    <p:sldId id="349" r:id="rId77"/>
    <p:sldId id="351" r:id="rId78"/>
    <p:sldId id="352" r:id="rId79"/>
    <p:sldId id="353" r:id="rId80"/>
    <p:sldId id="354" r:id="rId81"/>
    <p:sldId id="355" r:id="rId82"/>
    <p:sldId id="356" r:id="rId83"/>
    <p:sldId id="357" r:id="rId84"/>
    <p:sldId id="358" r:id="rId85"/>
    <p:sldId id="359" r:id="rId86"/>
    <p:sldId id="360" r:id="rId87"/>
    <p:sldId id="361" r:id="rId88"/>
    <p:sldId id="339" r:id="rId89"/>
    <p:sldId id="362" r:id="rId90"/>
    <p:sldId id="373" r:id="rId91"/>
    <p:sldId id="375" r:id="rId92"/>
    <p:sldId id="363" r:id="rId93"/>
    <p:sldId id="364" r:id="rId94"/>
    <p:sldId id="365" r:id="rId95"/>
    <p:sldId id="366" r:id="rId96"/>
    <p:sldId id="340" r:id="rId97"/>
    <p:sldId id="367" r:id="rId98"/>
    <p:sldId id="368" r:id="rId99"/>
    <p:sldId id="369" r:id="rId100"/>
    <p:sldId id="370" r:id="rId101"/>
    <p:sldId id="372" r:id="rId102"/>
    <p:sldId id="341" r:id="rId103"/>
    <p:sldId id="342" r:id="rId104"/>
    <p:sldId id="343"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44" r:id="rId127"/>
    <p:sldId id="345" r:id="rId128"/>
    <p:sldId id="346" r:id="rId129"/>
    <p:sldId id="332" r:id="rId13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32:48.94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0 290,'0'0,"26"0,0 0,1 0,26 0,-27 0,27 26,27 1,-1-1,-26 1,26-1,80 1,0 26,-53-53,52 26,-25-26,25 53,-25-53,-1 53,27-53,-53 26,-1-26,-25 0,-1 0,0 0,1 27,-54-27,54 0,-27 0,0 0,26 0,-26 0,0 0,53 0,26 0,-53 0,-26 0,27 0,-1 0,27 0,0 0,-80 0,53 0,-52 0,79 0,-53 0,26-27,-26 1,79 0,1-1,-28-52,-25 79,26 0,26 0,27-106,-107 106,54 0,-26 0,26-27,-27 27,0 0,1 0,-1-26,-26 26,0 0,53-53,-80 53,27 0,0 0,26 0,27-26,-26 26,-28-27,1 27,80-53,-54 53,-26 0,53 0,0-26,26 26,-26 0,0 0,-53 0,26 0,-26 0,0 0,-27 0,27 0,0 0,26 0,-52 0,26 0,26 0,-26 0,26 0,1-27,-27 1,0 26,53 0,-27 0,27 0,0 0,-27 0,-26 0,53 0,-27 0,-26 0,0 0,26 0,1 0,-27 0,26 0,-53 0,27 0,27-27,-54 27,-26 0,27 0,-1 0,1 0,-27-26,52 26,1 0,-26 0,26 0,0 0,0 0,26 0,-53 0,27 0,27 0,-1 0,-26 0,0 0,26 0,1 0,25 0,28 0,-107 0,80 0,0 0,0 0,26 0,-26 0,0 0,-1 26,-52-26,-53 0,27 0,-1 0,-26 27,27-27,26 0,0 26,26 27,-53-53,-26 0,27 0,-1 53,27-53,-26 53,-1-53,-26 26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5:12.08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29,'26'0,"1"0,-1 0,27 0,-27 0,1 0,52 0,-52 0,-1 0,1 0,25 0,-25 0,26 0,-27 0,-26 0,80 0,-27 0,0 0,-1 0,1 0,0 0,27 0,-27 0,0 0,-27 0,27 0,0 0,26 0,-79 0,27 0,26 0,-53 0,52 0,1 0,-53 0,53 0,-26 0,26 0,-27 0,53 0,-52 0,26 0,-27 0,54 0,-27 0,0 0,-27 0,27 0,26 0,1 0,-1 0,-26 0,0 0,53 0,0 0,26 0,-26 0,-27 0,27 0,-27 0,-52 0,52 0,0 0,-52 0,26 0,-27 0,54 0,-80 0,26 0,27 0,-53 0,53 0,-27 0,1 0,-1 0,27 0,-53 0,27 0,-1 0,1 0,-1 0,27 0,0 0,26 0,-26 0,-26 0,26 0,-1 0,1 0,-26 0,-1 0,1 0,-1 0,-26 0,27 0,-1 0,1 0,-27 0,26 0,1 0,-27 0,52 0,1 0,-26 0,26 0,0 0,0 0,-27 0,27 0,-27 0,-26 0,53 0,-53 0,27 0,-27 0,26 0,1 0,26 0,0 0,-27 0,0 0,1 0,-1 0,1 0,26 0,0 0,0 0,26 0,0 0,-26 0,27 0,-80 0,53 0,-27 0,-26 0,53 0,-27 0,1 0,-1 0,1 0,-1 0,1 0,-1 0,1 0,-1 0,1 0,-1 0,27 0,-27 0,54 0,-54 0,1 0,-1 0,-26 0,27 0,-1 0,0 0,-26 0,27 0,-1-27,1 27,-27 0,26 0,1 0,-1 0,1 0,-1 0,1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8:42.12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0 257,'0'0,"26"0,1 0,26 0,-27 0,27 0,0 0,79 0,-26 0,106 0,53 0,-54 0,27 27,27-27,-53 26,26-26,0 0,-53 0,-26 0,0 0,-54 0,-25 0,-27 0,0 0,0 0,-1 0,1 0,0 0,27 0,-54 0,27 0,0 0,0 0,0 0,0-26,0 26,52 0,-25-27,-1 27,1-26,-28 26,28 0,-1 0,-26 0,53-53,-27 53,1-27,26 27,-1 0,1 0,-53-26,26 26,1 0,-27 0,26 0,1 0,-1-53,-53 53,54 0,-1-26,-26 26,26 0,1 0,-54 0,54 0,-27 0,-1 0,-52 0,53 0,0 0,0 0,-26 0,52 0,-26 0,26 0,1 0,-54 0,27 0,-26 0,52 0,-79 0,53 0,-27 0,1 0,26 0,0 0,-27 0,1 0,52 26,-53-26,-26 26,53 1,-26-27,52 26,0 1,-52-27,52 0,-26 0,27 53,-28-27,1-26,0 0,-26 27,-1-27,1 0,-27 0,26 0,1 0,-1 0,-26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9:00.07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0,'0'0,"26"27,27-27,0 0,0 0,-26 0,78 0,-25 0,26 0,-1 0,1 0,-26 0,25 0,1 0,-26 0,-1 0,27 26,0-26,52 53,81-53,-54 26,26-26,-25 27,25-27,54 0,-80 0,27 0,-27 0,-79 0,26 0,27 0,-53 0,-27 0,27 26,26-26,-26 0,26 53,-26-53,0 27,26-1,-26-26,53 27,26-1,-53 0,54 1,-1-1,-27-26,1 0,0 0,26 0,53 0,-79 0,0 0,105 0,-131 0,131 0,-52 0,-27 0,53 0,0 0,-26 0,26 0,27 0,-54 0,54 0,-80 0,27 0,-80 0,1 0,78 0,-79 0,1 0,-1 0,53 0,-79 0,53 0,-53 0,52 0,-78 0,26 0,-1 0,1 0,0 0,26 0,-26 0,27 0,25 0,-52 0,79 0,1 0,25 0,-26 0,27 0,-27 0,-26 0,26 0,-79 0,0 0,0 0,52 0,-52 0,-26 0,-27 0,26 0,27 0,-27 0,-26 0,53 0,-27 0,1 0,-1 0,27 0,-27 0,54 0,-1 0,0 0,27 0,-27 0,-26 0,26 0,-79 0,-53 0,27 0,-1 0,1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9:25.80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0 170,'53'0,"27"0,-27 0,26 0,27 0,26-27,0-26,-26 53,0 0,53 0,-53 0,0 0,-27 0,0 0,27 0,-26 0,-28 0,54 0,-26 0,-1 0,-53 0,54 0,-1 0,1 0,-1 0,27 0,-53 0,0 0,26 0,0 0,-26 0,27 0,-27 0,52 0,-78 0,79 0,-27 0,0 0,1 0,-1 0,27 0,0 0,0 0,0 0,-1 0,-25 0,-27 0,26 0,27 0,-27 0,27 0,-27 0,27 0,-53 0,53 0,0 0,-27 0,1 0,-27 0,26 0,27 0,0 0,-1 0,28 0,-27 0,-1 0,1 0,26 0,-26 0,-26 0,-1 0,-26 0,26 0,1 0,-1 0,27 0,26 0,80 0,0 0,-54 0,54 0,-27 0,-52 0,-1 27,-53-27,-26 0,-26 0,25 0,-25 0,-1 0,-26 0,80 0,-80 0,53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9:28.32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0 130,'27'0,"-27"0,26 0,-26 0,26-27,1 27,26 0,0 0,0 0,0 0,52 0,1 0,53 0,0 0,0 0,-1 0,27 0,1 0,-81 0,1 0,0 0,-26 0,-1 0,0 0,1 0,-1 0,27 0,53 0,-27 0,-26 0,26 0,-26 0,0 0,-27 0,0 0,1 0,-1 0,1 0,-27 0,26 0,0 0,1 0,-27 0,26 0,27 0,-27 0,0 0,27 0,-26 0,26 0,-27 0,27 0,-27 0,27 0,-27 0,27 0,-53 0,53 0,-27 0,27 0,-27 0,-79 0,80 0,-54 0,27 0,27 0,-27 0,26 0,-53 0,54 53,-27-53,0 0,26 0,-53 0,27 0,0 0,53 0,-27 0,27 27,0-27,-53 26,26-26,1 0,-1 0,-26 0,0 0,26 0,-52 0,79 0,-27 0,-52 0,52 0,-53 0,27 0,-26 0,-1 0,27 0,26 0,-52 0,52 0,1 0,-54 0,53 0,-79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9:48.07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0,'0'0,"0"0,53 0,-53 0,53 0,26 0,1 0,-1 26,0-26,-26 27,27-1,25-26,-25 0,-27 0,53 53,-27-53,27 27,53-1,-54-26,28 27,-28-27,54 53,-106-53,53 26,-27-26,-26 0,27 0,-1 0,0 0,27 0,53 0,-80 0,27 0,0 0,0 0,-53 0,26 0,27 0,-80 0,54 0,-1 0,1 0,25 0,54 0,-27 0,-26 0,159 0,-80 0,53 0,0 0,-26 0,-27 0,-79 0,53 0,-27 0,-26 0,-27 0,1 0,-27 0,52 0,-105 0,53 0,0 0,0 0,-53 0,53 0,0 0,-53 0,53 0,0 0,26 0,1 0,-1 0,-26 0,26 0,27 0,-53 0,53 0,53 0,-54 0,1 0,27 0,-28 0,1 0,53 0,-53 0,0 0,-1 0,-25 0,-1 0,-52 0,78 0,-78 0,26 0,0 0,0 0,-27 0,27 0,0 0,-27 0,1 0,-1 0,1 0,-1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5:03:17.85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0 218,'0'0,"79"0,27 0,-27 0,54 0,-54 0,0 0,-26 0,27 0,-54 0,53 0,1 0,-27 0,0 0,-27 0,27 0,0 0,0 0,26 0,-52 0,52 0,-26 0,0 0,-27 0,27 0,0 0,27 0,-28 0,1 0,0 0,27 0,-27 0,26 0,-53 0,27 0,-26 0,79 0,-53 0,-1 0,28 0,-27-53,0 53,53 0,-27 0,0 0,-52 0,52 0,-52 0,52 0,27 0,-80 0,54 0,-28 0,-25 0,-27 0,53 0,-27 0,-26 0,27 0,-1 0,1 0,-1 0,1 0,-1 0,1 0,-27 0,52 0,-25 0,26 0,-53 0,26 0,54 0,-80 0,53 0,-27 0,80 0,-80 0,27 0,-26 0,52 0,-52 0,-1 0,0 0,1 0,26 0,-27 0,27 0,-26 0,26 0,-27 0,53 0,-52 0,52 0,-52 0,26 0,26 0,-26 0,0 0,0 0,26 0,-26 0,0 0,26 0,-79 0,80 0,-1 0,-52 0,-1 0,53 0,-26 0,0 0,27 0,-28 0,28 0,-27 0,-27 0,27 0,0 0,0 0,0 0,0 0,26 0,1 0,-27 0,26 0,-53 0,54 0,-27 0,-27 0,80 0,-80 0,54 0,-27 0,52 0,-52 0,27 0,26 0,-27 0,-26 0,0 0,-27 0,54 0,-27 0,0 0,-1 0,1 0,0 0,27 0,-54 0,1 0,25 0,-52 0,27 0,-1 0,1 0,26 0,-27 0,-26 0,27 0,-1 0,1 0,-27 0,52 0,28 0,-80 0,53-26,-27 26,27 0,-26 0,-1 0,1 0,-1 0,0 0,1 0,26-27,0 1,-27 26,27-27,-26 27,-1 0,27 0,-27 0,27 0,-53 0,27 0,26 0,-27 0,-26 0,27 0,26-26,-27 26,0 0,1 0,-1 0,-26 0,27 0,-1 0,1 0,26 0,-27 0,27 0,-27 0,54 0,-54 0,54 0,-80 0,53 0,0 0,-1 0,-25 0,26 0,0 0,0 0,-27 0,54 0,-28 0,-25 0,-1 0,27 0,0 0,0 0,0 0,0 0,0 0,0 0,0 0,0 0,-1 0,28 0,-27 0,-53 0,53 0,-27 0,54 0,-54 0,27 0,-27 0,54 0,-27 0,0 0,52 0,-78 0,26 0,-27 0,54 0,-54 0,27 0,0 0,0 0,0 0,0 0,26 0,0 0,27 26,0 1,-27-27,27 0,0 26,-26-26,-1 27,-26-27,53 53,-27-53,-26 0,79 0,-79 0,26 26,1-26,-54 0,80 0,-26 0,-1 0,-26 0,26 0,27 27,-27-27,27 0,-26 0,-1 0,0 0,1 0,-1 0,-26 0,26 0,1 0,26 0,-1 0,28 0,-54 0,1 0,-1 26,0 0,1-26,-1 0,-26 0,26 0,1 0,-27 0,26 0,-79 0,53 0,-27 0,1 0,26 0,-53 0,26 0,27 0,-53 0,27 0,-1 0,0 0,-26 0,27 0,26 0,-27 0,27 0,27 0,52 0,-79-26,53 26,-27 0,0 0,1 0,-27 0,26 0,-53 0,27 0,27 0,-27 0,53 0,-27 0,53 0,1 0,52 0,-27 0,-25 0,-27 0,26 0,-79 0,0 0,26 0,-26 0,0-26,26 26,-52-27,26 27,0 0,-27-26,1 26,52 0,-53 0,27 0,-26 0,52 0,-26 0,0 0,-27 0,54 0,-1 0,-52 0,52 0,0-27,-26 27,0 0,-26 0,26 0,-27 0,0 0,27-26,-53-1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5:03:26.77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0 153,'0'0,"0"0,26 0,80 0,0 0,79 0,-79 0,53 0,-54 0,1 0,0 0,53 0,-80 0,0 0,-26 0,27 0,-27 0,26 0,27 0,-27 0,1 0,-54 0,54 0,25 0,-52 0,27 0,-1 0,27 0,-27 0,27 0,-27 0,1-53,-1 53,53-26,-26 26,0-26,-26 26,25 0,-25 0,-1 0,0 0,27 0,-26 0,-1 0,0 0,-26 0,27 0,-1 0,27 0,-27 0,27 0,26 0,-26 0,27 0,-1 0,-53 0,-26 0,53 0,-53 0,26 0,-26 0,27 0,-80 0,79 0,-53 0,27 0,-26 0,26 0,-27 0,-26 0,27 0,-1 0,1 0,25 0,1 0,27 0,-1 0,-52 0,52 0,-53 0,27 0,-53 0,27 0,26 0,-27 0,27 0,26 0,-26 0,27 0,-54 0,27 0,0 26,-53-26,53 0,-53 0,26 0,-26 0,27 0,-1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5:11:40.55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0 483,'0'0,"0"0,26 0,1-27,26 1,-27 26,1-27,-27 27,26 0,-26-26,27 26,-1 0,0 0,27-27,0 27,0 0,-26-26,-1 26,53-26,-26-1,-26 27,26 0,0 0,26-26,-79 26,79 0,1 0,-1-27,-26 27,79-53,-52 53,26 0,-27 0,27-26,26 26,-53-27,54 27,-27-53,-27 27,0 26,1 0,26 0,-1 0,28 0,-27 0,-1 0,1 0,-26 0,-28 0,1 0,27 0,-54 0,80 0,-27 0,1 0,-1 0,27 0,0 0,-27 0,27 0,-27 0,27 0,53 26,-27 1,1-27,-1 0,-26 26,158 54,-131-80,131 26,1 27,-133-53,106 53,-53-27,-79-26,27 27,-1-27,0 26,0 27,106-26,-132-27,53 26,53 1,-53 26,52-27,-79-26,1 26,25 1,1-27,26 53,-79-53,53 26,-27-26,27 0,-53 0,0 0,26 0,-26 0,79 0,-79 0,0 0,53 0,-54 0,28 0,-1 0,0 0,27 0,-27 0,1 0,-28 0,1 0,-53 0,0 0,0 0,0 0,-27 0,1 0,26 0,-53 0,53 0,-27 0,27 0,0 0,26 0,27 0,26 27,27-27,26 0,-52 53,-1-27,-26 1,-27-27,1 0,-54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5:11:44.88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0,'26'26,"27"-26,53 0,132 0,-53 0,27 0,26 0,-53 0,54 26,-81-26,107 0,-1 0,-105 0,106 0,-106 0,26 27,0-1,0-26,27 53,-27-53,27 0,-27 27,27-27,-27 0,-79 0,52 0,1 0,-27 0,27 0,-53 0,0 0,-27 0,1 0,-1 0,0 0,1 0,25 0,-78 0,52 0,-26 0,0 26,27-26,25 0,28 0,-27 0,-1 0,54 0,-53 0,79 0,-53 0,54 0,-1 0,-53 27,-79-27,26 0,-26 0,-26 0,-1 0,1 0,-1 0,-26 0,53 0,-26 0,-27 0,79 0,-53 0,1-27,-1 27,1-26,-1 26,27-27,-53 27,27 0,52-53,-26 53,-27 0,27 0,-26 0,-1 0,27 0,-53-26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34:05.265"/>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0 160,'0'0,"0"0,53 0,0 0,-26 0,-1 0,27 0,26 0,-26 0,27 0,-27 0,26 0,-26 0,26 0,-26 0,53 0,-53 0,53 0,-53 53,26-53,-26 0,-27 0,54 0,-54 0,27 0,-26 0,52 0,-53 0,27 0,0 0,0 0,0 0,27 0,-28 0,1 0,0 0,53 0,-79 0,25 0,-25 0,52 0,-26 0,0 0,26 0,-26 0,-26 0,79 0,-53 0,26 0,-53 0,27 0,-26 0,26 0,-27 0,27 0,0 0,-53 0,79 0,-26 0,-26 0,52 0,-26 0,26 26,-52-26,26 0,0 0,26 27,0-27,-26 0,0 0,27 0,-1 0,-26 0,0 0,26 0,-52 0,26 0,-27 0,54 0,-80 0,26 0,53 0,1 0,-54 0,54 0,-54 0,53 0,1 0,-54 0,27 0,26 0,1 0,-1 0,1 0,52 0,-53 0,1 0,-1 0,-26 0,53 26,-53-26,0 0,-27 0,53 0,-26 0,0 0,27 0,-54 0,27 0,26 0,27 0,-53 0,27 0,25 0,-78 0,26 27,79-1,-26-26,-27 0,27 27,-79-27,78 0,-25 0,-54 0,80 0,53 0,-80 0,53 0,-52 0,26 0,52 0,-52 0,106 0,-53 0,-54 0,28 0,-54 0,53 0,-52 0,52 0,-26 0,-27 0,27 0,-26 0,-28 0,54 0,0 0,0 0,0 0,-27 0,27 0,-27 0,-26 0,27 0,26 0,-27 0,53 0,-26 0,26 0,1 0,-28 0,1 0,0 0,0 0,26 0,1 0,-54 0,27 0,-27 0,80 0,-27 0,-26 0,53 0,-27 0,-53 0,80 0,-106 0,26 0,1 0,-1 0,1 0,52 0,-53 0,27 0,0 0,-27 0,54 0,-54 0,27 0,-27 0,-26 0,0-53,26 53,-26 0,53 0,26-27,-52 27,-1-26,27 26,53 0,-80 0,27-53,26 26,-26 27,0 0,53 0,-54 0,1 0,53 0,-80 0,1-26,-54 26,54 0,-54 0,1-53,25 53,1 0,-26 0,26 0,0 0,26-26,-79 26,27-27,-1 27,0 0,1 0,26 0,0-26,-27 26,27 0,0 0,0 0,26 0,-79 0,53 0,-26-27,26 27,-53 0,26 0,-26 0,53 0,-53 0,26 0,27 0,-26 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5:16:47.83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0,'27'27,"-27"-27,26 0,27 0,-53 0,26 0,27 0,0 0,27 0,-1 0,0 0,-26 0,27 0,26 0,-53 0,26 0,0 0,1 0,-1 0,-26 26,0-26,26 0,27 26,-80-26,1 0,79 27,-106-27,106 26,-80-26,80 0,-27 27,80-27,-27 26,-26 1,-53-27,53 0,53 0,-1 26,-52-26,-53 0,27 0,-28 0,28 27,-1-27,1 0,52 0,-53 0,1 0,-27 0,105 0,1 0,-80 0,1 0,-27 0,53 26,-54 1,28-27,-1 0,-26 0,-26 0,52 0,-26 0,26 0,27 0,-27 0,27 0,-26 0,-27 0,26 0,27 0,-27 0,27 0,26 0,-26 0,79 0,27 0,-27 26,-79-26,106 0,-27 0,0 0,0 0,27 0,-27 0,-26 0,53 0,-54 0,54 0,-27 0,-52 0,-28 0,28 0,-80 0,-53 0,26 0,0 0,1 0,-1 0,1 0,-1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34:42.14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0,'0'26,"0"-26,80 26,26-26,0 27,26 26,53-53,-26 26,-80 1,0-27,1 0,-27 0,-27 0,27 0,0 0,-53 0,53 53,0-53,-27 0,27 0,0 0,0 0,-53 0,27 0,26 0,-27 0,27 0,26 0,-26 0,0 0,-26 0,25 0,-25 0,-1 0,27 0,-53 0,27 0,26 0,-27 0,27 0,-27 0,54 0,-80 0,26 0,27 0,-26 0,-1 0,27 0,-26 0,52 0,0 0,27 0,-26 0,25 0,-52 0,53 0,-53 26,-27-26,27 0,0 0,0 0,-26 27,52-27,-53 0,-26 0,53 0,-53 0,27 0,52 0,-52 0,-1 0,1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34:44.69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5,'0'0,"27"0,52 0,-79 0,27 0,26 0,-53 0,53 0,-27 0,0 0,27 0,27 0,-1 0,-26 0,-27 0,80 0,-53 0,27 0,-27 0,-1 0,1 0,27 0,26 0,-53 0,-1 0,28 0,-54 0,27 0,-26 0,26 0,-53 0,26 0,0 0,27 0,-26 0,26 26,-27-26,80 0,-27 27,-52-27,105 53,-52-53,-1 0,-53 0,1 0,-1 0,-26 26,27-26,-1 0,1 0,-27 0,26 0,1 0,-1 0,-26 0,53 0,-27 0,1 0,-27 0,53 0,-27 0,54 0,-80 0,53 0,-27 0,0 0,27 0,-26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34:50.16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0 222,'0'0,"0"0,79 53,0-53,-26 0,27 0,-27 0,26 0,-26 0,-27 0,27 0,0 0,-26 0,-1 0,1 0,26 0,-27 0,1 0,25 0,-52 0,53 0,-26 0,-27 0,53 0,0 0,0 0,-53 0,52 0,-25 0,-1 0,27 0,0 0,0 0,-26 0,25 0,-52 0,80 0,-54 0,27 0,-26 0,-27 0,53 0,0 0,-1 0,-25 0,-1 0,27 0,27 0,-54 0,54 0,-28 0,28 0,-27 0,0 26,26-26,0 0,54 27,-54 26,-26-53,26 0,-26 0,80 0,-81 0,54 0,-53 0,27 0,-27 0,-1 0,-25 0,-1 0,1 0,-1 0,1 0,26 0,-27 0,80 0,-53 0,-27 0,27 0,0-27,-26 27,-1 0,0 0,1 0,26 0,0 0,-27-53,1 53,52 0,-26 0,-27-26,27 26,0 0,0 0,-26 0,52 0,-26 0,26 0,-26 0,0 0,27 0,-1 0,53 0,27 0,-53 0,0 0,52 0,-25 0,25-27,-52 27,0 0,0-53,-27 53,1 0,25-26,1-1,0 27,53 0,-53 0,53 0,-80 0,27 0,-53 0,-27 0,27 0,0 0,0 0,-53 0,79 0,-26-26,26 26,1 0,-1-26,-52 26,52 0,0 0,1 0,-27 0,-27 0,27 0,0 0,0 0,26-27,-26 27,0 0,0 0,0 0,-53-26,79 26,-52 0,-27 0,53 0,-27 0,54 0,-54 0,53 0,1 0,-1 0,27 0,0 0,-53 0,26 0,1 0,-54 0,27 0,0 0,26 0,1 0,-28 0,54 0,-26 0,-1 0,0 0,-26 0,27 0,-1 0,-52 0,78 0,1 0,132 0,-105 0,25 0,54 0,-80 0,27 0,0 0,-106 0,-27 0,27 0,-26 0,-27 0,53 0,-53 0,26 0,53 0,-79 0,53 0,-26 0,-27 0,53 0,0 0,-53 0,52 0,-25 0,26 0,-27 0,27 0,0 0,0 0,-27 0,1 0,26 0,-53 0,53 0,-27 0,-26 0,27 0,-1 0,1 0,-1 0,1 0,-1 0,0 0,1 0,-27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2:10.29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0 312,'0'0,"79"0,27 0,53 0,52 0,-26 0,27 0,-80 0,54 0,52 0,-80 0,28 0,-28 0,28 0,-81 0,107 0,-106 0,53 0,-1-26,-52 26,-26-27,25 27,1-26,-26-1,-54 1,53-1,-26 27,-26 0,-1 0,27-53,-53 53,27 0,-27 0,26 0,27 0,-26-26,25 26,-25 0,-1-26,27 26,27 0,-54 0,54 0,-1 0,-26 0,26 0,1 0,52 0,-26 0,79 0,-53 0,80 0,-53 0,52 0,-52 0,-27 0,53 0,-26 0,-26 0,-54 0,27 0,-27 0,53 0,-79 0,27 0,-1 0,-52 0,78 0,-52 0,53 0,-53 0,53 0,-27 0,1 0,-1 0,-26 0,26 0,-26 0,27 0,-1 0,0 0,27 0,-26 0,-28 0,54 0,-26 0,-1 0,0 0,-26 0,-53 0,27 0,26 0,-53 0,53 0,-53 0,26 0,-26 0,53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2:13.92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0,'0'0,"53"0,-53 0,53 0,0 0,26 0,-26 0,27 0,-1 0,0 0,54 0,-27 0,52 0,1 0,-27 0,-26 0,79 0,-79 0,53 0,-53 0,-27 0,27 0,26 0,-52 0,-1 0,-26 0,0 0,0 0,0 0,26 0,-26 0,26 0,1 0,26 0,-1 0,54 0,-27 0,27 0,-26 0,52 0,53 0,-106 0,27 0,-27 0,53 0,1 0,-81 0,1 0,53 0,-80 0,27 0,-53 0,26 0,1 0,-1 0,27 0,-27 0,27 0,0 0,0 0,79 0,-79 0,53 0,52 0,-52 26,26-26,-26 0,-53 0,-53 0,53 0,-53 0,26 0,-26 0,-53 0,26 0,1 0,-1 0,-26 0,27 0,-1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4:48.45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0 326,'0'-26,"53"26,0-27,79-26,-52 53,26 0,26-26,-26 26,26-26,0-27,-26 53,79 0,-79 0,53 0,-53 0,53 0,26-53,-27 53,-25 0,26 0,26 0,-26 0,79 0,-27 0,27 0,1 0,-1 0,-53 0,0 0,27 0,-54 0,-52 0,0 0,-26 0,-28 0,54 0,0 0,0 0,0 0,-27 0,27 0,0 0,0 0,52 0,-78 0,26 0,-1 0,28 0,-1 0,-26 0,26 0,-26 0,0 0,26 26,-79-26,0 0,26 0,27 27,-26-27,52 0,-26 0,-27 26,27-26,26 53,-26-27,26-26,-26 27,0-27,26 26,-26-26,-27 27,80-27,-106 26,79-26,-79 27,80-27,-80 26,52-26,-52 0,27 27,-1-1,-26-26,26 0,-52 27,-1-27,27 0,-26 0,-1 0,-26 0,27 0,-1 0,0 0,1 0,-1 0,1 0,-27 0,26 0,54 0,-1 0,27 0,-27 0,-26 0,0 0,0 53</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3-02-16T04:54:54.20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88,'0'27,"53"-27,53 0,0 0,52 0,-25 0,25 0,1 0,0 0,26 0,53 0,-105 0,78 0,-52 0,-27 0,27 0,26 0,-53 0,1 0,-1 0,27 0,-53 0,52 0,-25 0,25 0,-52 0,27 0,-1 0,-26 0,-27 0,0 0,54-53,-107 53,54 0,-1 0,-26 0,0 0,26 0,27 0,26 0,-79 0,53 0,-27 0,1 0,-1 0,-52 0,52 0,-53 0,27 0,53 0,-53 0,27 0,52 0,-79 0,26 0,-26 0,26 0,-52 0,-27 0,53 0,-27 0,1 0,26 0,-27 0,27 0,-27 0,-26 0,27 0,26 0,-53 0,53 0,0 0,52 0,-25 0,-1 0,1 0,-54 26,1-26,25 0,-25 27,26-27,26 26,-26 1,-26-27,-1 0,-26 0,26 0,1 0,26 26,-53-26,53 0,-27 0,54 53,-54-53,0 0,27 0,-53 27,27-27,-27 26,26-26,1 0,-27 0,26 26,1-26,-1 0,1 0,26 27,-27-27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4F043BE6-71CE-4F3B-86D0-19E9A2A97C1F}" type="datetimeFigureOut">
              <a:rPr lang="en-IN" smtClean="0"/>
              <a:t>09-02-2024</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7D5EFB70-5798-4AC1-8EE1-7425F5F30E71}"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41" name="Google Shape;41;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2: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46" name="Google Shape;146;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3: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51" name="Google Shape;151;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4: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56" name="Google Shape;156;p2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5: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61" name="Google Shape;161;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6: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66" name="Google Shape;166;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7: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71" name="Google Shape;171;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76" name="Google Shape;176;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9: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81" name="Google Shape;181;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0: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86" name="Google Shape;186;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1: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91" name="Google Shape;191;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46" name="Google Shape;4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2: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96" name="Google Shape;196;p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3: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201" name="Google Shape;201;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51" name="Google Shape;51;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6: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16" name="Google Shape;116;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7: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21" name="Google Shape;121;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8: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26" name="Google Shape;126;p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9: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31" name="Google Shape;131;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0: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36" name="Google Shape;136;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1:notes"/>
          <p:cNvSpPr txBox="1">
            <a:spLocks noGrp="1"/>
          </p:cNvSpPr>
          <p:nvPr>
            <p:ph type="body" idx="1"/>
          </p:nvPr>
        </p:nvSpPr>
        <p:spPr>
          <a:xfrm>
            <a:off x="914391" y="3257532"/>
            <a:ext cx="7315195" cy="3086086"/>
          </a:xfrm>
          <a:prstGeom prst="rect">
            <a:avLst/>
          </a:prstGeom>
        </p:spPr>
        <p:txBody>
          <a:bodyPr spcFirstLastPara="1" wrap="square" lIns="85711" tIns="85711" rIns="85711" bIns="85711" anchor="t" anchorCtr="0">
            <a:noAutofit/>
          </a:bodyPr>
          <a:lstStyle/>
          <a:p>
            <a:endParaRPr dirty="0"/>
          </a:p>
        </p:txBody>
      </p:sp>
      <p:sp>
        <p:nvSpPr>
          <p:cNvPr id="141" name="Google Shape;141;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1">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3366"/>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7" name="Holder 7"/>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 cy="6858000"/>
          </a:xfrm>
          <a:custGeom>
            <a:avLst/>
            <a:gdLst/>
            <a:ahLst/>
            <a:cxnLst/>
            <a:rect l="l" t="t" r="r" b="b"/>
            <a:pathLst>
              <a:path w="1219200" h="6858000">
                <a:moveTo>
                  <a:pt x="0" y="6858000"/>
                </a:moveTo>
                <a:lnTo>
                  <a:pt x="1219200" y="6858000"/>
                </a:lnTo>
                <a:lnTo>
                  <a:pt x="1219200" y="0"/>
                </a:lnTo>
                <a:lnTo>
                  <a:pt x="0" y="0"/>
                </a:lnTo>
                <a:lnTo>
                  <a:pt x="0" y="6858000"/>
                </a:lnTo>
                <a:close/>
              </a:path>
            </a:pathLst>
          </a:custGeom>
          <a:solidFill>
            <a:srgbClr val="EAEAEA"/>
          </a:solidFill>
        </p:spPr>
        <p:txBody>
          <a:bodyPr wrap="square" lIns="0" tIns="0" rIns="0" bIns="0" rtlCol="0"/>
          <a:lstStyle/>
          <a:p>
            <a:endParaRPr/>
          </a:p>
        </p:txBody>
      </p:sp>
      <p:sp>
        <p:nvSpPr>
          <p:cNvPr id="17" name="bg object 17"/>
          <p:cNvSpPr/>
          <p:nvPr/>
        </p:nvSpPr>
        <p:spPr>
          <a:xfrm>
            <a:off x="1284732" y="1781555"/>
            <a:ext cx="67310" cy="5076825"/>
          </a:xfrm>
          <a:custGeom>
            <a:avLst/>
            <a:gdLst/>
            <a:ahLst/>
            <a:cxnLst/>
            <a:rect l="l" t="t" r="r" b="b"/>
            <a:pathLst>
              <a:path w="67309" h="5076825">
                <a:moveTo>
                  <a:pt x="0" y="5076443"/>
                </a:moveTo>
                <a:lnTo>
                  <a:pt x="67056" y="5076443"/>
                </a:lnTo>
                <a:lnTo>
                  <a:pt x="67056" y="0"/>
                </a:lnTo>
                <a:lnTo>
                  <a:pt x="0" y="0"/>
                </a:lnTo>
                <a:lnTo>
                  <a:pt x="0" y="5076443"/>
                </a:lnTo>
                <a:close/>
              </a:path>
            </a:pathLst>
          </a:custGeom>
          <a:solidFill>
            <a:srgbClr val="EAEAEA"/>
          </a:solidFill>
        </p:spPr>
        <p:txBody>
          <a:bodyPr wrap="square" lIns="0" tIns="0" rIns="0" bIns="0" rtlCol="0"/>
          <a:lstStyle/>
          <a:p>
            <a:endParaRPr/>
          </a:p>
        </p:txBody>
      </p:sp>
      <p:sp>
        <p:nvSpPr>
          <p:cNvPr id="18" name="bg object 18"/>
          <p:cNvSpPr/>
          <p:nvPr/>
        </p:nvSpPr>
        <p:spPr>
          <a:xfrm>
            <a:off x="1284732" y="0"/>
            <a:ext cx="67310" cy="1706880"/>
          </a:xfrm>
          <a:custGeom>
            <a:avLst/>
            <a:gdLst/>
            <a:ahLst/>
            <a:cxnLst/>
            <a:rect l="l" t="t" r="r" b="b"/>
            <a:pathLst>
              <a:path w="67309" h="1706880">
                <a:moveTo>
                  <a:pt x="0" y="1706880"/>
                </a:moveTo>
                <a:lnTo>
                  <a:pt x="67056" y="1706880"/>
                </a:lnTo>
                <a:lnTo>
                  <a:pt x="67056" y="0"/>
                </a:lnTo>
                <a:lnTo>
                  <a:pt x="0" y="0"/>
                </a:lnTo>
                <a:lnTo>
                  <a:pt x="0" y="1706880"/>
                </a:lnTo>
                <a:close/>
              </a:path>
            </a:pathLst>
          </a:custGeom>
          <a:solidFill>
            <a:srgbClr val="EAEAE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 cy="6858000"/>
          </a:xfrm>
          <a:custGeom>
            <a:avLst/>
            <a:gdLst/>
            <a:ahLst/>
            <a:cxnLst/>
            <a:rect l="l" t="t" r="r" b="b"/>
            <a:pathLst>
              <a:path w="1219200" h="6858000">
                <a:moveTo>
                  <a:pt x="0" y="6858000"/>
                </a:moveTo>
                <a:lnTo>
                  <a:pt x="1219200" y="6858000"/>
                </a:lnTo>
                <a:lnTo>
                  <a:pt x="1219200" y="0"/>
                </a:lnTo>
                <a:lnTo>
                  <a:pt x="0" y="0"/>
                </a:lnTo>
                <a:lnTo>
                  <a:pt x="0" y="6858000"/>
                </a:lnTo>
                <a:close/>
              </a:path>
            </a:pathLst>
          </a:custGeom>
          <a:solidFill>
            <a:srgbClr val="EAEAEA"/>
          </a:solidFill>
        </p:spPr>
        <p:txBody>
          <a:bodyPr wrap="square" lIns="0" tIns="0" rIns="0" bIns="0" rtlCol="0"/>
          <a:lstStyle/>
          <a:p>
            <a:endParaRPr/>
          </a:p>
        </p:txBody>
      </p:sp>
      <p:sp>
        <p:nvSpPr>
          <p:cNvPr id="17" name="bg object 17"/>
          <p:cNvSpPr/>
          <p:nvPr/>
        </p:nvSpPr>
        <p:spPr>
          <a:xfrm>
            <a:off x="1284732" y="1781555"/>
            <a:ext cx="67310" cy="5076825"/>
          </a:xfrm>
          <a:custGeom>
            <a:avLst/>
            <a:gdLst/>
            <a:ahLst/>
            <a:cxnLst/>
            <a:rect l="l" t="t" r="r" b="b"/>
            <a:pathLst>
              <a:path w="67309" h="5076825">
                <a:moveTo>
                  <a:pt x="0" y="5076443"/>
                </a:moveTo>
                <a:lnTo>
                  <a:pt x="67056" y="5076443"/>
                </a:lnTo>
                <a:lnTo>
                  <a:pt x="67056" y="0"/>
                </a:lnTo>
                <a:lnTo>
                  <a:pt x="0" y="0"/>
                </a:lnTo>
                <a:lnTo>
                  <a:pt x="0" y="5076443"/>
                </a:lnTo>
                <a:close/>
              </a:path>
            </a:pathLst>
          </a:custGeom>
          <a:solidFill>
            <a:srgbClr val="EAEAEA"/>
          </a:solidFill>
        </p:spPr>
        <p:txBody>
          <a:bodyPr wrap="square" lIns="0" tIns="0" rIns="0" bIns="0" rtlCol="0"/>
          <a:lstStyle/>
          <a:p>
            <a:endParaRPr/>
          </a:p>
        </p:txBody>
      </p:sp>
      <p:sp>
        <p:nvSpPr>
          <p:cNvPr id="18" name="bg object 18"/>
          <p:cNvSpPr/>
          <p:nvPr/>
        </p:nvSpPr>
        <p:spPr>
          <a:xfrm>
            <a:off x="1284732" y="0"/>
            <a:ext cx="67310" cy="1706880"/>
          </a:xfrm>
          <a:custGeom>
            <a:avLst/>
            <a:gdLst/>
            <a:ahLst/>
            <a:cxnLst/>
            <a:rect l="l" t="t" r="r" b="b"/>
            <a:pathLst>
              <a:path w="67309" h="1706880">
                <a:moveTo>
                  <a:pt x="0" y="1706880"/>
                </a:moveTo>
                <a:lnTo>
                  <a:pt x="67056" y="1706880"/>
                </a:lnTo>
                <a:lnTo>
                  <a:pt x="67056" y="0"/>
                </a:lnTo>
                <a:lnTo>
                  <a:pt x="0" y="0"/>
                </a:lnTo>
                <a:lnTo>
                  <a:pt x="0" y="1706880"/>
                </a:lnTo>
                <a:close/>
              </a:path>
            </a:pathLst>
          </a:custGeom>
          <a:solidFill>
            <a:srgbClr val="EAEAEA"/>
          </a:solidFill>
        </p:spPr>
        <p:txBody>
          <a:bodyPr wrap="square" lIns="0" tIns="0" rIns="0" bIns="0" rtlCol="0"/>
          <a:lstStyle/>
          <a:p>
            <a:endParaRPr/>
          </a:p>
        </p:txBody>
      </p:sp>
      <p:sp>
        <p:nvSpPr>
          <p:cNvPr id="19" name="bg object 19"/>
          <p:cNvSpPr/>
          <p:nvPr/>
        </p:nvSpPr>
        <p:spPr>
          <a:xfrm>
            <a:off x="1417319" y="1781555"/>
            <a:ext cx="66040" cy="5076825"/>
          </a:xfrm>
          <a:custGeom>
            <a:avLst/>
            <a:gdLst/>
            <a:ahLst/>
            <a:cxnLst/>
            <a:rect l="l" t="t" r="r" b="b"/>
            <a:pathLst>
              <a:path w="66040" h="5076825">
                <a:moveTo>
                  <a:pt x="0" y="5076443"/>
                </a:moveTo>
                <a:lnTo>
                  <a:pt x="65532" y="5076443"/>
                </a:lnTo>
                <a:lnTo>
                  <a:pt x="65532" y="0"/>
                </a:lnTo>
                <a:lnTo>
                  <a:pt x="0" y="0"/>
                </a:lnTo>
                <a:lnTo>
                  <a:pt x="0" y="5076443"/>
                </a:lnTo>
                <a:close/>
              </a:path>
            </a:pathLst>
          </a:custGeom>
          <a:solidFill>
            <a:srgbClr val="EAEAEA"/>
          </a:solidFill>
        </p:spPr>
        <p:txBody>
          <a:bodyPr wrap="square" lIns="0" tIns="0" rIns="0" bIns="0" rtlCol="0"/>
          <a:lstStyle/>
          <a:p>
            <a:endParaRPr/>
          </a:p>
        </p:txBody>
      </p:sp>
      <p:sp>
        <p:nvSpPr>
          <p:cNvPr id="20" name="bg object 20"/>
          <p:cNvSpPr/>
          <p:nvPr/>
        </p:nvSpPr>
        <p:spPr>
          <a:xfrm>
            <a:off x="1417319" y="0"/>
            <a:ext cx="66040" cy="1706880"/>
          </a:xfrm>
          <a:custGeom>
            <a:avLst/>
            <a:gdLst/>
            <a:ahLst/>
            <a:cxnLst/>
            <a:rect l="l" t="t" r="r" b="b"/>
            <a:pathLst>
              <a:path w="66040" h="1706880">
                <a:moveTo>
                  <a:pt x="0" y="1706880"/>
                </a:moveTo>
                <a:lnTo>
                  <a:pt x="65532" y="1706880"/>
                </a:lnTo>
                <a:lnTo>
                  <a:pt x="65532" y="0"/>
                </a:lnTo>
                <a:lnTo>
                  <a:pt x="0" y="0"/>
                </a:lnTo>
                <a:lnTo>
                  <a:pt x="0" y="1706880"/>
                </a:lnTo>
                <a:close/>
              </a:path>
            </a:pathLst>
          </a:custGeom>
          <a:solidFill>
            <a:srgbClr val="EAEAEA"/>
          </a:solidFill>
        </p:spPr>
        <p:txBody>
          <a:bodyPr wrap="square" lIns="0" tIns="0" rIns="0" bIns="0" rtlCol="0"/>
          <a:lstStyle/>
          <a:p>
            <a:endParaRPr/>
          </a:p>
        </p:txBody>
      </p:sp>
      <p:sp>
        <p:nvSpPr>
          <p:cNvPr id="21" name="bg object 21"/>
          <p:cNvSpPr/>
          <p:nvPr/>
        </p:nvSpPr>
        <p:spPr>
          <a:xfrm>
            <a:off x="1549908" y="1781555"/>
            <a:ext cx="66040" cy="5076825"/>
          </a:xfrm>
          <a:custGeom>
            <a:avLst/>
            <a:gdLst/>
            <a:ahLst/>
            <a:cxnLst/>
            <a:rect l="l" t="t" r="r" b="b"/>
            <a:pathLst>
              <a:path w="66040" h="5076825">
                <a:moveTo>
                  <a:pt x="0" y="5076443"/>
                </a:moveTo>
                <a:lnTo>
                  <a:pt x="65531" y="5076443"/>
                </a:lnTo>
                <a:lnTo>
                  <a:pt x="65531" y="0"/>
                </a:lnTo>
                <a:lnTo>
                  <a:pt x="0" y="0"/>
                </a:lnTo>
                <a:lnTo>
                  <a:pt x="0" y="5076443"/>
                </a:lnTo>
                <a:close/>
              </a:path>
            </a:pathLst>
          </a:custGeom>
          <a:solidFill>
            <a:srgbClr val="EAEAEA"/>
          </a:solidFill>
        </p:spPr>
        <p:txBody>
          <a:bodyPr wrap="square" lIns="0" tIns="0" rIns="0" bIns="0" rtlCol="0"/>
          <a:lstStyle/>
          <a:p>
            <a:endParaRPr/>
          </a:p>
        </p:txBody>
      </p:sp>
      <p:sp>
        <p:nvSpPr>
          <p:cNvPr id="22" name="bg object 22"/>
          <p:cNvSpPr/>
          <p:nvPr/>
        </p:nvSpPr>
        <p:spPr>
          <a:xfrm>
            <a:off x="154990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EAEAEA"/>
          </a:solidFill>
        </p:spPr>
        <p:txBody>
          <a:bodyPr wrap="square" lIns="0" tIns="0" rIns="0" bIns="0" rtlCol="0"/>
          <a:lstStyle/>
          <a:p>
            <a:endParaRPr/>
          </a:p>
        </p:txBody>
      </p:sp>
      <p:sp>
        <p:nvSpPr>
          <p:cNvPr id="23" name="bg object 23"/>
          <p:cNvSpPr/>
          <p:nvPr/>
        </p:nvSpPr>
        <p:spPr>
          <a:xfrm>
            <a:off x="1680972" y="1781555"/>
            <a:ext cx="67310" cy="5076825"/>
          </a:xfrm>
          <a:custGeom>
            <a:avLst/>
            <a:gdLst/>
            <a:ahLst/>
            <a:cxnLst/>
            <a:rect l="l" t="t" r="r" b="b"/>
            <a:pathLst>
              <a:path w="67310" h="5076825">
                <a:moveTo>
                  <a:pt x="0" y="5076443"/>
                </a:moveTo>
                <a:lnTo>
                  <a:pt x="67055" y="5076443"/>
                </a:lnTo>
                <a:lnTo>
                  <a:pt x="67055" y="0"/>
                </a:lnTo>
                <a:lnTo>
                  <a:pt x="0" y="0"/>
                </a:lnTo>
                <a:lnTo>
                  <a:pt x="0" y="5076443"/>
                </a:lnTo>
                <a:close/>
              </a:path>
            </a:pathLst>
          </a:custGeom>
          <a:solidFill>
            <a:srgbClr val="EAEAEA"/>
          </a:solidFill>
        </p:spPr>
        <p:txBody>
          <a:bodyPr wrap="square" lIns="0" tIns="0" rIns="0" bIns="0" rtlCol="0"/>
          <a:lstStyle/>
          <a:p>
            <a:endParaRPr/>
          </a:p>
        </p:txBody>
      </p:sp>
      <p:sp>
        <p:nvSpPr>
          <p:cNvPr id="24" name="bg object 24"/>
          <p:cNvSpPr/>
          <p:nvPr/>
        </p:nvSpPr>
        <p:spPr>
          <a:xfrm>
            <a:off x="1680972" y="0"/>
            <a:ext cx="67310" cy="1706880"/>
          </a:xfrm>
          <a:custGeom>
            <a:avLst/>
            <a:gdLst/>
            <a:ahLst/>
            <a:cxnLst/>
            <a:rect l="l" t="t" r="r" b="b"/>
            <a:pathLst>
              <a:path w="67310" h="1706880">
                <a:moveTo>
                  <a:pt x="0" y="1706880"/>
                </a:moveTo>
                <a:lnTo>
                  <a:pt x="67055" y="1706880"/>
                </a:lnTo>
                <a:lnTo>
                  <a:pt x="67055" y="0"/>
                </a:lnTo>
                <a:lnTo>
                  <a:pt x="0" y="0"/>
                </a:lnTo>
                <a:lnTo>
                  <a:pt x="0" y="1706880"/>
                </a:lnTo>
                <a:close/>
              </a:path>
            </a:pathLst>
          </a:custGeom>
          <a:solidFill>
            <a:srgbClr val="EAEAEA"/>
          </a:solidFill>
        </p:spPr>
        <p:txBody>
          <a:bodyPr wrap="square" lIns="0" tIns="0" rIns="0" bIns="0" rtlCol="0"/>
          <a:lstStyle/>
          <a:p>
            <a:endParaRPr/>
          </a:p>
        </p:txBody>
      </p:sp>
      <p:sp>
        <p:nvSpPr>
          <p:cNvPr id="25" name="bg object 25"/>
          <p:cNvSpPr/>
          <p:nvPr/>
        </p:nvSpPr>
        <p:spPr>
          <a:xfrm>
            <a:off x="1219200" y="1781555"/>
            <a:ext cx="66040" cy="5067300"/>
          </a:xfrm>
          <a:custGeom>
            <a:avLst/>
            <a:gdLst/>
            <a:ahLst/>
            <a:cxnLst/>
            <a:rect l="l" t="t" r="r" b="b"/>
            <a:pathLst>
              <a:path w="66040" h="5067300">
                <a:moveTo>
                  <a:pt x="0" y="5067299"/>
                </a:moveTo>
                <a:lnTo>
                  <a:pt x="65531" y="5067299"/>
                </a:lnTo>
                <a:lnTo>
                  <a:pt x="65531" y="0"/>
                </a:lnTo>
                <a:lnTo>
                  <a:pt x="0" y="0"/>
                </a:lnTo>
                <a:lnTo>
                  <a:pt x="0" y="5067299"/>
                </a:lnTo>
                <a:close/>
              </a:path>
            </a:pathLst>
          </a:custGeom>
          <a:solidFill>
            <a:srgbClr val="DDDDDD"/>
          </a:solidFill>
        </p:spPr>
        <p:txBody>
          <a:bodyPr wrap="square" lIns="0" tIns="0" rIns="0" bIns="0" rtlCol="0"/>
          <a:lstStyle/>
          <a:p>
            <a:endParaRPr/>
          </a:p>
        </p:txBody>
      </p:sp>
      <p:sp>
        <p:nvSpPr>
          <p:cNvPr id="26" name="bg object 26"/>
          <p:cNvSpPr/>
          <p:nvPr/>
        </p:nvSpPr>
        <p:spPr>
          <a:xfrm>
            <a:off x="1219200" y="0"/>
            <a:ext cx="66040" cy="1706880"/>
          </a:xfrm>
          <a:custGeom>
            <a:avLst/>
            <a:gdLst/>
            <a:ahLst/>
            <a:cxnLst/>
            <a:rect l="l" t="t" r="r" b="b"/>
            <a:pathLst>
              <a:path w="66040" h="1706880">
                <a:moveTo>
                  <a:pt x="0" y="1706879"/>
                </a:moveTo>
                <a:lnTo>
                  <a:pt x="65531" y="1706879"/>
                </a:lnTo>
                <a:lnTo>
                  <a:pt x="65531" y="0"/>
                </a:lnTo>
                <a:lnTo>
                  <a:pt x="0" y="0"/>
                </a:lnTo>
                <a:lnTo>
                  <a:pt x="0" y="1706879"/>
                </a:lnTo>
                <a:close/>
              </a:path>
            </a:pathLst>
          </a:custGeom>
          <a:solidFill>
            <a:srgbClr val="DDDDDD"/>
          </a:solidFill>
        </p:spPr>
        <p:txBody>
          <a:bodyPr wrap="square" lIns="0" tIns="0" rIns="0" bIns="0" rtlCol="0"/>
          <a:lstStyle/>
          <a:p>
            <a:endParaRPr/>
          </a:p>
        </p:txBody>
      </p:sp>
      <p:sp>
        <p:nvSpPr>
          <p:cNvPr id="27" name="bg object 27"/>
          <p:cNvSpPr/>
          <p:nvPr/>
        </p:nvSpPr>
        <p:spPr>
          <a:xfrm>
            <a:off x="1351788" y="1781555"/>
            <a:ext cx="66040" cy="5076825"/>
          </a:xfrm>
          <a:custGeom>
            <a:avLst/>
            <a:gdLst/>
            <a:ahLst/>
            <a:cxnLst/>
            <a:rect l="l" t="t" r="r" b="b"/>
            <a:pathLst>
              <a:path w="66040" h="5076825">
                <a:moveTo>
                  <a:pt x="0" y="5076443"/>
                </a:moveTo>
                <a:lnTo>
                  <a:pt x="65531" y="5076443"/>
                </a:lnTo>
                <a:lnTo>
                  <a:pt x="65531" y="0"/>
                </a:lnTo>
                <a:lnTo>
                  <a:pt x="0" y="0"/>
                </a:lnTo>
                <a:lnTo>
                  <a:pt x="0" y="5076443"/>
                </a:lnTo>
                <a:close/>
              </a:path>
            </a:pathLst>
          </a:custGeom>
          <a:solidFill>
            <a:srgbClr val="DDDDDD"/>
          </a:solidFill>
        </p:spPr>
        <p:txBody>
          <a:bodyPr wrap="square" lIns="0" tIns="0" rIns="0" bIns="0" rtlCol="0"/>
          <a:lstStyle/>
          <a:p>
            <a:endParaRPr/>
          </a:p>
        </p:txBody>
      </p:sp>
      <p:sp>
        <p:nvSpPr>
          <p:cNvPr id="28" name="bg object 28"/>
          <p:cNvSpPr/>
          <p:nvPr/>
        </p:nvSpPr>
        <p:spPr>
          <a:xfrm>
            <a:off x="135178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DDDDDD"/>
          </a:solidFill>
        </p:spPr>
        <p:txBody>
          <a:bodyPr wrap="square" lIns="0" tIns="0" rIns="0" bIns="0" rtlCol="0"/>
          <a:lstStyle/>
          <a:p>
            <a:endParaRPr/>
          </a:p>
        </p:txBody>
      </p:sp>
      <p:sp>
        <p:nvSpPr>
          <p:cNvPr id="29" name="bg object 29"/>
          <p:cNvSpPr/>
          <p:nvPr/>
        </p:nvSpPr>
        <p:spPr>
          <a:xfrm>
            <a:off x="1482852" y="1781555"/>
            <a:ext cx="67310" cy="5076825"/>
          </a:xfrm>
          <a:custGeom>
            <a:avLst/>
            <a:gdLst/>
            <a:ahLst/>
            <a:cxnLst/>
            <a:rect l="l" t="t" r="r" b="b"/>
            <a:pathLst>
              <a:path w="67309" h="5076825">
                <a:moveTo>
                  <a:pt x="0" y="5076443"/>
                </a:moveTo>
                <a:lnTo>
                  <a:pt x="67056" y="5076443"/>
                </a:lnTo>
                <a:lnTo>
                  <a:pt x="67056" y="0"/>
                </a:lnTo>
                <a:lnTo>
                  <a:pt x="0" y="0"/>
                </a:lnTo>
                <a:lnTo>
                  <a:pt x="0" y="5076443"/>
                </a:lnTo>
                <a:close/>
              </a:path>
            </a:pathLst>
          </a:custGeom>
          <a:solidFill>
            <a:srgbClr val="DDDDDD"/>
          </a:solidFill>
        </p:spPr>
        <p:txBody>
          <a:bodyPr wrap="square" lIns="0" tIns="0" rIns="0" bIns="0" rtlCol="0"/>
          <a:lstStyle/>
          <a:p>
            <a:endParaRPr/>
          </a:p>
        </p:txBody>
      </p:sp>
      <p:sp>
        <p:nvSpPr>
          <p:cNvPr id="30" name="bg object 30"/>
          <p:cNvSpPr/>
          <p:nvPr/>
        </p:nvSpPr>
        <p:spPr>
          <a:xfrm>
            <a:off x="1482852" y="0"/>
            <a:ext cx="67310" cy="1706880"/>
          </a:xfrm>
          <a:custGeom>
            <a:avLst/>
            <a:gdLst/>
            <a:ahLst/>
            <a:cxnLst/>
            <a:rect l="l" t="t" r="r" b="b"/>
            <a:pathLst>
              <a:path w="67309" h="1706880">
                <a:moveTo>
                  <a:pt x="0" y="1706880"/>
                </a:moveTo>
                <a:lnTo>
                  <a:pt x="67056" y="1706880"/>
                </a:lnTo>
                <a:lnTo>
                  <a:pt x="67056" y="0"/>
                </a:lnTo>
                <a:lnTo>
                  <a:pt x="0" y="0"/>
                </a:lnTo>
                <a:lnTo>
                  <a:pt x="0" y="1706880"/>
                </a:lnTo>
                <a:close/>
              </a:path>
            </a:pathLst>
          </a:custGeom>
          <a:solidFill>
            <a:srgbClr val="DDDDDD"/>
          </a:solidFill>
        </p:spPr>
        <p:txBody>
          <a:bodyPr wrap="square" lIns="0" tIns="0" rIns="0" bIns="0" rtlCol="0"/>
          <a:lstStyle/>
          <a:p>
            <a:endParaRPr/>
          </a:p>
        </p:txBody>
      </p:sp>
      <p:sp>
        <p:nvSpPr>
          <p:cNvPr id="31" name="bg object 31"/>
          <p:cNvSpPr/>
          <p:nvPr/>
        </p:nvSpPr>
        <p:spPr>
          <a:xfrm>
            <a:off x="1615439" y="1781555"/>
            <a:ext cx="66040" cy="5076825"/>
          </a:xfrm>
          <a:custGeom>
            <a:avLst/>
            <a:gdLst/>
            <a:ahLst/>
            <a:cxnLst/>
            <a:rect l="l" t="t" r="r" b="b"/>
            <a:pathLst>
              <a:path w="66039" h="5076825">
                <a:moveTo>
                  <a:pt x="0" y="5076443"/>
                </a:moveTo>
                <a:lnTo>
                  <a:pt x="65532" y="5076443"/>
                </a:lnTo>
                <a:lnTo>
                  <a:pt x="65532" y="0"/>
                </a:lnTo>
                <a:lnTo>
                  <a:pt x="0" y="0"/>
                </a:lnTo>
                <a:lnTo>
                  <a:pt x="0" y="5076443"/>
                </a:lnTo>
                <a:close/>
              </a:path>
            </a:pathLst>
          </a:custGeom>
          <a:solidFill>
            <a:srgbClr val="DDDDDD"/>
          </a:solidFill>
        </p:spPr>
        <p:txBody>
          <a:bodyPr wrap="square" lIns="0" tIns="0" rIns="0" bIns="0" rtlCol="0"/>
          <a:lstStyle/>
          <a:p>
            <a:endParaRPr/>
          </a:p>
        </p:txBody>
      </p:sp>
      <p:sp>
        <p:nvSpPr>
          <p:cNvPr id="32" name="bg object 32"/>
          <p:cNvSpPr/>
          <p:nvPr/>
        </p:nvSpPr>
        <p:spPr>
          <a:xfrm>
            <a:off x="1615439" y="0"/>
            <a:ext cx="66040" cy="1706880"/>
          </a:xfrm>
          <a:custGeom>
            <a:avLst/>
            <a:gdLst/>
            <a:ahLst/>
            <a:cxnLst/>
            <a:rect l="l" t="t" r="r" b="b"/>
            <a:pathLst>
              <a:path w="66039" h="1706880">
                <a:moveTo>
                  <a:pt x="0" y="1706880"/>
                </a:moveTo>
                <a:lnTo>
                  <a:pt x="65532" y="1706880"/>
                </a:lnTo>
                <a:lnTo>
                  <a:pt x="65532" y="0"/>
                </a:lnTo>
                <a:lnTo>
                  <a:pt x="0" y="0"/>
                </a:lnTo>
                <a:lnTo>
                  <a:pt x="0" y="1706880"/>
                </a:lnTo>
                <a:close/>
              </a:path>
            </a:pathLst>
          </a:custGeom>
          <a:solidFill>
            <a:srgbClr val="DDDDDD"/>
          </a:solidFill>
        </p:spPr>
        <p:txBody>
          <a:bodyPr wrap="square" lIns="0" tIns="0" rIns="0" bIns="0" rtlCol="0"/>
          <a:lstStyle/>
          <a:p>
            <a:endParaRPr/>
          </a:p>
        </p:txBody>
      </p:sp>
      <p:sp>
        <p:nvSpPr>
          <p:cNvPr id="33" name="bg object 33"/>
          <p:cNvSpPr/>
          <p:nvPr/>
        </p:nvSpPr>
        <p:spPr>
          <a:xfrm>
            <a:off x="1748027" y="1781555"/>
            <a:ext cx="64135" cy="5076825"/>
          </a:xfrm>
          <a:custGeom>
            <a:avLst/>
            <a:gdLst/>
            <a:ahLst/>
            <a:cxnLst/>
            <a:rect l="l" t="t" r="r" b="b"/>
            <a:pathLst>
              <a:path w="64135" h="5076825">
                <a:moveTo>
                  <a:pt x="0" y="5076443"/>
                </a:moveTo>
                <a:lnTo>
                  <a:pt x="64008" y="5076443"/>
                </a:lnTo>
                <a:lnTo>
                  <a:pt x="64008" y="0"/>
                </a:lnTo>
                <a:lnTo>
                  <a:pt x="0" y="0"/>
                </a:lnTo>
                <a:lnTo>
                  <a:pt x="0" y="5076443"/>
                </a:lnTo>
                <a:close/>
              </a:path>
            </a:pathLst>
          </a:custGeom>
          <a:solidFill>
            <a:srgbClr val="DDDDDD"/>
          </a:solidFill>
        </p:spPr>
        <p:txBody>
          <a:bodyPr wrap="square" lIns="0" tIns="0" rIns="0" bIns="0" rtlCol="0"/>
          <a:lstStyle/>
          <a:p>
            <a:endParaRPr/>
          </a:p>
        </p:txBody>
      </p:sp>
      <p:sp>
        <p:nvSpPr>
          <p:cNvPr id="34" name="bg object 34"/>
          <p:cNvSpPr/>
          <p:nvPr/>
        </p:nvSpPr>
        <p:spPr>
          <a:xfrm>
            <a:off x="1748027" y="0"/>
            <a:ext cx="64135" cy="1706880"/>
          </a:xfrm>
          <a:custGeom>
            <a:avLst/>
            <a:gdLst/>
            <a:ahLst/>
            <a:cxnLst/>
            <a:rect l="l" t="t" r="r" b="b"/>
            <a:pathLst>
              <a:path w="64135" h="1706880">
                <a:moveTo>
                  <a:pt x="0" y="1706880"/>
                </a:moveTo>
                <a:lnTo>
                  <a:pt x="64008" y="1706880"/>
                </a:lnTo>
                <a:lnTo>
                  <a:pt x="64008" y="0"/>
                </a:lnTo>
                <a:lnTo>
                  <a:pt x="0" y="0"/>
                </a:lnTo>
                <a:lnTo>
                  <a:pt x="0" y="1706880"/>
                </a:lnTo>
                <a:close/>
              </a:path>
            </a:pathLst>
          </a:custGeom>
          <a:solidFill>
            <a:srgbClr val="DDDDDD"/>
          </a:solidFill>
        </p:spPr>
        <p:txBody>
          <a:bodyPr wrap="square" lIns="0" tIns="0" rIns="0" bIns="0" rtlCol="0"/>
          <a:lstStyle/>
          <a:p>
            <a:endParaRPr/>
          </a:p>
        </p:txBody>
      </p:sp>
      <p:sp>
        <p:nvSpPr>
          <p:cNvPr id="35" name="bg object 35"/>
          <p:cNvSpPr/>
          <p:nvPr/>
        </p:nvSpPr>
        <p:spPr>
          <a:xfrm>
            <a:off x="1812036" y="0"/>
            <a:ext cx="7332345" cy="6849109"/>
          </a:xfrm>
          <a:custGeom>
            <a:avLst/>
            <a:gdLst/>
            <a:ahLst/>
            <a:cxnLst/>
            <a:rect l="l" t="t" r="r" b="b"/>
            <a:pathLst>
              <a:path w="7332345" h="6849109">
                <a:moveTo>
                  <a:pt x="0" y="6848855"/>
                </a:moveTo>
                <a:lnTo>
                  <a:pt x="7331963" y="6848855"/>
                </a:lnTo>
                <a:lnTo>
                  <a:pt x="7331963" y="0"/>
                </a:lnTo>
                <a:lnTo>
                  <a:pt x="0" y="0"/>
                </a:lnTo>
                <a:lnTo>
                  <a:pt x="0" y="6848855"/>
                </a:lnTo>
                <a:close/>
              </a:path>
            </a:pathLst>
          </a:custGeom>
          <a:solidFill>
            <a:srgbClr val="FFFFFF">
              <a:alpha val="50195"/>
            </a:srgbClr>
          </a:solidFill>
        </p:spPr>
        <p:txBody>
          <a:bodyPr wrap="square" lIns="0" tIns="0" rIns="0" bIns="0" rtlCol="0"/>
          <a:lstStyle/>
          <a:p>
            <a:endParaRPr/>
          </a:p>
        </p:txBody>
      </p:sp>
      <p:sp>
        <p:nvSpPr>
          <p:cNvPr id="36" name="bg object 36"/>
          <p:cNvSpPr/>
          <p:nvPr/>
        </p:nvSpPr>
        <p:spPr>
          <a:xfrm>
            <a:off x="1219200" y="1706879"/>
            <a:ext cx="6021705" cy="74930"/>
          </a:xfrm>
          <a:custGeom>
            <a:avLst/>
            <a:gdLst/>
            <a:ahLst/>
            <a:cxnLst/>
            <a:rect l="l" t="t" r="r" b="b"/>
            <a:pathLst>
              <a:path w="6021705" h="74930">
                <a:moveTo>
                  <a:pt x="6021324" y="0"/>
                </a:moveTo>
                <a:lnTo>
                  <a:pt x="0" y="0"/>
                </a:lnTo>
                <a:lnTo>
                  <a:pt x="0" y="74675"/>
                </a:lnTo>
                <a:lnTo>
                  <a:pt x="6021324" y="74675"/>
                </a:lnTo>
                <a:lnTo>
                  <a:pt x="6021324" y="0"/>
                </a:lnTo>
                <a:close/>
              </a:path>
            </a:pathLst>
          </a:custGeom>
          <a:solidFill>
            <a:srgbClr val="336699">
              <a:alpha val="50195"/>
            </a:srgbClr>
          </a:solidFill>
        </p:spPr>
        <p:txBody>
          <a:bodyPr wrap="square" lIns="0" tIns="0" rIns="0" bIns="0" rtlCol="0"/>
          <a:lstStyle/>
          <a:p>
            <a:endParaRPr/>
          </a:p>
        </p:txBody>
      </p:sp>
      <p:sp>
        <p:nvSpPr>
          <p:cNvPr id="2" name="Holder 2"/>
          <p:cNvSpPr>
            <a:spLocks noGrp="1"/>
          </p:cNvSpPr>
          <p:nvPr>
            <p:ph type="title"/>
          </p:nvPr>
        </p:nvSpPr>
        <p:spPr>
          <a:xfrm>
            <a:off x="1298194" y="332993"/>
            <a:ext cx="6547611" cy="1244600"/>
          </a:xfrm>
          <a:prstGeom prst="rect">
            <a:avLst/>
          </a:prstGeom>
        </p:spPr>
        <p:txBody>
          <a:bodyPr wrap="square" lIns="0" tIns="0" rIns="0" bIns="0">
            <a:spAutoFit/>
          </a:bodyPr>
          <a:lstStyle>
            <a:lvl1pPr>
              <a:defRPr sz="4000" b="0" i="0">
                <a:solidFill>
                  <a:srgbClr val="003366"/>
                </a:solidFill>
                <a:latin typeface="Arial"/>
                <a:cs typeface="Arial"/>
              </a:defRPr>
            </a:lvl1pPr>
          </a:lstStyle>
          <a:p>
            <a:endParaRPr/>
          </a:p>
        </p:txBody>
      </p:sp>
      <p:sp>
        <p:nvSpPr>
          <p:cNvPr id="3" name="Holder 3"/>
          <p:cNvSpPr>
            <a:spLocks noGrp="1"/>
          </p:cNvSpPr>
          <p:nvPr>
            <p:ph type="body" idx="1"/>
          </p:nvPr>
        </p:nvSpPr>
        <p:spPr>
          <a:xfrm>
            <a:off x="543940" y="1858028"/>
            <a:ext cx="8056118" cy="3586479"/>
          </a:xfrm>
          <a:prstGeom prst="rect">
            <a:avLst/>
          </a:prstGeom>
        </p:spPr>
        <p:txBody>
          <a:bodyPr wrap="square" lIns="0" tIns="0" rIns="0" bIns="0">
            <a:spAutoFit/>
          </a:bodyPr>
          <a:lstStyle>
            <a:lvl1pPr>
              <a:defRPr sz="2000" b="0" i="1">
                <a:solidFill>
                  <a:schemeClr val="tx1"/>
                </a:solidFill>
                <a:latin typeface="Arial"/>
                <a:cs typeface="Arial"/>
              </a:defRPr>
            </a:lvl1pPr>
          </a:lstStyle>
          <a:p>
            <a:endParaRPr/>
          </a:p>
        </p:txBody>
      </p:sp>
      <p:sp>
        <p:nvSpPr>
          <p:cNvPr id="4" name="Holder 4"/>
          <p:cNvSpPr>
            <a:spLocks noGrp="1"/>
          </p:cNvSpPr>
          <p:nvPr>
            <p:ph type="ftr" sz="quarter" idx="5"/>
          </p:nvPr>
        </p:nvSpPr>
        <p:spPr>
          <a:xfrm>
            <a:off x="1298194" y="6352533"/>
            <a:ext cx="5300980" cy="319404"/>
          </a:xfrm>
          <a:prstGeom prst="rect">
            <a:avLst/>
          </a:prstGeom>
        </p:spPr>
        <p:txBody>
          <a:bodyPr wrap="square" lIns="0" tIns="0" rIns="0" bIns="0">
            <a:spAutoFit/>
          </a:bodyPr>
          <a:lstStyle>
            <a:lvl1pPr>
              <a:defRPr sz="1000" b="0" i="1">
                <a:solidFill>
                  <a:schemeClr val="tx1"/>
                </a:solidFill>
                <a:latin typeface="Arial"/>
                <a:cs typeface="Arial"/>
              </a:defRPr>
            </a:lvl1pPr>
          </a:lstStyle>
          <a:p>
            <a:pPr marL="12700">
              <a:lnSpc>
                <a:spcPct val="100000"/>
              </a:lnSpc>
            </a:pPr>
            <a:r>
              <a:rPr i="0" spc="-5" dirty="0">
                <a:latin typeface="Arial"/>
                <a:cs typeface="Arial"/>
              </a:rPr>
              <a:t>These slides are designed to accompany </a:t>
            </a:r>
            <a:r>
              <a:rPr spc="-10" dirty="0"/>
              <a:t>Software Engineering: </a:t>
            </a:r>
            <a:r>
              <a:rPr spc="-5" dirty="0"/>
              <a:t>A </a:t>
            </a:r>
            <a:r>
              <a:rPr spc="-10" dirty="0"/>
              <a:t>Practitioner’s </a:t>
            </a:r>
            <a:r>
              <a:rPr spc="-5" dirty="0"/>
              <a:t>Approach,</a:t>
            </a:r>
            <a:r>
              <a:rPr spc="100" dirty="0"/>
              <a:t> </a:t>
            </a:r>
            <a:r>
              <a:rPr spc="-10" dirty="0"/>
              <a:t>7/e</a:t>
            </a:r>
          </a:p>
          <a:p>
            <a:pPr marL="12700">
              <a:lnSpc>
                <a:spcPct val="100000"/>
              </a:lnSpc>
            </a:pPr>
            <a:r>
              <a:rPr i="0" spc="-5" dirty="0">
                <a:latin typeface="Arial"/>
                <a:cs typeface="Arial"/>
              </a:rPr>
              <a:t>(McGraw-Hill 2009). </a:t>
            </a:r>
            <a:r>
              <a:rPr i="0" spc="-10" dirty="0">
                <a:latin typeface="Arial"/>
                <a:cs typeface="Arial"/>
              </a:rPr>
              <a:t>Slides copyright </a:t>
            </a:r>
            <a:r>
              <a:rPr i="0" spc="-5" dirty="0">
                <a:latin typeface="Arial"/>
                <a:cs typeface="Arial"/>
              </a:rPr>
              <a:t>2009 by Roger</a:t>
            </a:r>
            <a:r>
              <a:rPr i="0" spc="75" dirty="0">
                <a:latin typeface="Arial"/>
                <a:cs typeface="Arial"/>
              </a:rPr>
              <a:t> </a:t>
            </a:r>
            <a:r>
              <a:rPr i="0" spc="-5" dirty="0">
                <a:latin typeface="Arial"/>
                <a:cs typeface="Arial"/>
              </a:rPr>
              <a:t>Pressman.</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2/9/2024</a:t>
            </a:fld>
            <a:endParaRPr lang="en-US"/>
          </a:p>
        </p:txBody>
      </p:sp>
      <p:sp>
        <p:nvSpPr>
          <p:cNvPr id="6" name="Holder 6"/>
          <p:cNvSpPr>
            <a:spLocks noGrp="1"/>
          </p:cNvSpPr>
          <p:nvPr>
            <p:ph type="sldNum" sz="quarter" idx="7"/>
          </p:nvPr>
        </p:nvSpPr>
        <p:spPr>
          <a:xfrm>
            <a:off x="8569452" y="6504657"/>
            <a:ext cx="216534" cy="167640"/>
          </a:xfrm>
          <a:prstGeom prst="rect">
            <a:avLst/>
          </a:prstGeom>
        </p:spPr>
        <p:txBody>
          <a:bodyPr wrap="square" lIns="0" tIns="0" rIns="0" bIns="0">
            <a:spAutoFit/>
          </a:bodyPr>
          <a:lstStyle>
            <a:lvl1pPr>
              <a:defRPr sz="1000" b="0" i="0">
                <a:solidFill>
                  <a:schemeClr val="tx1"/>
                </a:solidFill>
                <a:latin typeface="Arial"/>
                <a:cs typeface="Arial"/>
              </a:defRPr>
            </a:lvl1pPr>
          </a:lstStyle>
          <a:p>
            <a:pPr marL="38100">
              <a:lnSpc>
                <a:spcPct val="100000"/>
              </a:lnSpc>
            </a:pPr>
            <a:fld id="{81D60167-4931-47E6-BA6A-407CBD079E47}" type="slidenum">
              <a:rPr spc="-5" dirty="0"/>
              <a:pPr marL="38100">
                <a:lnSpc>
                  <a:spcPct val="100000"/>
                </a:lnSpc>
              </a:pPr>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1.png"/><Relationship Id="rId12" Type="http://schemas.openxmlformats.org/officeDocument/2006/relationships/customXml" Target="../ink/ink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2.png"/></Relationships>
</file>

<file path=ppt/slides/_rels/slide1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38.png"/><Relationship Id="rId12" Type="http://schemas.openxmlformats.org/officeDocument/2006/relationships/customXml" Target="../ink/ink10.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ustomXml" Target="../ink/ink7.xm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customXml" Target="../ink/ink12.xml"/><Relationship Id="rId11" Type="http://schemas.openxmlformats.org/officeDocument/2006/relationships/image" Target="../media/image47.png"/><Relationship Id="rId5" Type="http://schemas.openxmlformats.org/officeDocument/2006/relationships/image" Target="../media/image44.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46.png"/></Relationships>
</file>

<file path=ppt/slides/_rels/slide116.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48.jpe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ustomXml" Target="../ink/ink16.xml"/><Relationship Id="rId5" Type="http://schemas.openxmlformats.org/officeDocument/2006/relationships/image" Target="../media/image49.png"/><Relationship Id="rId4" Type="http://schemas.openxmlformats.org/officeDocument/2006/relationships/customXml" Target="../ink/ink15.xml"/><Relationship Id="rId9"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53.jpe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customXml" Target="../ink/ink19.xml"/><Relationship Id="rId5" Type="http://schemas.openxmlformats.org/officeDocument/2006/relationships/image" Target="../media/image54.png"/><Relationship Id="rId4" Type="http://schemas.openxmlformats.org/officeDocument/2006/relationships/customXml" Target="../ink/ink18.xml"/><Relationship Id="rId9" Type="http://schemas.openxmlformats.org/officeDocument/2006/relationships/image" Target="../media/image56.png"/></Relationships>
</file>

<file path=ppt/slides/_rels/slide1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6547611" cy="1846659"/>
          </a:xfrm>
        </p:spPr>
        <p:txBody>
          <a:bodyPr/>
          <a:lstStyle/>
          <a:p>
            <a:br>
              <a:rPr lang="en-IN" b="1" dirty="0"/>
            </a:br>
            <a:r>
              <a:rPr lang="en-IN" b="1" dirty="0"/>
              <a:t>COURSE OBJECTIVES</a:t>
            </a:r>
            <a:br>
              <a:rPr lang="en-IN" b="1" dirty="0"/>
            </a:br>
            <a:endParaRPr lang="en-IN" dirty="0"/>
          </a:p>
        </p:txBody>
      </p:sp>
      <p:sp>
        <p:nvSpPr>
          <p:cNvPr id="3" name="Text Placeholder 2"/>
          <p:cNvSpPr>
            <a:spLocks noGrp="1"/>
          </p:cNvSpPr>
          <p:nvPr>
            <p:ph type="body" idx="1"/>
          </p:nvPr>
        </p:nvSpPr>
        <p:spPr>
          <a:xfrm>
            <a:off x="1905000" y="1858028"/>
            <a:ext cx="6695058" cy="2462213"/>
          </a:xfrm>
        </p:spPr>
        <p:txBody>
          <a:bodyPr/>
          <a:lstStyle/>
          <a:p>
            <a:pPr algn="just"/>
            <a:r>
              <a:rPr lang="en-IN" i="0" dirty="0"/>
              <a:t> </a:t>
            </a:r>
          </a:p>
          <a:p>
            <a:pPr algn="just"/>
            <a:endParaRPr lang="en-IN" i="0" dirty="0"/>
          </a:p>
          <a:p>
            <a:pPr algn="just"/>
            <a:r>
              <a:rPr lang="en-IN" i="0" dirty="0"/>
              <a:t>1 Understand the concepts involved in the lifecycle of software development.</a:t>
            </a:r>
          </a:p>
          <a:p>
            <a:pPr algn="just"/>
            <a:endParaRPr lang="en-IN" i="0" dirty="0"/>
          </a:p>
          <a:p>
            <a:pPr algn="just"/>
            <a:r>
              <a:rPr lang="en-IN" i="0" dirty="0"/>
              <a:t> </a:t>
            </a:r>
          </a:p>
          <a:p>
            <a:pPr algn="just"/>
            <a:r>
              <a:rPr lang="en-IN" i="0" dirty="0"/>
              <a:t>2 learn the best practices to be employed for the design, development, testing and maintenance of a software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7319" y="6324600"/>
            <a:ext cx="66040" cy="533400"/>
          </a:xfrm>
          <a:custGeom>
            <a:avLst/>
            <a:gdLst/>
            <a:ahLst/>
            <a:cxnLst/>
            <a:rect l="l" t="t" r="r" b="b"/>
            <a:pathLst>
              <a:path w="66040" h="533400">
                <a:moveTo>
                  <a:pt x="0" y="533399"/>
                </a:moveTo>
                <a:lnTo>
                  <a:pt x="65532" y="533399"/>
                </a:lnTo>
                <a:lnTo>
                  <a:pt x="65532" y="0"/>
                </a:lnTo>
                <a:lnTo>
                  <a:pt x="0" y="0"/>
                </a:lnTo>
                <a:lnTo>
                  <a:pt x="0" y="533399"/>
                </a:lnTo>
                <a:close/>
              </a:path>
            </a:pathLst>
          </a:custGeom>
          <a:solidFill>
            <a:srgbClr val="EAEAEA"/>
          </a:solidFill>
        </p:spPr>
        <p:txBody>
          <a:bodyPr wrap="square" lIns="0" tIns="0" rIns="0" bIns="0" rtlCol="0"/>
          <a:lstStyle/>
          <a:p>
            <a:endParaRPr/>
          </a:p>
        </p:txBody>
      </p:sp>
      <p:sp>
        <p:nvSpPr>
          <p:cNvPr id="3" name="object 3"/>
          <p:cNvSpPr/>
          <p:nvPr/>
        </p:nvSpPr>
        <p:spPr>
          <a:xfrm>
            <a:off x="1417319" y="1781555"/>
            <a:ext cx="66040" cy="105410"/>
          </a:xfrm>
          <a:custGeom>
            <a:avLst/>
            <a:gdLst/>
            <a:ahLst/>
            <a:cxnLst/>
            <a:rect l="l" t="t" r="r" b="b"/>
            <a:pathLst>
              <a:path w="66040" h="105410">
                <a:moveTo>
                  <a:pt x="0" y="105156"/>
                </a:moveTo>
                <a:lnTo>
                  <a:pt x="65532" y="105156"/>
                </a:lnTo>
                <a:lnTo>
                  <a:pt x="65532" y="0"/>
                </a:lnTo>
                <a:lnTo>
                  <a:pt x="0" y="0"/>
                </a:lnTo>
                <a:lnTo>
                  <a:pt x="0" y="105156"/>
                </a:lnTo>
                <a:close/>
              </a:path>
            </a:pathLst>
          </a:custGeom>
          <a:solidFill>
            <a:srgbClr val="EAEAEA"/>
          </a:solidFill>
        </p:spPr>
        <p:txBody>
          <a:bodyPr wrap="square" lIns="0" tIns="0" rIns="0" bIns="0" rtlCol="0"/>
          <a:lstStyle/>
          <a:p>
            <a:endParaRPr/>
          </a:p>
        </p:txBody>
      </p:sp>
      <p:sp>
        <p:nvSpPr>
          <p:cNvPr id="4" name="object 4"/>
          <p:cNvSpPr/>
          <p:nvPr/>
        </p:nvSpPr>
        <p:spPr>
          <a:xfrm>
            <a:off x="1417319" y="0"/>
            <a:ext cx="66040" cy="1706880"/>
          </a:xfrm>
          <a:custGeom>
            <a:avLst/>
            <a:gdLst/>
            <a:ahLst/>
            <a:cxnLst/>
            <a:rect l="l" t="t" r="r" b="b"/>
            <a:pathLst>
              <a:path w="66040" h="1706880">
                <a:moveTo>
                  <a:pt x="0" y="1706880"/>
                </a:moveTo>
                <a:lnTo>
                  <a:pt x="65532" y="1706880"/>
                </a:lnTo>
                <a:lnTo>
                  <a:pt x="65532" y="0"/>
                </a:lnTo>
                <a:lnTo>
                  <a:pt x="0" y="0"/>
                </a:lnTo>
                <a:lnTo>
                  <a:pt x="0" y="1706880"/>
                </a:lnTo>
                <a:close/>
              </a:path>
            </a:pathLst>
          </a:custGeom>
          <a:solidFill>
            <a:srgbClr val="EAEAEA"/>
          </a:solidFill>
        </p:spPr>
        <p:txBody>
          <a:bodyPr wrap="square" lIns="0" tIns="0" rIns="0" bIns="0" rtlCol="0"/>
          <a:lstStyle/>
          <a:p>
            <a:endParaRPr/>
          </a:p>
        </p:txBody>
      </p:sp>
      <p:sp>
        <p:nvSpPr>
          <p:cNvPr id="5" name="object 5"/>
          <p:cNvSpPr/>
          <p:nvPr/>
        </p:nvSpPr>
        <p:spPr>
          <a:xfrm>
            <a:off x="1549908" y="6324600"/>
            <a:ext cx="66040" cy="533400"/>
          </a:xfrm>
          <a:custGeom>
            <a:avLst/>
            <a:gdLst/>
            <a:ahLst/>
            <a:cxnLst/>
            <a:rect l="l" t="t" r="r" b="b"/>
            <a:pathLst>
              <a:path w="66040" h="533400">
                <a:moveTo>
                  <a:pt x="0" y="533399"/>
                </a:moveTo>
                <a:lnTo>
                  <a:pt x="65531" y="533399"/>
                </a:lnTo>
                <a:lnTo>
                  <a:pt x="65531" y="0"/>
                </a:lnTo>
                <a:lnTo>
                  <a:pt x="0" y="0"/>
                </a:lnTo>
                <a:lnTo>
                  <a:pt x="0" y="533399"/>
                </a:lnTo>
                <a:close/>
              </a:path>
            </a:pathLst>
          </a:custGeom>
          <a:solidFill>
            <a:srgbClr val="EAEAEA"/>
          </a:solidFill>
        </p:spPr>
        <p:txBody>
          <a:bodyPr wrap="square" lIns="0" tIns="0" rIns="0" bIns="0" rtlCol="0"/>
          <a:lstStyle/>
          <a:p>
            <a:endParaRPr/>
          </a:p>
        </p:txBody>
      </p:sp>
      <p:sp>
        <p:nvSpPr>
          <p:cNvPr id="6" name="object 6"/>
          <p:cNvSpPr/>
          <p:nvPr/>
        </p:nvSpPr>
        <p:spPr>
          <a:xfrm>
            <a:off x="1549908" y="1781555"/>
            <a:ext cx="66040" cy="105410"/>
          </a:xfrm>
          <a:custGeom>
            <a:avLst/>
            <a:gdLst/>
            <a:ahLst/>
            <a:cxnLst/>
            <a:rect l="l" t="t" r="r" b="b"/>
            <a:pathLst>
              <a:path w="66040" h="105410">
                <a:moveTo>
                  <a:pt x="0" y="105156"/>
                </a:moveTo>
                <a:lnTo>
                  <a:pt x="65531" y="105156"/>
                </a:lnTo>
                <a:lnTo>
                  <a:pt x="65531" y="0"/>
                </a:lnTo>
                <a:lnTo>
                  <a:pt x="0" y="0"/>
                </a:lnTo>
                <a:lnTo>
                  <a:pt x="0" y="105156"/>
                </a:lnTo>
                <a:close/>
              </a:path>
            </a:pathLst>
          </a:custGeom>
          <a:solidFill>
            <a:srgbClr val="EAEAEA"/>
          </a:solidFill>
        </p:spPr>
        <p:txBody>
          <a:bodyPr wrap="square" lIns="0" tIns="0" rIns="0" bIns="0" rtlCol="0"/>
          <a:lstStyle/>
          <a:p>
            <a:endParaRPr/>
          </a:p>
        </p:txBody>
      </p:sp>
      <p:sp>
        <p:nvSpPr>
          <p:cNvPr id="7" name="object 7"/>
          <p:cNvSpPr/>
          <p:nvPr/>
        </p:nvSpPr>
        <p:spPr>
          <a:xfrm>
            <a:off x="154990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EAEAEA"/>
          </a:solidFill>
        </p:spPr>
        <p:txBody>
          <a:bodyPr wrap="square" lIns="0" tIns="0" rIns="0" bIns="0" rtlCol="0"/>
          <a:lstStyle/>
          <a:p>
            <a:endParaRPr/>
          </a:p>
        </p:txBody>
      </p:sp>
      <p:sp>
        <p:nvSpPr>
          <p:cNvPr id="8" name="object 8"/>
          <p:cNvSpPr/>
          <p:nvPr/>
        </p:nvSpPr>
        <p:spPr>
          <a:xfrm>
            <a:off x="1680972" y="6324600"/>
            <a:ext cx="67310" cy="533400"/>
          </a:xfrm>
          <a:custGeom>
            <a:avLst/>
            <a:gdLst/>
            <a:ahLst/>
            <a:cxnLst/>
            <a:rect l="l" t="t" r="r" b="b"/>
            <a:pathLst>
              <a:path w="67310" h="533400">
                <a:moveTo>
                  <a:pt x="0" y="533399"/>
                </a:moveTo>
                <a:lnTo>
                  <a:pt x="67055" y="533399"/>
                </a:lnTo>
                <a:lnTo>
                  <a:pt x="67055" y="0"/>
                </a:lnTo>
                <a:lnTo>
                  <a:pt x="0" y="0"/>
                </a:lnTo>
                <a:lnTo>
                  <a:pt x="0" y="533399"/>
                </a:lnTo>
                <a:close/>
              </a:path>
            </a:pathLst>
          </a:custGeom>
          <a:solidFill>
            <a:srgbClr val="EAEAEA"/>
          </a:solidFill>
        </p:spPr>
        <p:txBody>
          <a:bodyPr wrap="square" lIns="0" tIns="0" rIns="0" bIns="0" rtlCol="0"/>
          <a:lstStyle/>
          <a:p>
            <a:endParaRPr/>
          </a:p>
        </p:txBody>
      </p:sp>
      <p:sp>
        <p:nvSpPr>
          <p:cNvPr id="9" name="object 9"/>
          <p:cNvSpPr/>
          <p:nvPr/>
        </p:nvSpPr>
        <p:spPr>
          <a:xfrm>
            <a:off x="1680972" y="1781555"/>
            <a:ext cx="67310" cy="105410"/>
          </a:xfrm>
          <a:custGeom>
            <a:avLst/>
            <a:gdLst/>
            <a:ahLst/>
            <a:cxnLst/>
            <a:rect l="l" t="t" r="r" b="b"/>
            <a:pathLst>
              <a:path w="67310" h="105410">
                <a:moveTo>
                  <a:pt x="0" y="105156"/>
                </a:moveTo>
                <a:lnTo>
                  <a:pt x="67055" y="105156"/>
                </a:lnTo>
                <a:lnTo>
                  <a:pt x="67055" y="0"/>
                </a:lnTo>
                <a:lnTo>
                  <a:pt x="0" y="0"/>
                </a:lnTo>
                <a:lnTo>
                  <a:pt x="0" y="105156"/>
                </a:lnTo>
                <a:close/>
              </a:path>
            </a:pathLst>
          </a:custGeom>
          <a:solidFill>
            <a:srgbClr val="EAEAEA"/>
          </a:solidFill>
        </p:spPr>
        <p:txBody>
          <a:bodyPr wrap="square" lIns="0" tIns="0" rIns="0" bIns="0" rtlCol="0"/>
          <a:lstStyle/>
          <a:p>
            <a:endParaRPr/>
          </a:p>
        </p:txBody>
      </p:sp>
      <p:sp>
        <p:nvSpPr>
          <p:cNvPr id="10" name="object 10"/>
          <p:cNvSpPr/>
          <p:nvPr/>
        </p:nvSpPr>
        <p:spPr>
          <a:xfrm>
            <a:off x="1680972" y="0"/>
            <a:ext cx="67310" cy="1706880"/>
          </a:xfrm>
          <a:custGeom>
            <a:avLst/>
            <a:gdLst/>
            <a:ahLst/>
            <a:cxnLst/>
            <a:rect l="l" t="t" r="r" b="b"/>
            <a:pathLst>
              <a:path w="67310" h="1706880">
                <a:moveTo>
                  <a:pt x="0" y="1706880"/>
                </a:moveTo>
                <a:lnTo>
                  <a:pt x="67055" y="1706880"/>
                </a:lnTo>
                <a:lnTo>
                  <a:pt x="67055" y="0"/>
                </a:lnTo>
                <a:lnTo>
                  <a:pt x="0" y="0"/>
                </a:lnTo>
                <a:lnTo>
                  <a:pt x="0" y="1706880"/>
                </a:lnTo>
                <a:close/>
              </a:path>
            </a:pathLst>
          </a:custGeom>
          <a:solidFill>
            <a:srgbClr val="EAEAEA"/>
          </a:solidFill>
        </p:spPr>
        <p:txBody>
          <a:bodyPr wrap="square" lIns="0" tIns="0" rIns="0" bIns="0" rtlCol="0"/>
          <a:lstStyle/>
          <a:p>
            <a:endParaRPr/>
          </a:p>
        </p:txBody>
      </p:sp>
      <p:sp>
        <p:nvSpPr>
          <p:cNvPr id="11" name="object 11"/>
          <p:cNvSpPr/>
          <p:nvPr/>
        </p:nvSpPr>
        <p:spPr>
          <a:xfrm>
            <a:off x="1219200" y="1781555"/>
            <a:ext cx="66040" cy="5067300"/>
          </a:xfrm>
          <a:custGeom>
            <a:avLst/>
            <a:gdLst/>
            <a:ahLst/>
            <a:cxnLst/>
            <a:rect l="l" t="t" r="r" b="b"/>
            <a:pathLst>
              <a:path w="66040" h="5067300">
                <a:moveTo>
                  <a:pt x="0" y="5067299"/>
                </a:moveTo>
                <a:lnTo>
                  <a:pt x="65531" y="5067299"/>
                </a:lnTo>
                <a:lnTo>
                  <a:pt x="65531" y="0"/>
                </a:lnTo>
                <a:lnTo>
                  <a:pt x="0" y="0"/>
                </a:lnTo>
                <a:lnTo>
                  <a:pt x="0" y="5067299"/>
                </a:lnTo>
                <a:close/>
              </a:path>
            </a:pathLst>
          </a:custGeom>
          <a:solidFill>
            <a:srgbClr val="DDDDDD"/>
          </a:solidFill>
        </p:spPr>
        <p:txBody>
          <a:bodyPr wrap="square" lIns="0" tIns="0" rIns="0" bIns="0" rtlCol="0"/>
          <a:lstStyle/>
          <a:p>
            <a:endParaRPr/>
          </a:p>
        </p:txBody>
      </p:sp>
      <p:sp>
        <p:nvSpPr>
          <p:cNvPr id="12" name="object 12"/>
          <p:cNvSpPr/>
          <p:nvPr/>
        </p:nvSpPr>
        <p:spPr>
          <a:xfrm>
            <a:off x="1219200" y="0"/>
            <a:ext cx="66040" cy="1706880"/>
          </a:xfrm>
          <a:custGeom>
            <a:avLst/>
            <a:gdLst/>
            <a:ahLst/>
            <a:cxnLst/>
            <a:rect l="l" t="t" r="r" b="b"/>
            <a:pathLst>
              <a:path w="66040" h="1706880">
                <a:moveTo>
                  <a:pt x="0" y="1706879"/>
                </a:moveTo>
                <a:lnTo>
                  <a:pt x="65531" y="1706879"/>
                </a:lnTo>
                <a:lnTo>
                  <a:pt x="65531" y="0"/>
                </a:lnTo>
                <a:lnTo>
                  <a:pt x="0" y="0"/>
                </a:lnTo>
                <a:lnTo>
                  <a:pt x="0" y="1706879"/>
                </a:lnTo>
                <a:close/>
              </a:path>
            </a:pathLst>
          </a:custGeom>
          <a:solidFill>
            <a:srgbClr val="DDDDDD"/>
          </a:solidFill>
        </p:spPr>
        <p:txBody>
          <a:bodyPr wrap="square" lIns="0" tIns="0" rIns="0" bIns="0" rtlCol="0"/>
          <a:lstStyle/>
          <a:p>
            <a:endParaRPr/>
          </a:p>
        </p:txBody>
      </p:sp>
      <p:sp>
        <p:nvSpPr>
          <p:cNvPr id="13" name="object 13"/>
          <p:cNvSpPr/>
          <p:nvPr/>
        </p:nvSpPr>
        <p:spPr>
          <a:xfrm>
            <a:off x="1351788" y="1781555"/>
            <a:ext cx="66040" cy="5076825"/>
          </a:xfrm>
          <a:custGeom>
            <a:avLst/>
            <a:gdLst/>
            <a:ahLst/>
            <a:cxnLst/>
            <a:rect l="l" t="t" r="r" b="b"/>
            <a:pathLst>
              <a:path w="66040" h="5076825">
                <a:moveTo>
                  <a:pt x="0" y="5076443"/>
                </a:moveTo>
                <a:lnTo>
                  <a:pt x="65531" y="5076443"/>
                </a:lnTo>
                <a:lnTo>
                  <a:pt x="65531" y="0"/>
                </a:lnTo>
                <a:lnTo>
                  <a:pt x="0" y="0"/>
                </a:lnTo>
                <a:lnTo>
                  <a:pt x="0" y="5076443"/>
                </a:lnTo>
                <a:close/>
              </a:path>
            </a:pathLst>
          </a:custGeom>
          <a:solidFill>
            <a:srgbClr val="DDDDDD"/>
          </a:solidFill>
        </p:spPr>
        <p:txBody>
          <a:bodyPr wrap="square" lIns="0" tIns="0" rIns="0" bIns="0" rtlCol="0"/>
          <a:lstStyle/>
          <a:p>
            <a:endParaRPr/>
          </a:p>
        </p:txBody>
      </p:sp>
      <p:sp>
        <p:nvSpPr>
          <p:cNvPr id="14" name="object 14"/>
          <p:cNvSpPr/>
          <p:nvPr/>
        </p:nvSpPr>
        <p:spPr>
          <a:xfrm>
            <a:off x="135178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DDDDDD"/>
          </a:solidFill>
        </p:spPr>
        <p:txBody>
          <a:bodyPr wrap="square" lIns="0" tIns="0" rIns="0" bIns="0" rtlCol="0"/>
          <a:lstStyle/>
          <a:p>
            <a:endParaRPr/>
          </a:p>
        </p:txBody>
      </p:sp>
      <p:sp>
        <p:nvSpPr>
          <p:cNvPr id="15" name="object 15"/>
          <p:cNvSpPr/>
          <p:nvPr/>
        </p:nvSpPr>
        <p:spPr>
          <a:xfrm>
            <a:off x="1482852" y="6324600"/>
            <a:ext cx="67310" cy="533400"/>
          </a:xfrm>
          <a:custGeom>
            <a:avLst/>
            <a:gdLst/>
            <a:ahLst/>
            <a:cxnLst/>
            <a:rect l="l" t="t" r="r" b="b"/>
            <a:pathLst>
              <a:path w="67309" h="533400">
                <a:moveTo>
                  <a:pt x="0" y="533399"/>
                </a:moveTo>
                <a:lnTo>
                  <a:pt x="67056" y="533399"/>
                </a:lnTo>
                <a:lnTo>
                  <a:pt x="67056" y="0"/>
                </a:lnTo>
                <a:lnTo>
                  <a:pt x="0" y="0"/>
                </a:lnTo>
                <a:lnTo>
                  <a:pt x="0" y="533399"/>
                </a:lnTo>
                <a:close/>
              </a:path>
            </a:pathLst>
          </a:custGeom>
          <a:solidFill>
            <a:srgbClr val="DDDDDD"/>
          </a:solidFill>
        </p:spPr>
        <p:txBody>
          <a:bodyPr wrap="square" lIns="0" tIns="0" rIns="0" bIns="0" rtlCol="0"/>
          <a:lstStyle/>
          <a:p>
            <a:endParaRPr/>
          </a:p>
        </p:txBody>
      </p:sp>
      <p:sp>
        <p:nvSpPr>
          <p:cNvPr id="16" name="object 16"/>
          <p:cNvSpPr/>
          <p:nvPr/>
        </p:nvSpPr>
        <p:spPr>
          <a:xfrm>
            <a:off x="1482852" y="1781555"/>
            <a:ext cx="67310" cy="105410"/>
          </a:xfrm>
          <a:custGeom>
            <a:avLst/>
            <a:gdLst/>
            <a:ahLst/>
            <a:cxnLst/>
            <a:rect l="l" t="t" r="r" b="b"/>
            <a:pathLst>
              <a:path w="67309" h="105410">
                <a:moveTo>
                  <a:pt x="0" y="105156"/>
                </a:moveTo>
                <a:lnTo>
                  <a:pt x="67056" y="105156"/>
                </a:lnTo>
                <a:lnTo>
                  <a:pt x="67056" y="0"/>
                </a:lnTo>
                <a:lnTo>
                  <a:pt x="0" y="0"/>
                </a:lnTo>
                <a:lnTo>
                  <a:pt x="0" y="105156"/>
                </a:lnTo>
                <a:close/>
              </a:path>
            </a:pathLst>
          </a:custGeom>
          <a:solidFill>
            <a:srgbClr val="DDDDDD"/>
          </a:solidFill>
        </p:spPr>
        <p:txBody>
          <a:bodyPr wrap="square" lIns="0" tIns="0" rIns="0" bIns="0" rtlCol="0"/>
          <a:lstStyle/>
          <a:p>
            <a:endParaRPr/>
          </a:p>
        </p:txBody>
      </p:sp>
      <p:sp>
        <p:nvSpPr>
          <p:cNvPr id="17" name="object 17"/>
          <p:cNvSpPr/>
          <p:nvPr/>
        </p:nvSpPr>
        <p:spPr>
          <a:xfrm>
            <a:off x="1482852" y="0"/>
            <a:ext cx="67310" cy="1706880"/>
          </a:xfrm>
          <a:custGeom>
            <a:avLst/>
            <a:gdLst/>
            <a:ahLst/>
            <a:cxnLst/>
            <a:rect l="l" t="t" r="r" b="b"/>
            <a:pathLst>
              <a:path w="67309" h="1706880">
                <a:moveTo>
                  <a:pt x="0" y="1706880"/>
                </a:moveTo>
                <a:lnTo>
                  <a:pt x="67056" y="1706880"/>
                </a:lnTo>
                <a:lnTo>
                  <a:pt x="67056" y="0"/>
                </a:lnTo>
                <a:lnTo>
                  <a:pt x="0" y="0"/>
                </a:lnTo>
                <a:lnTo>
                  <a:pt x="0" y="1706880"/>
                </a:lnTo>
                <a:close/>
              </a:path>
            </a:pathLst>
          </a:custGeom>
          <a:solidFill>
            <a:srgbClr val="DDDDDD"/>
          </a:solidFill>
        </p:spPr>
        <p:txBody>
          <a:bodyPr wrap="square" lIns="0" tIns="0" rIns="0" bIns="0" rtlCol="0"/>
          <a:lstStyle/>
          <a:p>
            <a:endParaRPr/>
          </a:p>
        </p:txBody>
      </p:sp>
      <p:sp>
        <p:nvSpPr>
          <p:cNvPr id="18" name="object 18"/>
          <p:cNvSpPr/>
          <p:nvPr/>
        </p:nvSpPr>
        <p:spPr>
          <a:xfrm>
            <a:off x="1615439" y="6324600"/>
            <a:ext cx="66040" cy="533400"/>
          </a:xfrm>
          <a:custGeom>
            <a:avLst/>
            <a:gdLst/>
            <a:ahLst/>
            <a:cxnLst/>
            <a:rect l="l" t="t" r="r" b="b"/>
            <a:pathLst>
              <a:path w="66039" h="533400">
                <a:moveTo>
                  <a:pt x="0" y="533399"/>
                </a:moveTo>
                <a:lnTo>
                  <a:pt x="65532" y="533399"/>
                </a:lnTo>
                <a:lnTo>
                  <a:pt x="65532" y="0"/>
                </a:lnTo>
                <a:lnTo>
                  <a:pt x="0" y="0"/>
                </a:lnTo>
                <a:lnTo>
                  <a:pt x="0" y="533399"/>
                </a:lnTo>
                <a:close/>
              </a:path>
            </a:pathLst>
          </a:custGeom>
          <a:solidFill>
            <a:srgbClr val="DDDDDD"/>
          </a:solidFill>
        </p:spPr>
        <p:txBody>
          <a:bodyPr wrap="square" lIns="0" tIns="0" rIns="0" bIns="0" rtlCol="0"/>
          <a:lstStyle/>
          <a:p>
            <a:endParaRPr/>
          </a:p>
        </p:txBody>
      </p:sp>
      <p:sp>
        <p:nvSpPr>
          <p:cNvPr id="19" name="object 19"/>
          <p:cNvSpPr/>
          <p:nvPr/>
        </p:nvSpPr>
        <p:spPr>
          <a:xfrm>
            <a:off x="1615439" y="1781555"/>
            <a:ext cx="66040" cy="105410"/>
          </a:xfrm>
          <a:custGeom>
            <a:avLst/>
            <a:gdLst/>
            <a:ahLst/>
            <a:cxnLst/>
            <a:rect l="l" t="t" r="r" b="b"/>
            <a:pathLst>
              <a:path w="66039" h="105410">
                <a:moveTo>
                  <a:pt x="0" y="105156"/>
                </a:moveTo>
                <a:lnTo>
                  <a:pt x="65532" y="105156"/>
                </a:lnTo>
                <a:lnTo>
                  <a:pt x="65532" y="0"/>
                </a:lnTo>
                <a:lnTo>
                  <a:pt x="0" y="0"/>
                </a:lnTo>
                <a:lnTo>
                  <a:pt x="0" y="105156"/>
                </a:lnTo>
                <a:close/>
              </a:path>
            </a:pathLst>
          </a:custGeom>
          <a:solidFill>
            <a:srgbClr val="DDDDDD"/>
          </a:solidFill>
        </p:spPr>
        <p:txBody>
          <a:bodyPr wrap="square" lIns="0" tIns="0" rIns="0" bIns="0" rtlCol="0"/>
          <a:lstStyle/>
          <a:p>
            <a:endParaRPr/>
          </a:p>
        </p:txBody>
      </p:sp>
      <p:sp>
        <p:nvSpPr>
          <p:cNvPr id="20" name="object 20"/>
          <p:cNvSpPr/>
          <p:nvPr/>
        </p:nvSpPr>
        <p:spPr>
          <a:xfrm>
            <a:off x="1615439" y="0"/>
            <a:ext cx="66040" cy="1706880"/>
          </a:xfrm>
          <a:custGeom>
            <a:avLst/>
            <a:gdLst/>
            <a:ahLst/>
            <a:cxnLst/>
            <a:rect l="l" t="t" r="r" b="b"/>
            <a:pathLst>
              <a:path w="66039" h="1706880">
                <a:moveTo>
                  <a:pt x="0" y="1706880"/>
                </a:moveTo>
                <a:lnTo>
                  <a:pt x="65532" y="1706880"/>
                </a:lnTo>
                <a:lnTo>
                  <a:pt x="65532" y="0"/>
                </a:lnTo>
                <a:lnTo>
                  <a:pt x="0" y="0"/>
                </a:lnTo>
                <a:lnTo>
                  <a:pt x="0" y="1706880"/>
                </a:lnTo>
                <a:close/>
              </a:path>
            </a:pathLst>
          </a:custGeom>
          <a:solidFill>
            <a:srgbClr val="DDDDDD"/>
          </a:solidFill>
        </p:spPr>
        <p:txBody>
          <a:bodyPr wrap="square" lIns="0" tIns="0" rIns="0" bIns="0" rtlCol="0"/>
          <a:lstStyle/>
          <a:p>
            <a:endParaRPr/>
          </a:p>
        </p:txBody>
      </p:sp>
      <p:sp>
        <p:nvSpPr>
          <p:cNvPr id="21" name="object 21"/>
          <p:cNvSpPr/>
          <p:nvPr/>
        </p:nvSpPr>
        <p:spPr>
          <a:xfrm>
            <a:off x="1748027" y="6324600"/>
            <a:ext cx="64135" cy="533400"/>
          </a:xfrm>
          <a:custGeom>
            <a:avLst/>
            <a:gdLst/>
            <a:ahLst/>
            <a:cxnLst/>
            <a:rect l="l" t="t" r="r" b="b"/>
            <a:pathLst>
              <a:path w="64135" h="533400">
                <a:moveTo>
                  <a:pt x="0" y="533399"/>
                </a:moveTo>
                <a:lnTo>
                  <a:pt x="64008" y="533399"/>
                </a:lnTo>
                <a:lnTo>
                  <a:pt x="64008" y="0"/>
                </a:lnTo>
                <a:lnTo>
                  <a:pt x="0" y="0"/>
                </a:lnTo>
                <a:lnTo>
                  <a:pt x="0" y="533399"/>
                </a:lnTo>
                <a:close/>
              </a:path>
            </a:pathLst>
          </a:custGeom>
          <a:solidFill>
            <a:srgbClr val="DDDDDD"/>
          </a:solidFill>
        </p:spPr>
        <p:txBody>
          <a:bodyPr wrap="square" lIns="0" tIns="0" rIns="0" bIns="0" rtlCol="0"/>
          <a:lstStyle/>
          <a:p>
            <a:endParaRPr/>
          </a:p>
        </p:txBody>
      </p:sp>
      <p:sp>
        <p:nvSpPr>
          <p:cNvPr id="22" name="object 22"/>
          <p:cNvSpPr/>
          <p:nvPr/>
        </p:nvSpPr>
        <p:spPr>
          <a:xfrm>
            <a:off x="1748027" y="1781555"/>
            <a:ext cx="64135" cy="105410"/>
          </a:xfrm>
          <a:custGeom>
            <a:avLst/>
            <a:gdLst/>
            <a:ahLst/>
            <a:cxnLst/>
            <a:rect l="l" t="t" r="r" b="b"/>
            <a:pathLst>
              <a:path w="64135" h="105410">
                <a:moveTo>
                  <a:pt x="0" y="105156"/>
                </a:moveTo>
                <a:lnTo>
                  <a:pt x="64008" y="105156"/>
                </a:lnTo>
                <a:lnTo>
                  <a:pt x="64008" y="0"/>
                </a:lnTo>
                <a:lnTo>
                  <a:pt x="0" y="0"/>
                </a:lnTo>
                <a:lnTo>
                  <a:pt x="0" y="105156"/>
                </a:lnTo>
                <a:close/>
              </a:path>
            </a:pathLst>
          </a:custGeom>
          <a:solidFill>
            <a:srgbClr val="DDDDDD"/>
          </a:solidFill>
        </p:spPr>
        <p:txBody>
          <a:bodyPr wrap="square" lIns="0" tIns="0" rIns="0" bIns="0" rtlCol="0"/>
          <a:lstStyle/>
          <a:p>
            <a:endParaRPr/>
          </a:p>
        </p:txBody>
      </p:sp>
      <p:grpSp>
        <p:nvGrpSpPr>
          <p:cNvPr id="23" name="object 23"/>
          <p:cNvGrpSpPr/>
          <p:nvPr/>
        </p:nvGrpSpPr>
        <p:grpSpPr>
          <a:xfrm>
            <a:off x="1219200" y="0"/>
            <a:ext cx="7924800" cy="6849109"/>
            <a:chOff x="1219200" y="0"/>
            <a:chExt cx="7924800" cy="6849109"/>
          </a:xfrm>
        </p:grpSpPr>
        <p:sp>
          <p:nvSpPr>
            <p:cNvPr id="24" name="object 24"/>
            <p:cNvSpPr/>
            <p:nvPr/>
          </p:nvSpPr>
          <p:spPr>
            <a:xfrm>
              <a:off x="1748027" y="0"/>
              <a:ext cx="64135" cy="1706880"/>
            </a:xfrm>
            <a:custGeom>
              <a:avLst/>
              <a:gdLst/>
              <a:ahLst/>
              <a:cxnLst/>
              <a:rect l="l" t="t" r="r" b="b"/>
              <a:pathLst>
                <a:path w="64135" h="1706880">
                  <a:moveTo>
                    <a:pt x="0" y="1706880"/>
                  </a:moveTo>
                  <a:lnTo>
                    <a:pt x="64008" y="1706880"/>
                  </a:lnTo>
                  <a:lnTo>
                    <a:pt x="64008" y="0"/>
                  </a:lnTo>
                  <a:lnTo>
                    <a:pt x="0" y="0"/>
                  </a:lnTo>
                  <a:lnTo>
                    <a:pt x="0" y="1706880"/>
                  </a:lnTo>
                  <a:close/>
                </a:path>
              </a:pathLst>
            </a:custGeom>
            <a:solidFill>
              <a:srgbClr val="DDDDDD"/>
            </a:solidFill>
          </p:spPr>
          <p:txBody>
            <a:bodyPr wrap="square" lIns="0" tIns="0" rIns="0" bIns="0" rtlCol="0"/>
            <a:lstStyle/>
            <a:p>
              <a:endParaRPr/>
            </a:p>
          </p:txBody>
        </p:sp>
        <p:sp>
          <p:nvSpPr>
            <p:cNvPr id="25" name="object 25"/>
            <p:cNvSpPr/>
            <p:nvPr/>
          </p:nvSpPr>
          <p:spPr>
            <a:xfrm>
              <a:off x="1812036" y="0"/>
              <a:ext cx="7332345" cy="6849109"/>
            </a:xfrm>
            <a:custGeom>
              <a:avLst/>
              <a:gdLst/>
              <a:ahLst/>
              <a:cxnLst/>
              <a:rect l="l" t="t" r="r" b="b"/>
              <a:pathLst>
                <a:path w="7332345" h="6849109">
                  <a:moveTo>
                    <a:pt x="0" y="6848855"/>
                  </a:moveTo>
                  <a:lnTo>
                    <a:pt x="7331963" y="6848855"/>
                  </a:lnTo>
                  <a:lnTo>
                    <a:pt x="7331963" y="0"/>
                  </a:lnTo>
                  <a:lnTo>
                    <a:pt x="0" y="0"/>
                  </a:lnTo>
                  <a:lnTo>
                    <a:pt x="0" y="6848855"/>
                  </a:lnTo>
                  <a:close/>
                </a:path>
              </a:pathLst>
            </a:custGeom>
            <a:solidFill>
              <a:srgbClr val="FFFFFF">
                <a:alpha val="50195"/>
              </a:srgbClr>
            </a:solidFill>
          </p:spPr>
          <p:txBody>
            <a:bodyPr wrap="square" lIns="0" tIns="0" rIns="0" bIns="0" rtlCol="0"/>
            <a:lstStyle/>
            <a:p>
              <a:endParaRPr/>
            </a:p>
          </p:txBody>
        </p:sp>
        <p:sp>
          <p:nvSpPr>
            <p:cNvPr id="26" name="object 26"/>
            <p:cNvSpPr/>
            <p:nvPr/>
          </p:nvSpPr>
          <p:spPr>
            <a:xfrm>
              <a:off x="1219200" y="1706879"/>
              <a:ext cx="6021705" cy="74930"/>
            </a:xfrm>
            <a:custGeom>
              <a:avLst/>
              <a:gdLst/>
              <a:ahLst/>
              <a:cxnLst/>
              <a:rect l="l" t="t" r="r" b="b"/>
              <a:pathLst>
                <a:path w="6021705" h="74930">
                  <a:moveTo>
                    <a:pt x="6021324" y="0"/>
                  </a:moveTo>
                  <a:lnTo>
                    <a:pt x="0" y="0"/>
                  </a:lnTo>
                  <a:lnTo>
                    <a:pt x="0" y="74675"/>
                  </a:lnTo>
                  <a:lnTo>
                    <a:pt x="6021324" y="74675"/>
                  </a:lnTo>
                  <a:lnTo>
                    <a:pt x="6021324" y="0"/>
                  </a:lnTo>
                  <a:close/>
                </a:path>
              </a:pathLst>
            </a:custGeom>
            <a:solidFill>
              <a:srgbClr val="336699">
                <a:alpha val="50195"/>
              </a:srgbClr>
            </a:solidFill>
          </p:spPr>
          <p:txBody>
            <a:bodyPr wrap="square" lIns="0" tIns="0" rIns="0" bIns="0" rtlCol="0"/>
            <a:lstStyle/>
            <a:p>
              <a:endParaRPr/>
            </a:p>
          </p:txBody>
        </p:sp>
        <p:sp>
          <p:nvSpPr>
            <p:cNvPr id="27" name="object 27"/>
            <p:cNvSpPr/>
            <p:nvPr/>
          </p:nvSpPr>
          <p:spPr>
            <a:xfrm>
              <a:off x="1420368" y="1935479"/>
              <a:ext cx="6784848" cy="4440936"/>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1371600" y="1886711"/>
              <a:ext cx="6781800" cy="4438015"/>
            </a:xfrm>
            <a:custGeom>
              <a:avLst/>
              <a:gdLst/>
              <a:ahLst/>
              <a:cxnLst/>
              <a:rect l="l" t="t" r="r" b="b"/>
              <a:pathLst>
                <a:path w="6781800" h="4438015">
                  <a:moveTo>
                    <a:pt x="6781800" y="0"/>
                  </a:moveTo>
                  <a:lnTo>
                    <a:pt x="0" y="0"/>
                  </a:lnTo>
                  <a:lnTo>
                    <a:pt x="0" y="4437888"/>
                  </a:lnTo>
                  <a:lnTo>
                    <a:pt x="6781800" y="4437888"/>
                  </a:lnTo>
                  <a:lnTo>
                    <a:pt x="6781800" y="0"/>
                  </a:lnTo>
                  <a:close/>
                </a:path>
              </a:pathLst>
            </a:custGeom>
            <a:solidFill>
              <a:srgbClr val="95E2FD"/>
            </a:solidFill>
          </p:spPr>
          <p:txBody>
            <a:bodyPr wrap="square" lIns="0" tIns="0" rIns="0" bIns="0" rtlCol="0"/>
            <a:lstStyle/>
            <a:p>
              <a:endParaRPr/>
            </a:p>
          </p:txBody>
        </p:sp>
      </p:grpSp>
      <p:sp>
        <p:nvSpPr>
          <p:cNvPr id="29" name="object 29"/>
          <p:cNvSpPr txBox="1">
            <a:spLocks noGrp="1"/>
          </p:cNvSpPr>
          <p:nvPr>
            <p:ph type="title"/>
          </p:nvPr>
        </p:nvSpPr>
        <p:spPr>
          <a:xfrm>
            <a:off x="1346453" y="1065733"/>
            <a:ext cx="5066665" cy="635000"/>
          </a:xfrm>
          <a:prstGeom prst="rect">
            <a:avLst/>
          </a:prstGeom>
        </p:spPr>
        <p:txBody>
          <a:bodyPr vert="horz" wrap="square" lIns="0" tIns="12065" rIns="0" bIns="0" rtlCol="0">
            <a:spAutoFit/>
          </a:bodyPr>
          <a:lstStyle/>
          <a:p>
            <a:pPr marL="12700">
              <a:lnSpc>
                <a:spcPct val="100000"/>
              </a:lnSpc>
              <a:spcBef>
                <a:spcPts val="95"/>
              </a:spcBef>
            </a:pPr>
            <a:r>
              <a:rPr spc="-25" dirty="0"/>
              <a:t>Wear </a:t>
            </a:r>
            <a:r>
              <a:rPr spc="-5" dirty="0"/>
              <a:t>vs.</a:t>
            </a:r>
            <a:r>
              <a:rPr dirty="0"/>
              <a:t> </a:t>
            </a:r>
            <a:r>
              <a:rPr spc="-5" dirty="0"/>
              <a:t>Deterioration</a:t>
            </a:r>
          </a:p>
        </p:txBody>
      </p:sp>
      <p:sp>
        <p:nvSpPr>
          <p:cNvPr id="30" name="object 30"/>
          <p:cNvSpPr/>
          <p:nvPr/>
        </p:nvSpPr>
        <p:spPr>
          <a:xfrm>
            <a:off x="1371600" y="1972055"/>
            <a:ext cx="6600443" cy="4207764"/>
          </a:xfrm>
          <a:prstGeom prst="rect">
            <a:avLst/>
          </a:prstGeom>
          <a:blipFill>
            <a:blip r:embed="rId3" cstate="print"/>
            <a:stretch>
              <a:fillRect/>
            </a:stretch>
          </a:blipFill>
        </p:spPr>
        <p:txBody>
          <a:bodyPr wrap="square" lIns="0" tIns="0" rIns="0" bIns="0" rtlCol="0"/>
          <a:lstStyle/>
          <a:p>
            <a:endParaRPr/>
          </a:p>
        </p:txBody>
      </p:sp>
      <p:sp>
        <p:nvSpPr>
          <p:cNvPr id="32" name="object 32"/>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10</a:t>
            </a:fld>
            <a:endParaRPr sz="10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ctrTitle"/>
          </p:nvPr>
        </p:nvSpPr>
        <p:spPr>
          <a:xfrm>
            <a:off x="1800225" y="1295400"/>
            <a:ext cx="7343775" cy="276999"/>
          </a:xfrm>
        </p:spPr>
        <p:txBody>
          <a:bodyPr/>
          <a:lstStyle/>
          <a:p>
            <a:pPr eaLnBrk="1" hangingPunct="1"/>
            <a:r>
              <a:rPr lang="en-US" altLang="en-US" sz="1800" b="1" dirty="0">
                <a:solidFill>
                  <a:srgbClr val="FF0000"/>
                </a:solidFill>
              </a:rPr>
              <a:t>Process Assessment</a:t>
            </a:r>
            <a:endParaRPr lang="en-IN" altLang="en-US" sz="1800" b="1" dirty="0">
              <a:solidFill>
                <a:srgbClr val="FF0000"/>
              </a:solidFill>
            </a:endParaRPr>
          </a:p>
        </p:txBody>
      </p:sp>
      <p:sp>
        <p:nvSpPr>
          <p:cNvPr id="3" name="Subtitle 2"/>
          <p:cNvSpPr>
            <a:spLocks noGrp="1"/>
          </p:cNvSpPr>
          <p:nvPr>
            <p:ph type="subTitle" idx="4294967295"/>
          </p:nvPr>
        </p:nvSpPr>
        <p:spPr>
          <a:xfrm>
            <a:off x="1524000" y="1600200"/>
            <a:ext cx="6858000" cy="5400675"/>
          </a:xfrm>
          <a:prstGeom prst="rect">
            <a:avLst/>
          </a:prstGeom>
        </p:spPr>
        <p:txBody>
          <a:bodyPr rtlCol="0">
            <a:normAutofit/>
          </a:bodyPr>
          <a:lstStyle/>
          <a:p>
            <a:pPr algn="just" eaLnBrk="1" hangingPunct="1">
              <a:defRPr/>
            </a:pPr>
            <a:br>
              <a:rPr lang="en-US" dirty="0">
                <a:solidFill>
                  <a:schemeClr val="tx1"/>
                </a:solidFill>
                <a:latin typeface="Cambria" pitchFamily="18" charset="0"/>
              </a:rPr>
            </a:br>
            <a:r>
              <a:rPr lang="en-US" dirty="0">
                <a:solidFill>
                  <a:schemeClr val="tx1"/>
                </a:solidFill>
                <a:latin typeface="Cambria" pitchFamily="18" charset="0"/>
              </a:rPr>
              <a:t> </a:t>
            </a:r>
          </a:p>
          <a:p>
            <a:pPr lvl="1" algn="l" eaLnBrk="1" hangingPunct="1">
              <a:buFont typeface="Arial" pitchFamily="34" charset="0"/>
              <a:buChar char="•"/>
              <a:defRPr/>
            </a:pPr>
            <a:r>
              <a:rPr lang="en-US" sz="2000" dirty="0">
                <a:solidFill>
                  <a:schemeClr val="tx1"/>
                </a:solidFill>
                <a:latin typeface="Cambria" pitchFamily="18" charset="0"/>
              </a:rPr>
              <a:t>SPICE : </a:t>
            </a:r>
            <a:r>
              <a:rPr lang="en-US" sz="2000" b="1" dirty="0">
                <a:solidFill>
                  <a:srgbClr val="202124"/>
                </a:solidFill>
                <a:latin typeface="Cambria" pitchFamily="18" charset="0"/>
              </a:rPr>
              <a:t>Software Process Improvement and Capability Determination  is a s</a:t>
            </a:r>
            <a:r>
              <a:rPr lang="en-US" sz="2000" dirty="0">
                <a:solidFill>
                  <a:schemeClr val="tx1"/>
                </a:solidFill>
                <a:latin typeface="Cambria" pitchFamily="18" charset="0"/>
              </a:rPr>
              <a:t>tandard defining set of requirements for software process assessment. Intent is To assist in developing an objective evaluation of the efficacy of any defined S/W process</a:t>
            </a:r>
            <a:br>
              <a:rPr lang="en-US" sz="2000" dirty="0">
                <a:solidFill>
                  <a:schemeClr val="tx1"/>
                </a:solidFill>
                <a:latin typeface="Cambria" pitchFamily="18" charset="0"/>
              </a:rPr>
            </a:br>
            <a:endParaRPr lang="en-US" sz="2000" dirty="0">
              <a:solidFill>
                <a:schemeClr val="tx1"/>
              </a:solidFill>
              <a:latin typeface="Cambria" pitchFamily="18" charset="0"/>
            </a:endParaRPr>
          </a:p>
          <a:p>
            <a:pPr lvl="1" algn="just" eaLnBrk="1" hangingPunct="1">
              <a:buFont typeface="Arial" pitchFamily="34" charset="0"/>
              <a:buChar char="•"/>
              <a:defRPr/>
            </a:pPr>
            <a:r>
              <a:rPr lang="en-US" sz="2000" dirty="0">
                <a:solidFill>
                  <a:schemeClr val="tx1"/>
                </a:solidFill>
                <a:latin typeface="Cambria" pitchFamily="18" charset="0"/>
              </a:rPr>
              <a:t>ISO 9001:2000: Generic standard that applies to any organization intent on improving the overall quality of the products, systems or services. This standard is directly applicable to S/W organizations and companies.</a:t>
            </a:r>
          </a:p>
          <a:p>
            <a:pPr algn="just" eaLnBrk="1" fontAlgn="auto" hangingPunct="1">
              <a:spcAft>
                <a:spcPts val="0"/>
              </a:spcAft>
              <a:defRPr/>
            </a:pPr>
            <a:endParaRPr lang="en-IN" dirty="0">
              <a:solidFill>
                <a:schemeClr val="tx1"/>
              </a:solidFill>
              <a:latin typeface="Cambria" pitchFamily="18" charset="0"/>
            </a:endParaRPr>
          </a:p>
          <a:p>
            <a:pPr algn="just" eaLnBrk="1" fontAlgn="auto" hangingPunct="1">
              <a:spcAft>
                <a:spcPts val="0"/>
              </a:spcAft>
              <a:defRPr/>
            </a:pPr>
            <a:endParaRPr lang="en-IN" dirty="0">
              <a:solidFill>
                <a:schemeClr val="tx1"/>
              </a:solidFill>
              <a:latin typeface="Cambria" pitchFamily="18" charset="0"/>
            </a:endParaRPr>
          </a:p>
          <a:p>
            <a:pPr algn="just" eaLnBrk="1" fontAlgn="auto" hangingPunct="1">
              <a:spcAft>
                <a:spcPts val="0"/>
              </a:spcAft>
              <a:defRPr/>
            </a:pPr>
            <a:endParaRPr lang="en-IN" dirty="0">
              <a:latin typeface="Cambria"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ctrTitle"/>
          </p:nvPr>
        </p:nvSpPr>
        <p:spPr>
          <a:xfrm>
            <a:off x="1800225" y="1219200"/>
            <a:ext cx="7343775" cy="482600"/>
          </a:xfrm>
        </p:spPr>
        <p:txBody>
          <a:bodyPr/>
          <a:lstStyle/>
          <a:p>
            <a:pPr eaLnBrk="1" hangingPunct="1"/>
            <a:r>
              <a:rPr lang="en-US" altLang="en-US" sz="2400" dirty="0">
                <a:solidFill>
                  <a:srgbClr val="FF0000"/>
                </a:solidFill>
              </a:rPr>
              <a:t>Assessment and Improvement</a:t>
            </a:r>
            <a:endParaRPr lang="en-IN" altLang="en-US" sz="3200" dirty="0">
              <a:solidFill>
                <a:srgbClr val="FF0000"/>
              </a:solidFill>
            </a:endParaRPr>
          </a:p>
        </p:txBody>
      </p:sp>
      <p:sp>
        <p:nvSpPr>
          <p:cNvPr id="3" name="Subtitle 2"/>
          <p:cNvSpPr>
            <a:spLocks noGrp="1"/>
          </p:cNvSpPr>
          <p:nvPr>
            <p:ph type="subTitle" idx="4294967295"/>
          </p:nvPr>
        </p:nvSpPr>
        <p:spPr>
          <a:xfrm>
            <a:off x="107950" y="549275"/>
            <a:ext cx="8928100" cy="5400675"/>
          </a:xfrm>
          <a:prstGeom prst="rect">
            <a:avLst/>
          </a:prstGeom>
        </p:spPr>
        <p:txBody>
          <a:bodyPr rtlCol="0">
            <a:normAutofit/>
          </a:bodyPr>
          <a:lstStyle/>
          <a:p>
            <a:pPr algn="l" eaLnBrk="1" fontAlgn="auto" hangingPunct="1">
              <a:spcAft>
                <a:spcPts val="0"/>
              </a:spcAft>
              <a:defRPr/>
            </a:pPr>
            <a:endParaRPr lang="en-IN" dirty="0"/>
          </a:p>
          <a:p>
            <a:pPr algn="l" eaLnBrk="1" fontAlgn="auto" hangingPunct="1">
              <a:spcAft>
                <a:spcPts val="0"/>
              </a:spcAft>
              <a:defRPr/>
            </a:pPr>
            <a:endParaRPr lang="en-IN" dirty="0"/>
          </a:p>
          <a:p>
            <a:pPr algn="l" eaLnBrk="1" fontAlgn="auto" hangingPunct="1">
              <a:spcAft>
                <a:spcPts val="0"/>
              </a:spcAft>
              <a:defRPr/>
            </a:pPr>
            <a:endParaRPr lang="en-IN" dirty="0"/>
          </a:p>
        </p:txBody>
      </p:sp>
      <p:pic>
        <p:nvPicPr>
          <p:cNvPr id="33798" name="Picture 4"/>
          <p:cNvPicPr>
            <a:picLocks noChangeAspect="1" noChangeArrowheads="1"/>
          </p:cNvPicPr>
          <p:nvPr/>
        </p:nvPicPr>
        <p:blipFill>
          <a:blip r:embed="rId2" cstate="print"/>
          <a:srcRect/>
          <a:stretch>
            <a:fillRect/>
          </a:stretch>
        </p:blipFill>
        <p:spPr bwMode="auto">
          <a:xfrm>
            <a:off x="2057400" y="1905000"/>
            <a:ext cx="6560380" cy="4191000"/>
          </a:xfrm>
          <a:prstGeom prst="rect">
            <a:avLst/>
          </a:prstGeom>
          <a:noFill/>
          <a:ln w="12700">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1"/>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2"/>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3"/>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6"/>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19"/>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0"/>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0253" y="989533"/>
            <a:ext cx="4881880"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229" dirty="0"/>
              <a:t> </a:t>
            </a:r>
            <a:r>
              <a:rPr spc="-5" dirty="0"/>
              <a:t>Applications</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11</a:t>
            </a:fld>
            <a:endParaRPr sz="1000">
              <a:latin typeface="Arial"/>
              <a:cs typeface="Arial"/>
            </a:endParaRPr>
          </a:p>
        </p:txBody>
      </p:sp>
      <p:sp>
        <p:nvSpPr>
          <p:cNvPr id="3" name="object 3"/>
          <p:cNvSpPr txBox="1"/>
          <p:nvPr/>
        </p:nvSpPr>
        <p:spPr>
          <a:xfrm>
            <a:off x="1769745" y="1868651"/>
            <a:ext cx="6746875" cy="3391312"/>
          </a:xfrm>
          <a:prstGeom prst="rect">
            <a:avLst/>
          </a:prstGeom>
        </p:spPr>
        <p:txBody>
          <a:bodyPr vert="horz" wrap="square" lIns="0" tIns="48894" rIns="0" bIns="0" rtlCol="0">
            <a:spAutoFit/>
          </a:bodyPr>
          <a:lstStyle/>
          <a:p>
            <a:pPr marL="355600" indent="-342900">
              <a:lnSpc>
                <a:spcPct val="100000"/>
              </a:lnSpc>
              <a:spcBef>
                <a:spcPts val="384"/>
              </a:spcBef>
              <a:buClr>
                <a:srgbClr val="9A0000"/>
              </a:buClr>
              <a:buSzPct val="75000"/>
              <a:buFont typeface="Wingdings"/>
              <a:buChar char=""/>
              <a:tabLst>
                <a:tab pos="354965" algn="l"/>
                <a:tab pos="355600" algn="l"/>
              </a:tabLst>
            </a:pPr>
            <a:r>
              <a:rPr sz="2400" dirty="0">
                <a:latin typeface="Arial"/>
                <a:cs typeface="Arial"/>
              </a:rPr>
              <a:t>system</a:t>
            </a:r>
            <a:r>
              <a:rPr sz="2400" spc="-5" dirty="0">
                <a:latin typeface="Arial"/>
                <a:cs typeface="Arial"/>
              </a:rPr>
              <a:t> software</a:t>
            </a:r>
            <a:endParaRPr sz="2400" dirty="0">
              <a:latin typeface="Arial"/>
              <a:cs typeface="Arial"/>
            </a:endParaRPr>
          </a:p>
          <a:p>
            <a:pPr marL="756285" lvl="1" indent="-287020">
              <a:lnSpc>
                <a:spcPct val="100000"/>
              </a:lnSpc>
              <a:spcBef>
                <a:spcPts val="240"/>
              </a:spcBef>
              <a:buClr>
                <a:srgbClr val="9A0000"/>
              </a:buClr>
              <a:buSzPct val="70000"/>
              <a:buFont typeface="Wingdings"/>
              <a:buChar char=""/>
              <a:tabLst>
                <a:tab pos="756285" algn="l"/>
                <a:tab pos="756920" algn="l"/>
              </a:tabLst>
            </a:pPr>
            <a:r>
              <a:rPr sz="2000" dirty="0">
                <a:latin typeface="Arial"/>
                <a:cs typeface="Arial"/>
              </a:rPr>
              <a:t>Service other</a:t>
            </a:r>
            <a:r>
              <a:rPr sz="2000" spc="-50" dirty="0">
                <a:latin typeface="Arial"/>
                <a:cs typeface="Arial"/>
              </a:rPr>
              <a:t> </a:t>
            </a:r>
            <a:r>
              <a:rPr sz="2000" dirty="0">
                <a:latin typeface="Arial"/>
                <a:cs typeface="Arial"/>
              </a:rPr>
              <a:t>programs</a:t>
            </a:r>
          </a:p>
          <a:p>
            <a:pPr marL="756285" marR="5080" lvl="1" indent="-287020">
              <a:lnSpc>
                <a:spcPts val="2160"/>
              </a:lnSpc>
              <a:spcBef>
                <a:spcPts val="515"/>
              </a:spcBef>
              <a:buClr>
                <a:srgbClr val="9A0000"/>
              </a:buClr>
              <a:buSzPct val="70000"/>
              <a:buFont typeface="Wingdings"/>
              <a:buChar char=""/>
              <a:tabLst>
                <a:tab pos="756285" algn="l"/>
                <a:tab pos="756920" algn="l"/>
              </a:tabLst>
            </a:pPr>
            <a:r>
              <a:rPr sz="2000" i="1" dirty="0">
                <a:latin typeface="Arial"/>
                <a:cs typeface="Arial"/>
              </a:rPr>
              <a:t>Determinate: </a:t>
            </a:r>
            <a:r>
              <a:rPr sz="2000" dirty="0">
                <a:solidFill>
                  <a:srgbClr val="FF0000"/>
                </a:solidFill>
                <a:latin typeface="Arial"/>
                <a:cs typeface="Arial"/>
              </a:rPr>
              <a:t>predicable inputs </a:t>
            </a:r>
            <a:r>
              <a:rPr sz="2100" i="1" spc="-105" dirty="0">
                <a:latin typeface="Wingdings"/>
                <a:cs typeface="Wingdings"/>
              </a:rPr>
              <a:t></a:t>
            </a:r>
            <a:r>
              <a:rPr sz="2100" i="1" spc="-105" dirty="0">
                <a:latin typeface="Times New Roman"/>
                <a:cs typeface="Times New Roman"/>
              </a:rPr>
              <a:t> </a:t>
            </a:r>
            <a:r>
              <a:rPr sz="2000" dirty="0">
                <a:latin typeface="Arial"/>
                <a:cs typeface="Arial"/>
              </a:rPr>
              <a:t>Compilers, editors,  </a:t>
            </a:r>
            <a:r>
              <a:rPr sz="2000" spc="-5" dirty="0">
                <a:latin typeface="Arial"/>
                <a:cs typeface="Arial"/>
              </a:rPr>
              <a:t>file </a:t>
            </a:r>
            <a:r>
              <a:rPr sz="2000" dirty="0">
                <a:latin typeface="Arial"/>
                <a:cs typeface="Arial"/>
              </a:rPr>
              <a:t>management</a:t>
            </a:r>
            <a:r>
              <a:rPr sz="2000" spc="-45" dirty="0">
                <a:latin typeface="Arial"/>
                <a:cs typeface="Arial"/>
              </a:rPr>
              <a:t> </a:t>
            </a:r>
            <a:r>
              <a:rPr sz="2000" spc="-5" dirty="0">
                <a:latin typeface="Arial"/>
                <a:cs typeface="Arial"/>
              </a:rPr>
              <a:t>utilities</a:t>
            </a:r>
            <a:endParaRPr sz="2000" dirty="0">
              <a:latin typeface="Arial"/>
              <a:cs typeface="Arial"/>
            </a:endParaRPr>
          </a:p>
          <a:p>
            <a:pPr marL="756285" marR="487045" lvl="1" indent="-287020">
              <a:lnSpc>
                <a:spcPts val="2160"/>
              </a:lnSpc>
              <a:spcBef>
                <a:spcPts val="480"/>
              </a:spcBef>
              <a:buClr>
                <a:srgbClr val="9A0000"/>
              </a:buClr>
              <a:buSzPct val="70000"/>
              <a:buFont typeface="Wingdings"/>
              <a:buChar char=""/>
              <a:tabLst>
                <a:tab pos="756285" algn="l"/>
                <a:tab pos="756920" algn="l"/>
              </a:tabLst>
            </a:pPr>
            <a:r>
              <a:rPr sz="2000" i="1" dirty="0">
                <a:latin typeface="Arial"/>
                <a:cs typeface="Arial"/>
              </a:rPr>
              <a:t>Indeterminate: </a:t>
            </a:r>
            <a:r>
              <a:rPr sz="2000" dirty="0">
                <a:solidFill>
                  <a:srgbClr val="FF0000"/>
                </a:solidFill>
                <a:latin typeface="Arial"/>
                <a:cs typeface="Arial"/>
              </a:rPr>
              <a:t>unpredictable inputs </a:t>
            </a:r>
            <a:r>
              <a:rPr sz="2000" dirty="0">
                <a:latin typeface="Wingdings"/>
                <a:cs typeface="Wingdings"/>
              </a:rPr>
              <a:t></a:t>
            </a:r>
            <a:r>
              <a:rPr sz="2000" spc="-75" dirty="0">
                <a:latin typeface="Times New Roman"/>
                <a:cs typeface="Times New Roman"/>
              </a:rPr>
              <a:t> </a:t>
            </a:r>
            <a:r>
              <a:rPr sz="2000" dirty="0">
                <a:latin typeface="Arial"/>
                <a:cs typeface="Arial"/>
              </a:rPr>
              <a:t>Operating  systems, network</a:t>
            </a:r>
            <a:r>
              <a:rPr sz="2000" spc="-85" dirty="0">
                <a:latin typeface="Arial"/>
                <a:cs typeface="Arial"/>
              </a:rPr>
              <a:t> </a:t>
            </a:r>
            <a:r>
              <a:rPr sz="2000" dirty="0">
                <a:latin typeface="Arial"/>
                <a:cs typeface="Arial"/>
              </a:rPr>
              <a:t>software</a:t>
            </a:r>
            <a:endParaRPr lang="en-US" sz="2000" dirty="0">
              <a:latin typeface="Arial"/>
              <a:cs typeface="Arial"/>
            </a:endParaRPr>
          </a:p>
          <a:p>
            <a:pPr marL="756285" marR="487045" lvl="1" indent="-287020">
              <a:lnSpc>
                <a:spcPts val="2160"/>
              </a:lnSpc>
              <a:spcBef>
                <a:spcPts val="480"/>
              </a:spcBef>
              <a:buClr>
                <a:srgbClr val="9A0000"/>
              </a:buClr>
              <a:buSzPct val="70000"/>
              <a:buFont typeface="Wingdings"/>
              <a:buChar char=""/>
              <a:tabLst>
                <a:tab pos="756285" algn="l"/>
                <a:tab pos="756920" algn="l"/>
              </a:tabLst>
            </a:pPr>
            <a:endParaRPr sz="2000" dirty="0">
              <a:latin typeface="Arial"/>
              <a:cs typeface="Arial"/>
            </a:endParaRPr>
          </a:p>
          <a:p>
            <a:pPr marL="355600" indent="-342900">
              <a:lnSpc>
                <a:spcPct val="100000"/>
              </a:lnSpc>
              <a:spcBef>
                <a:spcPts val="254"/>
              </a:spcBef>
              <a:buClr>
                <a:srgbClr val="9A0000"/>
              </a:buClr>
              <a:buSzPct val="75000"/>
              <a:buFont typeface="Wingdings"/>
              <a:buChar char=""/>
              <a:tabLst>
                <a:tab pos="354965" algn="l"/>
                <a:tab pos="355600" algn="l"/>
              </a:tabLst>
            </a:pPr>
            <a:r>
              <a:rPr sz="2400" spc="-5" dirty="0">
                <a:latin typeface="Arial"/>
                <a:cs typeface="Arial"/>
              </a:rPr>
              <a:t>application</a:t>
            </a:r>
            <a:r>
              <a:rPr sz="2400" spc="40" dirty="0">
                <a:latin typeface="Arial"/>
                <a:cs typeface="Arial"/>
              </a:rPr>
              <a:t> </a:t>
            </a:r>
            <a:r>
              <a:rPr sz="2400" dirty="0">
                <a:latin typeface="Arial"/>
                <a:cs typeface="Arial"/>
              </a:rPr>
              <a:t>software</a:t>
            </a:r>
          </a:p>
          <a:p>
            <a:pPr marL="756285" marR="110489" lvl="1" indent="-287020">
              <a:lnSpc>
                <a:spcPts val="2160"/>
              </a:lnSpc>
              <a:spcBef>
                <a:spcPts val="515"/>
              </a:spcBef>
              <a:buClr>
                <a:srgbClr val="9A0000"/>
              </a:buClr>
              <a:buSzPct val="70000"/>
              <a:buFont typeface="Wingdings"/>
              <a:buChar char=""/>
              <a:tabLst>
                <a:tab pos="756285" algn="l"/>
                <a:tab pos="756920" algn="l"/>
              </a:tabLst>
            </a:pPr>
            <a:r>
              <a:rPr sz="2000" dirty="0">
                <a:latin typeface="Arial"/>
                <a:cs typeface="Arial"/>
              </a:rPr>
              <a:t>Stand-alone programs that solve a </a:t>
            </a:r>
            <a:r>
              <a:rPr sz="2000" dirty="0">
                <a:solidFill>
                  <a:srgbClr val="FF0000"/>
                </a:solidFill>
                <a:latin typeface="Arial"/>
                <a:cs typeface="Arial"/>
              </a:rPr>
              <a:t>specific</a:t>
            </a:r>
            <a:r>
              <a:rPr sz="2000" spc="-155" dirty="0">
                <a:solidFill>
                  <a:srgbClr val="FF0000"/>
                </a:solidFill>
                <a:latin typeface="Arial"/>
                <a:cs typeface="Arial"/>
              </a:rPr>
              <a:t> </a:t>
            </a:r>
            <a:r>
              <a:rPr sz="2000" dirty="0">
                <a:solidFill>
                  <a:srgbClr val="FF0000"/>
                </a:solidFill>
                <a:latin typeface="Arial"/>
                <a:cs typeface="Arial"/>
              </a:rPr>
              <a:t>business  need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3" cstate="print">
            <a:alphaModFix/>
          </a:blip>
          <a:srcRect/>
          <a:stretch/>
        </p:blipFill>
        <p:spPr>
          <a:xfrm>
            <a:off x="0" y="0"/>
            <a:ext cx="9144000" cy="6858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1026" name="Ink 2"/>
              <p14:cNvContentPartPr>
                <a14:cpLocks xmlns:a14="http://schemas.microsoft.com/office/drawing/2010/main" noRot="1" noChangeAspect="1" noEditPoints="1" noChangeArrowheads="1" noChangeShapeType="1"/>
              </p14:cNvContentPartPr>
              <p14:nvPr/>
            </p14:nvContentPartPr>
            <p14:xfrm>
              <a:off x="4705350" y="2276475"/>
              <a:ext cx="3929063" cy="214313"/>
            </p14:xfrm>
          </p:contentPart>
        </mc:Choice>
        <mc:Fallback>
          <p:pic>
            <p:nvPicPr>
              <p:cNvPr id="1026" name="Ink 2"/>
              <p:cNvPicPr>
                <a:picLocks noRot="1" noChangeAspect="1" noEditPoints="1" noChangeArrowheads="1" noChangeShapeType="1"/>
              </p:cNvPicPr>
              <p:nvPr/>
            </p:nvPicPr>
            <p:blipFill>
              <a:blip r:embed="rId5"/>
              <a:stretch>
                <a:fillRect/>
              </a:stretch>
            </p:blipFill>
            <p:spPr>
              <a:xfrm>
                <a:off x="4690500" y="2223049"/>
                <a:ext cx="3958425" cy="32116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27" name="Ink 3"/>
              <p14:cNvContentPartPr>
                <a14:cpLocks xmlns:a14="http://schemas.microsoft.com/office/drawing/2010/main" noRot="1" noChangeAspect="1" noEditPoints="1" noChangeArrowheads="1" noChangeShapeType="1"/>
              </p14:cNvContentPartPr>
              <p14:nvPr/>
            </p14:nvContentPartPr>
            <p14:xfrm>
              <a:off x="1214438" y="4973638"/>
              <a:ext cx="6018212" cy="125412"/>
            </p14:xfrm>
          </p:contentPart>
        </mc:Choice>
        <mc:Fallback>
          <p:pic>
            <p:nvPicPr>
              <p:cNvPr id="1027" name="Ink 3"/>
              <p:cNvPicPr>
                <a:picLocks noRot="1" noChangeAspect="1" noEditPoints="1" noChangeArrowheads="1" noChangeShapeType="1"/>
              </p:cNvPicPr>
              <p:nvPr/>
            </p:nvPicPr>
            <p:blipFill>
              <a:blip r:embed="rId7"/>
              <a:stretch>
                <a:fillRect/>
              </a:stretch>
            </p:blipFill>
            <p:spPr>
              <a:xfrm>
                <a:off x="1199590" y="4927072"/>
                <a:ext cx="6047571" cy="21854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28" name="Ink 4"/>
              <p14:cNvContentPartPr>
                <a14:cpLocks xmlns:a14="http://schemas.microsoft.com/office/drawing/2010/main" noRot="1" noChangeAspect="1" noEditPoints="1" noChangeArrowheads="1" noChangeShapeType="1"/>
              </p14:cNvContentPartPr>
              <p14:nvPr/>
            </p14:nvContentPartPr>
            <p14:xfrm>
              <a:off x="652463" y="3732213"/>
              <a:ext cx="1249362" cy="98425"/>
            </p14:xfrm>
          </p:contentPart>
        </mc:Choice>
        <mc:Fallback>
          <p:pic>
            <p:nvPicPr>
              <p:cNvPr id="1028" name="Ink 4"/>
              <p:cNvPicPr>
                <a:picLocks noRot="1" noChangeAspect="1" noEditPoints="1" noChangeArrowheads="1" noChangeShapeType="1"/>
              </p:cNvPicPr>
              <p:nvPr/>
            </p:nvPicPr>
            <p:blipFill>
              <a:blip r:embed="rId9"/>
              <a:stretch>
                <a:fillRect/>
              </a:stretch>
            </p:blipFill>
            <p:spPr>
              <a:xfrm>
                <a:off x="637630" y="3673887"/>
                <a:ext cx="1278691" cy="21507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29" name="Ink 5"/>
              <p14:cNvContentPartPr>
                <a14:cpLocks xmlns:a14="http://schemas.microsoft.com/office/drawing/2010/main" noRot="1" noChangeAspect="1" noEditPoints="1" noChangeArrowheads="1" noChangeShapeType="1"/>
              </p14:cNvContentPartPr>
              <p14:nvPr/>
            </p14:nvContentPartPr>
            <p14:xfrm>
              <a:off x="3125788" y="3446463"/>
              <a:ext cx="982662" cy="44450"/>
            </p14:xfrm>
          </p:contentPart>
        </mc:Choice>
        <mc:Fallback>
          <p:pic>
            <p:nvPicPr>
              <p:cNvPr id="1029" name="Ink 5"/>
              <p:cNvPicPr>
                <a:picLocks noRot="1" noChangeAspect="1" noEditPoints="1" noChangeArrowheads="1" noChangeShapeType="1"/>
              </p:cNvPicPr>
              <p:nvPr/>
            </p:nvPicPr>
            <p:blipFill>
              <a:blip r:embed="rId11"/>
              <a:stretch>
                <a:fillRect/>
              </a:stretch>
            </p:blipFill>
            <p:spPr>
              <a:xfrm>
                <a:off x="3110940" y="3395663"/>
                <a:ext cx="1012020" cy="14605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30" name="Ink 6"/>
              <p14:cNvContentPartPr>
                <a14:cpLocks xmlns:a14="http://schemas.microsoft.com/office/drawing/2010/main" noRot="1" noChangeAspect="1" noEditPoints="1" noChangeArrowheads="1" noChangeShapeType="1"/>
              </p14:cNvContentPartPr>
              <p14:nvPr/>
            </p14:nvContentPartPr>
            <p14:xfrm>
              <a:off x="696913" y="4259263"/>
              <a:ext cx="4464050" cy="115887"/>
            </p14:xfrm>
          </p:contentPart>
        </mc:Choice>
        <mc:Fallback>
          <p:pic>
            <p:nvPicPr>
              <p:cNvPr id="1030" name="Ink 6"/>
              <p:cNvPicPr>
                <a:picLocks noRot="1" noChangeAspect="1" noEditPoints="1" noChangeArrowheads="1" noChangeShapeType="1"/>
              </p:cNvPicPr>
              <p:nvPr/>
            </p:nvPicPr>
            <p:blipFill>
              <a:blip r:embed="rId13"/>
              <a:stretch>
                <a:fillRect/>
              </a:stretch>
            </p:blipFill>
            <p:spPr>
              <a:xfrm>
                <a:off x="682067" y="4208016"/>
                <a:ext cx="4493405" cy="218380"/>
              </a:xfrm>
              <a:prstGeom prst="rect">
                <a:avLst/>
              </a:prstGeom>
            </p:spPr>
          </p:pic>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3"/>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4"/>
          <p:cNvPicPr preferRelativeResize="0"/>
          <p:nvPr/>
        </p:nvPicPr>
        <p:blipFill rotWithShape="1">
          <a:blip r:embed="rId3" cstate="print">
            <a:alphaModFix/>
          </a:blip>
          <a:srcRect/>
          <a:stretch/>
        </p:blipFill>
        <p:spPr>
          <a:xfrm>
            <a:off x="0" y="0"/>
            <a:ext cx="9144000" cy="6858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050" name="Ink 2"/>
              <p14:cNvContentPartPr>
                <a14:cpLocks xmlns:a14="http://schemas.microsoft.com/office/drawing/2010/main" noRot="1" noChangeAspect="1" noEditPoints="1" noChangeArrowheads="1" noChangeShapeType="1"/>
              </p14:cNvContentPartPr>
              <p14:nvPr/>
            </p14:nvContentPartPr>
            <p14:xfrm>
              <a:off x="847725" y="1919288"/>
              <a:ext cx="3009900" cy="90487"/>
            </p14:xfrm>
          </p:contentPart>
        </mc:Choice>
        <mc:Fallback>
          <p:pic>
            <p:nvPicPr>
              <p:cNvPr id="2050" name="Ink 2"/>
              <p:cNvPicPr>
                <a:picLocks noRot="1" noChangeAspect="1" noEditPoints="1" noChangeArrowheads="1" noChangeShapeType="1"/>
              </p:cNvPicPr>
              <p:nvPr/>
            </p:nvPicPr>
            <p:blipFill>
              <a:blip r:embed="rId5"/>
              <a:stretch>
                <a:fillRect/>
              </a:stretch>
            </p:blipFill>
            <p:spPr>
              <a:xfrm>
                <a:off x="832873" y="1874044"/>
                <a:ext cx="3039267" cy="18097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51" name="Ink 3"/>
              <p14:cNvContentPartPr>
                <a14:cpLocks xmlns:a14="http://schemas.microsoft.com/office/drawing/2010/main" noRot="1" noChangeAspect="1" noEditPoints="1" noChangeArrowheads="1" noChangeShapeType="1"/>
              </p14:cNvContentPartPr>
              <p14:nvPr/>
            </p14:nvContentPartPr>
            <p14:xfrm>
              <a:off x="5946775" y="2062163"/>
              <a:ext cx="2687638" cy="9525"/>
            </p14:xfrm>
          </p:contentPart>
        </mc:Choice>
        <mc:Fallback>
          <p:pic>
            <p:nvPicPr>
              <p:cNvPr id="2051" name="Ink 3"/>
              <p:cNvPicPr>
                <a:picLocks noRot="1" noChangeAspect="1" noEditPoints="1" noChangeArrowheads="1" noChangeShapeType="1"/>
              </p:cNvPicPr>
              <p:nvPr/>
            </p:nvPicPr>
            <p:blipFill>
              <a:blip r:embed="rId7"/>
              <a:stretch>
                <a:fillRect/>
              </a:stretch>
            </p:blipFill>
            <p:spPr>
              <a:xfrm>
                <a:off x="5931928" y="2000074"/>
                <a:ext cx="2716994" cy="13370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52" name="Ink 4"/>
              <p14:cNvContentPartPr>
                <a14:cpLocks xmlns:a14="http://schemas.microsoft.com/office/drawing/2010/main" noRot="1" noChangeAspect="1" noEditPoints="1" noChangeArrowheads="1" noChangeShapeType="1"/>
              </p14:cNvContentPartPr>
              <p14:nvPr/>
            </p14:nvContentPartPr>
            <p14:xfrm>
              <a:off x="5187950" y="3384550"/>
              <a:ext cx="3598863" cy="152400"/>
            </p14:xfrm>
          </p:contentPart>
        </mc:Choice>
        <mc:Fallback>
          <p:pic>
            <p:nvPicPr>
              <p:cNvPr id="2052" name="Ink 4"/>
              <p:cNvPicPr>
                <a:picLocks noRot="1" noChangeAspect="1" noEditPoints="1" noChangeArrowheads="1" noChangeShapeType="1"/>
              </p:cNvPicPr>
              <p:nvPr/>
            </p:nvPicPr>
            <p:blipFill>
              <a:blip r:embed="rId9"/>
              <a:stretch>
                <a:fillRect/>
              </a:stretch>
            </p:blipFill>
            <p:spPr>
              <a:xfrm>
                <a:off x="5173101" y="3332265"/>
                <a:ext cx="3628224" cy="25697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53" name="Ink 5"/>
              <p14:cNvContentPartPr>
                <a14:cpLocks xmlns:a14="http://schemas.microsoft.com/office/drawing/2010/main" noRot="1" noChangeAspect="1" noEditPoints="1" noChangeArrowheads="1" noChangeShapeType="1"/>
              </p14:cNvContentPartPr>
              <p14:nvPr/>
            </p14:nvContentPartPr>
            <p14:xfrm>
              <a:off x="3313113" y="3679825"/>
              <a:ext cx="2687637" cy="96838"/>
            </p14:xfrm>
          </p:contentPart>
        </mc:Choice>
        <mc:Fallback>
          <p:pic>
            <p:nvPicPr>
              <p:cNvPr id="2053" name="Ink 5"/>
              <p:cNvPicPr>
                <a:picLocks noRot="1" noChangeAspect="1" noEditPoints="1" noChangeArrowheads="1" noChangeShapeType="1"/>
              </p:cNvPicPr>
              <p:nvPr/>
            </p:nvPicPr>
            <p:blipFill>
              <a:blip r:embed="rId11"/>
              <a:stretch>
                <a:fillRect/>
              </a:stretch>
            </p:blipFill>
            <p:spPr>
              <a:xfrm>
                <a:off x="3298266" y="3631680"/>
                <a:ext cx="2716993" cy="19312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54" name="Ink 6"/>
              <p14:cNvContentPartPr>
                <a14:cpLocks xmlns:a14="http://schemas.microsoft.com/office/drawing/2010/main" noRot="1" noChangeAspect="1" noEditPoints="1" noChangeArrowheads="1" noChangeShapeType="1"/>
              </p14:cNvContentPartPr>
              <p14:nvPr/>
            </p14:nvContentPartPr>
            <p14:xfrm>
              <a:off x="5973763" y="4679950"/>
              <a:ext cx="2259012" cy="7938"/>
            </p14:xfrm>
          </p:contentPart>
        </mc:Choice>
        <mc:Fallback>
          <p:pic>
            <p:nvPicPr>
              <p:cNvPr id="2054" name="Ink 6"/>
              <p:cNvPicPr>
                <a:picLocks noRot="1" noChangeAspect="1" noEditPoints="1" noChangeArrowheads="1" noChangeShapeType="1"/>
              </p:cNvPicPr>
              <p:nvPr/>
            </p:nvPicPr>
            <p:blipFill>
              <a:blip r:embed="rId13"/>
              <a:stretch>
                <a:fillRect/>
              </a:stretch>
            </p:blipFill>
            <p:spPr>
              <a:xfrm>
                <a:off x="5958917" y="4664597"/>
                <a:ext cx="2288367" cy="38643"/>
              </a:xfrm>
              <a:prstGeom prst="rect">
                <a:avLst/>
              </a:prstGeom>
            </p:spPr>
          </p:pic>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5"/>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6"/>
          <p:cNvPicPr preferRelativeResize="0"/>
          <p:nvPr/>
        </p:nvPicPr>
        <p:blipFill rotWithShape="1">
          <a:blip r:embed="rId3" cstate="print">
            <a:alphaModFix/>
          </a:blip>
          <a:srcRect/>
          <a:stretch/>
        </p:blipFill>
        <p:spPr>
          <a:xfrm>
            <a:off x="0" y="0"/>
            <a:ext cx="9144000" cy="6858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3074" name="Ink 2"/>
              <p14:cNvContentPartPr>
                <a14:cpLocks xmlns:a14="http://schemas.microsoft.com/office/drawing/2010/main" noRot="1" noChangeAspect="1" noEditPoints="1" noChangeArrowheads="1" noChangeShapeType="1"/>
              </p14:cNvContentPartPr>
              <p14:nvPr/>
            </p14:nvContentPartPr>
            <p14:xfrm>
              <a:off x="4598988" y="2446338"/>
              <a:ext cx="2670175" cy="90487"/>
            </p14:xfrm>
          </p:contentPart>
        </mc:Choice>
        <mc:Fallback>
          <p:pic>
            <p:nvPicPr>
              <p:cNvPr id="3074" name="Ink 2"/>
              <p:cNvPicPr>
                <a:picLocks noRot="1" noChangeAspect="1" noEditPoints="1" noChangeArrowheads="1" noChangeShapeType="1"/>
              </p:cNvPicPr>
              <p:nvPr/>
            </p:nvPicPr>
            <p:blipFill>
              <a:blip r:embed="rId5"/>
              <a:stretch>
                <a:fillRect/>
              </a:stretch>
            </p:blipFill>
            <p:spPr>
              <a:xfrm>
                <a:off x="4584139" y="2395130"/>
                <a:ext cx="2699536" cy="19290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75" name="Ink 3"/>
              <p14:cNvContentPartPr>
                <a14:cpLocks xmlns:a14="http://schemas.microsoft.com/office/drawing/2010/main" noRot="1" noChangeAspect="1" noEditPoints="1" noChangeArrowheads="1" noChangeShapeType="1"/>
              </p14:cNvContentPartPr>
              <p14:nvPr/>
            </p14:nvContentPartPr>
            <p14:xfrm>
              <a:off x="1536700" y="3197225"/>
              <a:ext cx="5722938" cy="142875"/>
            </p14:xfrm>
          </p:contentPart>
        </mc:Choice>
        <mc:Fallback>
          <p:pic>
            <p:nvPicPr>
              <p:cNvPr id="3075" name="Ink 3"/>
              <p:cNvPicPr>
                <a:picLocks noRot="1" noChangeAspect="1" noEditPoints="1" noChangeArrowheads="1" noChangeShapeType="1"/>
              </p:cNvPicPr>
              <p:nvPr/>
            </p:nvPicPr>
            <p:blipFill>
              <a:blip r:embed="rId7"/>
              <a:stretch>
                <a:fillRect/>
              </a:stretch>
            </p:blipFill>
            <p:spPr>
              <a:xfrm>
                <a:off x="1521854" y="3137918"/>
                <a:ext cx="5752293" cy="26148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76" name="Ink 4"/>
              <p14:cNvContentPartPr>
                <a14:cpLocks xmlns:a14="http://schemas.microsoft.com/office/drawing/2010/main" noRot="1" noChangeAspect="1" noEditPoints="1" noChangeArrowheads="1" noChangeShapeType="1"/>
              </p14:cNvContentPartPr>
              <p14:nvPr/>
            </p14:nvContentPartPr>
            <p14:xfrm>
              <a:off x="5367338" y="4411663"/>
              <a:ext cx="2847975" cy="26987"/>
            </p14:xfrm>
          </p:contentPart>
        </mc:Choice>
        <mc:Fallback>
          <p:pic>
            <p:nvPicPr>
              <p:cNvPr id="3076" name="Ink 4"/>
              <p:cNvPicPr>
                <a:picLocks noRot="1" noChangeAspect="1" noEditPoints="1" noChangeArrowheads="1" noChangeShapeType="1"/>
              </p:cNvPicPr>
              <p:nvPr/>
            </p:nvPicPr>
            <p:blipFill>
              <a:blip r:embed="rId9"/>
              <a:stretch>
                <a:fillRect/>
              </a:stretch>
            </p:blipFill>
            <p:spPr>
              <a:xfrm>
                <a:off x="5352494" y="4383887"/>
                <a:ext cx="2877325" cy="8253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77" name="Ink 5"/>
              <p14:cNvContentPartPr>
                <a14:cpLocks xmlns:a14="http://schemas.microsoft.com/office/drawing/2010/main" noRot="1" noChangeAspect="1" noEditPoints="1" noChangeArrowheads="1" noChangeShapeType="1"/>
              </p14:cNvContentPartPr>
              <p14:nvPr/>
            </p14:nvContentPartPr>
            <p14:xfrm>
              <a:off x="411163" y="4759325"/>
              <a:ext cx="2697162" cy="36513"/>
            </p14:xfrm>
          </p:contentPart>
        </mc:Choice>
        <mc:Fallback>
          <p:pic>
            <p:nvPicPr>
              <p:cNvPr id="3077" name="Ink 5"/>
              <p:cNvPicPr>
                <a:picLocks noRot="1" noChangeAspect="1" noEditPoints="1" noChangeArrowheads="1" noChangeShapeType="1"/>
              </p:cNvPicPr>
              <p:nvPr/>
            </p:nvPicPr>
            <p:blipFill>
              <a:blip r:embed="rId11"/>
              <a:stretch>
                <a:fillRect/>
              </a:stretch>
            </p:blipFill>
            <p:spPr>
              <a:xfrm>
                <a:off x="396312" y="4730508"/>
                <a:ext cx="2726527" cy="94148"/>
              </a:xfrm>
              <a:prstGeom prst="rect">
                <a:avLst/>
              </a:prstGeom>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7"/>
          <p:cNvPicPr preferRelativeResize="0"/>
          <p:nvPr/>
        </p:nvPicPr>
        <p:blipFill rotWithShape="1">
          <a:blip r:embed="rId3" cstate="print">
            <a:alphaModFix/>
          </a:blip>
          <a:srcRect/>
          <a:stretch/>
        </p:blipFill>
        <p:spPr>
          <a:xfrm>
            <a:off x="0" y="0"/>
            <a:ext cx="9144000" cy="6858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098" name="Ink 2"/>
              <p14:cNvContentPartPr>
                <a14:cpLocks xmlns:a14="http://schemas.microsoft.com/office/drawing/2010/main" noRot="1" noChangeAspect="1" noEditPoints="1" noChangeArrowheads="1" noChangeShapeType="1"/>
              </p14:cNvContentPartPr>
              <p14:nvPr/>
            </p14:nvContentPartPr>
            <p14:xfrm>
              <a:off x="3973513" y="1830388"/>
              <a:ext cx="3044825" cy="98425"/>
            </p14:xfrm>
          </p:contentPart>
        </mc:Choice>
        <mc:Fallback>
          <p:pic>
            <p:nvPicPr>
              <p:cNvPr id="4098" name="Ink 2"/>
              <p:cNvPicPr>
                <a:picLocks noRot="1" noChangeAspect="1" noEditPoints="1" noChangeArrowheads="1" noChangeShapeType="1"/>
              </p:cNvPicPr>
              <p:nvPr/>
            </p:nvPicPr>
            <p:blipFill>
              <a:blip r:embed="rId5"/>
              <a:stretch>
                <a:fillRect/>
              </a:stretch>
            </p:blipFill>
            <p:spPr>
              <a:xfrm>
                <a:off x="3958665" y="1783058"/>
                <a:ext cx="3074183" cy="19308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99" name="Ink 3"/>
              <p14:cNvContentPartPr>
                <a14:cpLocks xmlns:a14="http://schemas.microsoft.com/office/drawing/2010/main" noRot="1" noChangeAspect="1" noEditPoints="1" noChangeArrowheads="1" noChangeShapeType="1"/>
              </p14:cNvContentPartPr>
              <p14:nvPr/>
            </p14:nvContentPartPr>
            <p14:xfrm>
              <a:off x="1571625" y="5491163"/>
              <a:ext cx="6813550" cy="90487"/>
            </p14:xfrm>
          </p:contentPart>
        </mc:Choice>
        <mc:Fallback>
          <p:pic>
            <p:nvPicPr>
              <p:cNvPr id="4099" name="Ink 3"/>
              <p:cNvPicPr>
                <a:picLocks noRot="1" noChangeAspect="1" noEditPoints="1" noChangeArrowheads="1" noChangeShapeType="1"/>
              </p:cNvPicPr>
              <p:nvPr/>
            </p:nvPicPr>
            <p:blipFill>
              <a:blip r:embed="rId7"/>
              <a:stretch>
                <a:fillRect/>
              </a:stretch>
            </p:blipFill>
            <p:spPr>
              <a:xfrm>
                <a:off x="1556775" y="5438948"/>
                <a:ext cx="6842913" cy="19491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00" name="Ink 4"/>
              <p14:cNvContentPartPr>
                <a14:cpLocks xmlns:a14="http://schemas.microsoft.com/office/drawing/2010/main" noRot="1" noChangeAspect="1" noEditPoints="1" noChangeArrowheads="1" noChangeShapeType="1"/>
              </p14:cNvContentPartPr>
              <p14:nvPr/>
            </p14:nvContentPartPr>
            <p14:xfrm>
              <a:off x="731838" y="5776913"/>
              <a:ext cx="2312987" cy="36512"/>
            </p14:xfrm>
          </p:contentPart>
        </mc:Choice>
        <mc:Fallback>
          <p:pic>
            <p:nvPicPr>
              <p:cNvPr id="4100" name="Ink 4"/>
              <p:cNvPicPr>
                <a:picLocks noRot="1" noChangeAspect="1" noEditPoints="1" noChangeArrowheads="1" noChangeShapeType="1"/>
              </p:cNvPicPr>
              <p:nvPr/>
            </p:nvPicPr>
            <p:blipFill>
              <a:blip r:embed="rId9"/>
              <a:stretch>
                <a:fillRect/>
              </a:stretch>
            </p:blipFill>
            <p:spPr>
              <a:xfrm>
                <a:off x="716987" y="5742177"/>
                <a:ext cx="2342351" cy="105983"/>
              </a:xfrm>
              <a:prstGeom prst="rect">
                <a:avLst/>
              </a:prstGeom>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8"/>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9"/>
          <p:cNvPicPr preferRelativeResize="0"/>
          <p:nvPr/>
        </p:nvPicPr>
        <p:blipFill rotWithShape="1">
          <a:blip r:embed="rId3" cstate="print">
            <a:alphaModFix/>
          </a:blip>
          <a:srcRect/>
          <a:stretch/>
        </p:blipFill>
        <p:spPr>
          <a:xfrm>
            <a:off x="0" y="0"/>
            <a:ext cx="9144000" cy="68580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5122" name="Ink 2"/>
              <p14:cNvContentPartPr>
                <a14:cpLocks xmlns:a14="http://schemas.microsoft.com/office/drawing/2010/main" noRot="1" noChangeAspect="1" noEditPoints="1" noChangeArrowheads="1" noChangeShapeType="1"/>
              </p14:cNvContentPartPr>
              <p14:nvPr/>
            </p14:nvContentPartPr>
            <p14:xfrm>
              <a:off x="3679825" y="4732338"/>
              <a:ext cx="4464050" cy="285750"/>
            </p14:xfrm>
          </p:contentPart>
        </mc:Choice>
        <mc:Fallback>
          <p:pic>
            <p:nvPicPr>
              <p:cNvPr id="5122" name="Ink 2"/>
              <p:cNvPicPr>
                <a:picLocks noRot="1" noChangeAspect="1" noEditPoints="1" noChangeArrowheads="1" noChangeShapeType="1"/>
              </p:cNvPicPr>
              <p:nvPr/>
            </p:nvPicPr>
            <p:blipFill>
              <a:blip r:embed="rId5"/>
              <a:stretch>
                <a:fillRect/>
              </a:stretch>
            </p:blipFill>
            <p:spPr>
              <a:xfrm>
                <a:off x="3664979" y="4675253"/>
                <a:ext cx="4493405" cy="399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123" name="Ink 3"/>
              <p14:cNvContentPartPr>
                <a14:cpLocks xmlns:a14="http://schemas.microsoft.com/office/drawing/2010/main" noRot="1" noChangeAspect="1" noEditPoints="1" noChangeArrowheads="1" noChangeShapeType="1"/>
              </p14:cNvContentPartPr>
              <p14:nvPr/>
            </p14:nvContentPartPr>
            <p14:xfrm>
              <a:off x="1108075" y="5232400"/>
              <a:ext cx="2946400" cy="80963"/>
            </p14:xfrm>
          </p:contentPart>
        </mc:Choice>
        <mc:Fallback>
          <p:pic>
            <p:nvPicPr>
              <p:cNvPr id="5123" name="Ink 3"/>
              <p:cNvPicPr>
                <a:picLocks noRot="1" noChangeAspect="1" noEditPoints="1" noChangeArrowheads="1" noChangeShapeType="1"/>
              </p:cNvPicPr>
              <p:nvPr/>
            </p:nvPicPr>
            <p:blipFill>
              <a:blip r:embed="rId7"/>
              <a:stretch>
                <a:fillRect/>
              </a:stretch>
            </p:blipFill>
            <p:spPr>
              <a:xfrm>
                <a:off x="1093228" y="5173518"/>
                <a:ext cx="2975756" cy="19872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124" name="Ink 4"/>
              <p14:cNvContentPartPr>
                <a14:cpLocks xmlns:a14="http://schemas.microsoft.com/office/drawing/2010/main" noRot="1" noChangeAspect="1" noEditPoints="1" noChangeArrowheads="1" noChangeShapeType="1"/>
              </p14:cNvContentPartPr>
              <p14:nvPr/>
            </p14:nvContentPartPr>
            <p14:xfrm>
              <a:off x="1776413" y="2125663"/>
              <a:ext cx="3081337" cy="115887"/>
            </p14:xfrm>
          </p:contentPart>
        </mc:Choice>
        <mc:Fallback>
          <p:pic>
            <p:nvPicPr>
              <p:cNvPr id="5124" name="Ink 4"/>
              <p:cNvPicPr>
                <a:picLocks noRot="1" noChangeAspect="1" noEditPoints="1" noChangeArrowheads="1" noChangeShapeType="1"/>
              </p:cNvPicPr>
              <p:nvPr/>
            </p:nvPicPr>
            <p:blipFill>
              <a:blip r:embed="rId9"/>
              <a:stretch>
                <a:fillRect/>
              </a:stretch>
            </p:blipFill>
            <p:spPr>
              <a:xfrm>
                <a:off x="1761562" y="2066544"/>
                <a:ext cx="3110702" cy="234125"/>
              </a:xfrm>
              <a:prstGeom prst="rect">
                <a:avLst/>
              </a:prstGeom>
            </p:spPr>
          </p:pic>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0"/>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879975"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245" dirty="0"/>
              <a:t> </a:t>
            </a:r>
            <a:r>
              <a:rPr spc="-5" dirty="0"/>
              <a:t>Applications</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12</a:t>
            </a:fld>
            <a:endParaRPr sz="1000">
              <a:latin typeface="Arial"/>
              <a:cs typeface="Arial"/>
            </a:endParaRPr>
          </a:p>
        </p:txBody>
      </p:sp>
      <p:sp>
        <p:nvSpPr>
          <p:cNvPr id="3" name="object 3"/>
          <p:cNvSpPr txBox="1"/>
          <p:nvPr/>
        </p:nvSpPr>
        <p:spPr>
          <a:xfrm>
            <a:off x="1907794" y="1857956"/>
            <a:ext cx="6625590" cy="4653197"/>
          </a:xfrm>
          <a:prstGeom prst="rect">
            <a:avLst/>
          </a:prstGeom>
        </p:spPr>
        <p:txBody>
          <a:bodyPr vert="horz" wrap="square" lIns="0" tIns="48895" rIns="0" bIns="0" rtlCol="0">
            <a:spAutoFit/>
          </a:bodyPr>
          <a:lstStyle/>
          <a:p>
            <a:pPr marL="355600" indent="-342900">
              <a:lnSpc>
                <a:spcPct val="100000"/>
              </a:lnSpc>
              <a:spcBef>
                <a:spcPts val="385"/>
              </a:spcBef>
              <a:buClr>
                <a:srgbClr val="9A0000"/>
              </a:buClr>
              <a:buSzPct val="75000"/>
              <a:buFont typeface="Wingdings"/>
              <a:buChar char=""/>
              <a:tabLst>
                <a:tab pos="354965" algn="l"/>
                <a:tab pos="355600" algn="l"/>
              </a:tabLst>
            </a:pPr>
            <a:r>
              <a:rPr sz="1600" spc="-5" dirty="0">
                <a:latin typeface="Arial"/>
                <a:cs typeface="Arial"/>
              </a:rPr>
              <a:t>engineering/scientific</a:t>
            </a:r>
            <a:r>
              <a:rPr sz="1600" spc="45" dirty="0">
                <a:latin typeface="Arial"/>
                <a:cs typeface="Arial"/>
              </a:rPr>
              <a:t> </a:t>
            </a:r>
            <a:r>
              <a:rPr sz="1600" spc="-5" dirty="0">
                <a:latin typeface="Arial"/>
                <a:cs typeface="Arial"/>
              </a:rPr>
              <a:t>software</a:t>
            </a:r>
            <a:endParaRPr sz="1600" dirty="0">
              <a:latin typeface="Arial"/>
              <a:cs typeface="Arial"/>
            </a:endParaRPr>
          </a:p>
          <a:p>
            <a:pPr marL="756285" lvl="1" indent="-287020">
              <a:lnSpc>
                <a:spcPct val="100000"/>
              </a:lnSpc>
              <a:spcBef>
                <a:spcPts val="245"/>
              </a:spcBef>
              <a:buClr>
                <a:srgbClr val="9A0000"/>
              </a:buClr>
              <a:buSzPct val="70000"/>
              <a:buFont typeface="Wingdings"/>
              <a:buChar char=""/>
              <a:tabLst>
                <a:tab pos="756285" algn="l"/>
                <a:tab pos="756920" algn="l"/>
              </a:tabLst>
            </a:pPr>
            <a:r>
              <a:rPr sz="1600" dirty="0">
                <a:latin typeface="Arial"/>
                <a:cs typeface="Arial"/>
              </a:rPr>
              <a:t>A broad array </a:t>
            </a:r>
            <a:r>
              <a:rPr sz="1600" spc="-5" dirty="0">
                <a:latin typeface="Arial"/>
                <a:cs typeface="Arial"/>
              </a:rPr>
              <a:t>of </a:t>
            </a:r>
            <a:r>
              <a:rPr sz="1600" dirty="0">
                <a:latin typeface="Arial"/>
                <a:cs typeface="Arial"/>
              </a:rPr>
              <a:t>“number-crunching</a:t>
            </a:r>
            <a:r>
              <a:rPr sz="1600" spc="-245" dirty="0">
                <a:latin typeface="Arial"/>
                <a:cs typeface="Arial"/>
              </a:rPr>
              <a:t> </a:t>
            </a:r>
            <a:r>
              <a:rPr sz="1600" spc="-5" dirty="0">
                <a:latin typeface="Arial"/>
                <a:cs typeface="Arial"/>
              </a:rPr>
              <a:t>programs”</a:t>
            </a:r>
            <a:endParaRPr sz="1600" dirty="0">
              <a:latin typeface="Arial"/>
              <a:cs typeface="Arial"/>
            </a:endParaRPr>
          </a:p>
          <a:p>
            <a:pPr marL="1155700" lvl="2" indent="-229235">
              <a:lnSpc>
                <a:spcPct val="100000"/>
              </a:lnSpc>
              <a:spcBef>
                <a:spcPts val="225"/>
              </a:spcBef>
              <a:buClr>
                <a:srgbClr val="003366"/>
              </a:buClr>
              <a:buChar char="•"/>
              <a:tabLst>
                <a:tab pos="1155700" algn="l"/>
                <a:tab pos="1156335" algn="l"/>
              </a:tabLst>
            </a:pPr>
            <a:r>
              <a:rPr sz="1600" dirty="0">
                <a:latin typeface="Arial"/>
                <a:cs typeface="Arial"/>
              </a:rPr>
              <a:t>From </a:t>
            </a:r>
            <a:r>
              <a:rPr sz="1600" spc="-5" dirty="0">
                <a:latin typeface="Arial"/>
                <a:cs typeface="Arial"/>
              </a:rPr>
              <a:t>astronomy </a:t>
            </a:r>
            <a:r>
              <a:rPr sz="1600" dirty="0">
                <a:latin typeface="Arial"/>
                <a:cs typeface="Arial"/>
              </a:rPr>
              <a:t>to </a:t>
            </a:r>
            <a:r>
              <a:rPr sz="1600" spc="-5" dirty="0">
                <a:latin typeface="Arial"/>
                <a:cs typeface="Arial"/>
              </a:rPr>
              <a:t>volcanology</a:t>
            </a:r>
            <a:endParaRPr sz="1600" dirty="0">
              <a:latin typeface="Arial"/>
              <a:cs typeface="Arial"/>
            </a:endParaRPr>
          </a:p>
          <a:p>
            <a:pPr marL="1155700" lvl="2" indent="-229235">
              <a:lnSpc>
                <a:spcPct val="100000"/>
              </a:lnSpc>
              <a:spcBef>
                <a:spcPts val="215"/>
              </a:spcBef>
              <a:buClr>
                <a:srgbClr val="003366"/>
              </a:buClr>
              <a:buChar char="•"/>
              <a:tabLst>
                <a:tab pos="1155700" algn="l"/>
                <a:tab pos="1156335" algn="l"/>
              </a:tabLst>
            </a:pPr>
            <a:r>
              <a:rPr sz="1600" dirty="0">
                <a:latin typeface="Arial"/>
                <a:cs typeface="Arial"/>
              </a:rPr>
              <a:t>From </a:t>
            </a:r>
            <a:r>
              <a:rPr sz="1600" spc="-5" dirty="0">
                <a:latin typeface="Arial"/>
                <a:cs typeface="Arial"/>
              </a:rPr>
              <a:t>automotive </a:t>
            </a:r>
            <a:r>
              <a:rPr sz="1600" dirty="0">
                <a:latin typeface="Arial"/>
                <a:cs typeface="Arial"/>
              </a:rPr>
              <a:t>stress </a:t>
            </a:r>
            <a:r>
              <a:rPr sz="1600" spc="-10" dirty="0">
                <a:latin typeface="Arial"/>
                <a:cs typeface="Arial"/>
              </a:rPr>
              <a:t>analysis </a:t>
            </a:r>
            <a:r>
              <a:rPr sz="1600" dirty="0">
                <a:latin typeface="Arial"/>
                <a:cs typeface="Arial"/>
              </a:rPr>
              <a:t>to </a:t>
            </a:r>
            <a:r>
              <a:rPr sz="1600" spc="-5" dirty="0">
                <a:latin typeface="Arial"/>
                <a:cs typeface="Arial"/>
              </a:rPr>
              <a:t>orbital</a:t>
            </a:r>
            <a:r>
              <a:rPr sz="1600" spc="65" dirty="0">
                <a:latin typeface="Arial"/>
                <a:cs typeface="Arial"/>
              </a:rPr>
              <a:t> </a:t>
            </a:r>
            <a:r>
              <a:rPr sz="1600" spc="-10" dirty="0">
                <a:latin typeface="Arial"/>
                <a:cs typeface="Arial"/>
              </a:rPr>
              <a:t>dynamics</a:t>
            </a:r>
            <a:endParaRPr sz="1600" dirty="0">
              <a:latin typeface="Arial"/>
              <a:cs typeface="Arial"/>
            </a:endParaRPr>
          </a:p>
          <a:p>
            <a:pPr marL="1155700" lvl="2" indent="-229235">
              <a:lnSpc>
                <a:spcPct val="100000"/>
              </a:lnSpc>
              <a:spcBef>
                <a:spcPts val="215"/>
              </a:spcBef>
              <a:buClr>
                <a:srgbClr val="003366"/>
              </a:buClr>
              <a:buChar char="•"/>
              <a:tabLst>
                <a:tab pos="1155700" algn="l"/>
                <a:tab pos="1156335" algn="l"/>
              </a:tabLst>
            </a:pPr>
            <a:r>
              <a:rPr sz="1600" dirty="0">
                <a:latin typeface="Arial"/>
                <a:cs typeface="Arial"/>
              </a:rPr>
              <a:t>From </a:t>
            </a:r>
            <a:r>
              <a:rPr sz="1600" spc="-5" dirty="0">
                <a:latin typeface="Arial"/>
                <a:cs typeface="Arial"/>
              </a:rPr>
              <a:t>computer-aided design </a:t>
            </a:r>
            <a:r>
              <a:rPr sz="1600" dirty="0">
                <a:latin typeface="Arial"/>
                <a:cs typeface="Arial"/>
              </a:rPr>
              <a:t>to </a:t>
            </a:r>
            <a:r>
              <a:rPr sz="1600" spc="-5" dirty="0">
                <a:latin typeface="Arial"/>
                <a:cs typeface="Arial"/>
              </a:rPr>
              <a:t>molecular</a:t>
            </a:r>
            <a:r>
              <a:rPr sz="1600" spc="40" dirty="0">
                <a:latin typeface="Arial"/>
                <a:cs typeface="Arial"/>
              </a:rPr>
              <a:t> </a:t>
            </a:r>
            <a:r>
              <a:rPr sz="1600" spc="-5" dirty="0">
                <a:latin typeface="Arial"/>
                <a:cs typeface="Arial"/>
              </a:rPr>
              <a:t>biology</a:t>
            </a:r>
            <a:endParaRPr sz="1600" dirty="0">
              <a:latin typeface="Arial"/>
              <a:cs typeface="Arial"/>
            </a:endParaRPr>
          </a:p>
          <a:p>
            <a:pPr marL="1155700" lvl="2" indent="-229235">
              <a:lnSpc>
                <a:spcPct val="100000"/>
              </a:lnSpc>
              <a:spcBef>
                <a:spcPts val="220"/>
              </a:spcBef>
              <a:buClr>
                <a:srgbClr val="003366"/>
              </a:buClr>
              <a:buChar char="•"/>
              <a:tabLst>
                <a:tab pos="1155700" algn="l"/>
                <a:tab pos="1156335" algn="l"/>
              </a:tabLst>
            </a:pPr>
            <a:r>
              <a:rPr sz="1600" dirty="0">
                <a:latin typeface="Arial"/>
                <a:cs typeface="Arial"/>
              </a:rPr>
              <a:t>From </a:t>
            </a:r>
            <a:r>
              <a:rPr sz="1600" spc="-5" dirty="0">
                <a:latin typeface="Arial"/>
                <a:cs typeface="Arial"/>
              </a:rPr>
              <a:t>genetic </a:t>
            </a:r>
            <a:r>
              <a:rPr sz="1600" spc="-10" dirty="0">
                <a:latin typeface="Arial"/>
                <a:cs typeface="Arial"/>
              </a:rPr>
              <a:t>analysis </a:t>
            </a:r>
            <a:r>
              <a:rPr sz="1600" dirty="0">
                <a:latin typeface="Arial"/>
                <a:cs typeface="Arial"/>
              </a:rPr>
              <a:t>to</a:t>
            </a:r>
            <a:r>
              <a:rPr sz="1600" spc="50" dirty="0">
                <a:latin typeface="Arial"/>
                <a:cs typeface="Arial"/>
              </a:rPr>
              <a:t> </a:t>
            </a:r>
            <a:r>
              <a:rPr sz="1600" spc="-5" dirty="0">
                <a:latin typeface="Arial"/>
                <a:cs typeface="Arial"/>
              </a:rPr>
              <a:t>meteorology</a:t>
            </a:r>
            <a:endParaRPr lang="en-US" sz="1600" spc="-5" dirty="0">
              <a:latin typeface="Arial"/>
              <a:cs typeface="Arial"/>
            </a:endParaRPr>
          </a:p>
          <a:p>
            <a:pPr marL="1155700" lvl="2" indent="-229235">
              <a:lnSpc>
                <a:spcPct val="100000"/>
              </a:lnSpc>
              <a:spcBef>
                <a:spcPts val="220"/>
              </a:spcBef>
              <a:buClr>
                <a:srgbClr val="003366"/>
              </a:buClr>
              <a:buChar char="•"/>
              <a:tabLst>
                <a:tab pos="1155700" algn="l"/>
                <a:tab pos="1156335" algn="l"/>
              </a:tabLst>
            </a:pPr>
            <a:endParaRPr sz="1600" dirty="0">
              <a:latin typeface="Arial"/>
              <a:cs typeface="Arial"/>
            </a:endParaRPr>
          </a:p>
          <a:p>
            <a:pPr marL="355600" indent="-342900">
              <a:lnSpc>
                <a:spcPct val="100000"/>
              </a:lnSpc>
              <a:spcBef>
                <a:spcPts val="275"/>
              </a:spcBef>
              <a:buClr>
                <a:srgbClr val="9A0000"/>
              </a:buClr>
              <a:buSzPct val="75000"/>
              <a:buFont typeface="Wingdings"/>
              <a:buChar char=""/>
              <a:tabLst>
                <a:tab pos="354965" algn="l"/>
                <a:tab pos="355600" algn="l"/>
              </a:tabLst>
            </a:pPr>
            <a:r>
              <a:rPr sz="1600" spc="-5" dirty="0">
                <a:latin typeface="Arial"/>
                <a:cs typeface="Arial"/>
              </a:rPr>
              <a:t>embedded</a:t>
            </a:r>
            <a:r>
              <a:rPr sz="1600" spc="15" dirty="0">
                <a:latin typeface="Arial"/>
                <a:cs typeface="Arial"/>
              </a:rPr>
              <a:t> </a:t>
            </a:r>
            <a:r>
              <a:rPr sz="1600" spc="-5" dirty="0">
                <a:latin typeface="Arial"/>
                <a:cs typeface="Arial"/>
              </a:rPr>
              <a:t>software</a:t>
            </a:r>
            <a:endParaRPr sz="1600" dirty="0">
              <a:latin typeface="Arial"/>
              <a:cs typeface="Arial"/>
            </a:endParaRPr>
          </a:p>
          <a:p>
            <a:pPr marL="756285" marR="5080" lvl="1" indent="-287020">
              <a:lnSpc>
                <a:spcPts val="2160"/>
              </a:lnSpc>
              <a:spcBef>
                <a:spcPts val="515"/>
              </a:spcBef>
              <a:buClr>
                <a:srgbClr val="9A0000"/>
              </a:buClr>
              <a:buSzPct val="70000"/>
              <a:buFont typeface="Wingdings"/>
              <a:buChar char=""/>
              <a:tabLst>
                <a:tab pos="756285" algn="l"/>
                <a:tab pos="756920" algn="l"/>
              </a:tabLst>
            </a:pPr>
            <a:r>
              <a:rPr sz="1600" dirty="0">
                <a:latin typeface="Arial"/>
                <a:cs typeface="Arial"/>
              </a:rPr>
              <a:t>Resides within a product or system and is used to  implement and control features and functions for</a:t>
            </a:r>
            <a:r>
              <a:rPr sz="1600" spc="-165" dirty="0">
                <a:latin typeface="Arial"/>
                <a:cs typeface="Arial"/>
              </a:rPr>
              <a:t> </a:t>
            </a:r>
            <a:r>
              <a:rPr sz="1600" dirty="0">
                <a:latin typeface="Arial"/>
                <a:cs typeface="Arial"/>
              </a:rPr>
              <a:t>the  end user and for the system</a:t>
            </a:r>
            <a:r>
              <a:rPr sz="1600" spc="-130" dirty="0">
                <a:latin typeface="Arial"/>
                <a:cs typeface="Arial"/>
              </a:rPr>
              <a:t> </a:t>
            </a:r>
            <a:r>
              <a:rPr sz="1600" dirty="0">
                <a:latin typeface="Arial"/>
                <a:cs typeface="Arial"/>
              </a:rPr>
              <a:t>itself</a:t>
            </a:r>
            <a:endParaRPr lang="en-US" sz="1600" dirty="0">
              <a:latin typeface="Arial"/>
              <a:cs typeface="Arial"/>
            </a:endParaRPr>
          </a:p>
          <a:p>
            <a:pPr marL="756285" marR="5080" lvl="1" indent="-287020">
              <a:lnSpc>
                <a:spcPts val="2160"/>
              </a:lnSpc>
              <a:spcBef>
                <a:spcPts val="515"/>
              </a:spcBef>
              <a:buClr>
                <a:srgbClr val="9A0000"/>
              </a:buClr>
              <a:buSzPct val="70000"/>
              <a:buFont typeface="Wingdings"/>
              <a:buChar char=""/>
              <a:tabLst>
                <a:tab pos="756285" algn="l"/>
                <a:tab pos="756920" algn="l"/>
              </a:tabLst>
            </a:pPr>
            <a:endParaRPr sz="1600" dirty="0">
              <a:latin typeface="Arial"/>
              <a:cs typeface="Arial"/>
            </a:endParaRPr>
          </a:p>
          <a:p>
            <a:pPr marL="355600" indent="-342900">
              <a:lnSpc>
                <a:spcPct val="100000"/>
              </a:lnSpc>
              <a:spcBef>
                <a:spcPts val="254"/>
              </a:spcBef>
              <a:buClr>
                <a:srgbClr val="9A0000"/>
              </a:buClr>
              <a:buSzPct val="75000"/>
              <a:buFont typeface="Wingdings"/>
              <a:buChar char=""/>
              <a:tabLst>
                <a:tab pos="354965" algn="l"/>
                <a:tab pos="355600" algn="l"/>
              </a:tabLst>
            </a:pPr>
            <a:r>
              <a:rPr sz="1600" spc="-5" dirty="0">
                <a:latin typeface="Arial"/>
                <a:cs typeface="Arial"/>
              </a:rPr>
              <a:t>product-line</a:t>
            </a:r>
            <a:r>
              <a:rPr sz="1600" spc="15" dirty="0">
                <a:latin typeface="Arial"/>
                <a:cs typeface="Arial"/>
              </a:rPr>
              <a:t> </a:t>
            </a:r>
            <a:r>
              <a:rPr sz="1600" spc="-5" dirty="0">
                <a:latin typeface="Arial"/>
                <a:cs typeface="Arial"/>
              </a:rPr>
              <a:t>software</a:t>
            </a:r>
            <a:endParaRPr sz="1600" dirty="0">
              <a:latin typeface="Arial"/>
              <a:cs typeface="Arial"/>
            </a:endParaRPr>
          </a:p>
          <a:p>
            <a:pPr marL="756285" marR="86360" lvl="1" indent="-287020">
              <a:lnSpc>
                <a:spcPts val="2160"/>
              </a:lnSpc>
              <a:spcBef>
                <a:spcPts val="515"/>
              </a:spcBef>
              <a:buClr>
                <a:srgbClr val="9A0000"/>
              </a:buClr>
              <a:buSzPct val="70000"/>
              <a:buFont typeface="Wingdings"/>
              <a:buChar char=""/>
              <a:tabLst>
                <a:tab pos="756285" algn="l"/>
                <a:tab pos="756920" algn="l"/>
                <a:tab pos="5417820" algn="l"/>
              </a:tabLst>
            </a:pPr>
            <a:r>
              <a:rPr sz="1600" dirty="0">
                <a:latin typeface="Arial"/>
                <a:cs typeface="Arial"/>
              </a:rPr>
              <a:t>Designed to provide a</a:t>
            </a:r>
            <a:r>
              <a:rPr sz="1600" spc="5" dirty="0">
                <a:latin typeface="Arial"/>
                <a:cs typeface="Arial"/>
              </a:rPr>
              <a:t> </a:t>
            </a:r>
            <a:r>
              <a:rPr sz="1600" dirty="0">
                <a:latin typeface="Arial"/>
                <a:cs typeface="Arial"/>
              </a:rPr>
              <a:t>specific</a:t>
            </a:r>
            <a:r>
              <a:rPr sz="1600" spc="-10" dirty="0">
                <a:latin typeface="Arial"/>
                <a:cs typeface="Arial"/>
              </a:rPr>
              <a:t> </a:t>
            </a:r>
            <a:r>
              <a:rPr sz="1600" dirty="0">
                <a:latin typeface="Arial"/>
                <a:cs typeface="Arial"/>
              </a:rPr>
              <a:t>capability</a:t>
            </a:r>
            <a:r>
              <a:rPr lang="en-US" sz="1600" dirty="0">
                <a:latin typeface="Arial"/>
                <a:cs typeface="Arial"/>
              </a:rPr>
              <a:t> </a:t>
            </a:r>
            <a:r>
              <a:rPr sz="1600" spc="-5" dirty="0">
                <a:latin typeface="Arial"/>
                <a:cs typeface="Arial"/>
              </a:rPr>
              <a:t>for </a:t>
            </a:r>
            <a:r>
              <a:rPr sz="1600" spc="5" dirty="0">
                <a:latin typeface="Arial"/>
                <a:cs typeface="Arial"/>
              </a:rPr>
              <a:t>use</a:t>
            </a:r>
            <a:r>
              <a:rPr sz="1600" spc="-114" dirty="0">
                <a:latin typeface="Arial"/>
                <a:cs typeface="Arial"/>
              </a:rPr>
              <a:t> </a:t>
            </a:r>
            <a:r>
              <a:rPr sz="1600" dirty="0">
                <a:latin typeface="Arial"/>
                <a:cs typeface="Arial"/>
              </a:rPr>
              <a:t>by  many </a:t>
            </a:r>
            <a:r>
              <a:rPr sz="1600" spc="-5" dirty="0">
                <a:latin typeface="Arial"/>
                <a:cs typeface="Arial"/>
              </a:rPr>
              <a:t>different</a:t>
            </a:r>
            <a:r>
              <a:rPr sz="1600" spc="-55" dirty="0">
                <a:latin typeface="Arial"/>
                <a:cs typeface="Arial"/>
              </a:rPr>
              <a:t> </a:t>
            </a:r>
            <a:r>
              <a:rPr sz="1600" dirty="0">
                <a:latin typeface="Arial"/>
                <a:cs typeface="Arial"/>
              </a:rPr>
              <a:t>customers</a:t>
            </a:r>
          </a:p>
          <a:p>
            <a:pPr marL="1155700" lvl="2" indent="-229235">
              <a:lnSpc>
                <a:spcPct val="100000"/>
              </a:lnSpc>
              <a:spcBef>
                <a:spcPts val="195"/>
              </a:spcBef>
              <a:buClr>
                <a:srgbClr val="003366"/>
              </a:buClr>
              <a:buChar char="•"/>
              <a:tabLst>
                <a:tab pos="1155700" algn="l"/>
                <a:tab pos="1156335" algn="l"/>
              </a:tabLst>
            </a:pPr>
            <a:r>
              <a:rPr sz="1600" spc="-5" dirty="0">
                <a:latin typeface="Arial"/>
                <a:cs typeface="Arial"/>
              </a:rPr>
              <a:t>Inventory control</a:t>
            </a:r>
            <a:r>
              <a:rPr sz="1600" spc="5" dirty="0">
                <a:latin typeface="Arial"/>
                <a:cs typeface="Arial"/>
              </a:rPr>
              <a:t> </a:t>
            </a:r>
            <a:r>
              <a:rPr sz="1600" spc="-5" dirty="0">
                <a:latin typeface="Arial"/>
                <a:cs typeface="Arial"/>
              </a:rPr>
              <a:t>products</a:t>
            </a:r>
            <a:endParaRPr sz="1600" dirty="0">
              <a:latin typeface="Arial"/>
              <a:cs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1"/>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2"/>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3"/>
          <p:cNvPicPr preferRelativeResize="0"/>
          <p:nvPr/>
        </p:nvPicPr>
        <p:blipFill rotWithShape="1">
          <a:blip r:embed="rId3" cstate="print">
            <a:alphaModFix/>
          </a:blip>
          <a:srcRect/>
          <a:stretch/>
        </p:blipFill>
        <p:spPr>
          <a:xfrm>
            <a:off x="0" y="0"/>
            <a:ext cx="9144000" cy="6858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1800225" y="1143000"/>
            <a:ext cx="7343775" cy="482600"/>
          </a:xfrm>
        </p:spPr>
        <p:txBody>
          <a:bodyPr/>
          <a:lstStyle/>
          <a:p>
            <a:pPr eaLnBrk="1" hangingPunct="1"/>
            <a:r>
              <a:rPr lang="en-US" altLang="en-US" sz="2400" b="1" dirty="0">
                <a:solidFill>
                  <a:srgbClr val="FF0000"/>
                </a:solidFill>
              </a:rPr>
              <a:t>Personal Software Process (PSP)</a:t>
            </a:r>
            <a:endParaRPr lang="en-IN" altLang="en-US" sz="3200" b="1" dirty="0">
              <a:solidFill>
                <a:srgbClr val="FF0000"/>
              </a:solidFill>
            </a:endParaRPr>
          </a:p>
        </p:txBody>
      </p:sp>
      <p:sp>
        <p:nvSpPr>
          <p:cNvPr id="3" name="Subtitle 2"/>
          <p:cNvSpPr>
            <a:spLocks noGrp="1"/>
          </p:cNvSpPr>
          <p:nvPr>
            <p:ph type="subTitle" idx="4294967295"/>
          </p:nvPr>
        </p:nvSpPr>
        <p:spPr>
          <a:xfrm>
            <a:off x="1905000" y="1905000"/>
            <a:ext cx="7010400" cy="5400675"/>
          </a:xfrm>
          <a:prstGeom prst="rect">
            <a:avLst/>
          </a:prstGeom>
        </p:spPr>
        <p:txBody>
          <a:bodyPr rtlCol="0">
            <a:normAutofit/>
          </a:bodyPr>
          <a:lstStyle/>
          <a:p>
            <a:pPr algn="just" eaLnBrk="1" hangingPunct="1">
              <a:defRPr/>
            </a:pPr>
            <a:r>
              <a:rPr lang="en-US" i="0" dirty="0">
                <a:solidFill>
                  <a:schemeClr val="tx1"/>
                </a:solidFill>
                <a:latin typeface="+mn-lt"/>
              </a:rPr>
              <a:t>Recommends five framework activities:</a:t>
            </a:r>
          </a:p>
          <a:p>
            <a:pPr algn="just" eaLnBrk="1" hangingPunct="1">
              <a:defRPr/>
            </a:pPr>
            <a:endParaRPr lang="en-US" i="0" dirty="0">
              <a:solidFill>
                <a:schemeClr val="tx1"/>
              </a:solidFill>
              <a:latin typeface="+mn-lt"/>
            </a:endParaRPr>
          </a:p>
          <a:p>
            <a:pPr marL="914400" lvl="1" indent="-457200" algn="just" eaLnBrk="1" hangingPunct="1">
              <a:buFont typeface="Wingdings" panose="05000000000000000000" pitchFamily="2" charset="2"/>
              <a:buChar char="Ø"/>
              <a:defRPr/>
            </a:pPr>
            <a:r>
              <a:rPr lang="en-US" dirty="0">
                <a:solidFill>
                  <a:schemeClr val="tx1"/>
                </a:solidFill>
              </a:rPr>
              <a:t>Planning</a:t>
            </a:r>
          </a:p>
          <a:p>
            <a:pPr marL="914400" lvl="1" indent="-457200" algn="just" eaLnBrk="1" hangingPunct="1">
              <a:buFont typeface="Wingdings" panose="05000000000000000000" pitchFamily="2" charset="2"/>
              <a:buChar char="Ø"/>
              <a:defRPr/>
            </a:pPr>
            <a:r>
              <a:rPr lang="en-US" dirty="0">
                <a:solidFill>
                  <a:schemeClr val="tx1"/>
                </a:solidFill>
              </a:rPr>
              <a:t>High-level design</a:t>
            </a:r>
          </a:p>
          <a:p>
            <a:pPr marL="914400" lvl="1" indent="-457200" algn="just" eaLnBrk="1" hangingPunct="1">
              <a:buFont typeface="Wingdings" panose="05000000000000000000" pitchFamily="2" charset="2"/>
              <a:buChar char="Ø"/>
              <a:defRPr/>
            </a:pPr>
            <a:r>
              <a:rPr lang="en-US" dirty="0">
                <a:solidFill>
                  <a:schemeClr val="tx1"/>
                </a:solidFill>
              </a:rPr>
              <a:t>High-level design review</a:t>
            </a:r>
          </a:p>
          <a:p>
            <a:pPr marL="914400" lvl="1" indent="-457200" algn="just" eaLnBrk="1" hangingPunct="1">
              <a:buFont typeface="Wingdings" panose="05000000000000000000" pitchFamily="2" charset="2"/>
              <a:buChar char="Ø"/>
              <a:defRPr/>
            </a:pPr>
            <a:r>
              <a:rPr lang="en-US" dirty="0">
                <a:solidFill>
                  <a:schemeClr val="tx1"/>
                </a:solidFill>
              </a:rPr>
              <a:t>Development</a:t>
            </a:r>
          </a:p>
          <a:p>
            <a:pPr marL="914400" lvl="1" indent="-457200" algn="just" eaLnBrk="1" hangingPunct="1">
              <a:buFont typeface="Wingdings" panose="05000000000000000000" pitchFamily="2" charset="2"/>
              <a:buChar char="Ø"/>
              <a:defRPr/>
            </a:pPr>
            <a:r>
              <a:rPr lang="en-US" dirty="0">
                <a:solidFill>
                  <a:schemeClr val="tx1"/>
                </a:solidFill>
              </a:rPr>
              <a:t>Postmortem</a:t>
            </a:r>
          </a:p>
          <a:p>
            <a:pPr algn="just" eaLnBrk="1" hangingPunct="1">
              <a:defRPr/>
            </a:pPr>
            <a:endParaRPr lang="en-US" i="0" dirty="0">
              <a:solidFill>
                <a:schemeClr val="tx1"/>
              </a:solidFill>
              <a:latin typeface="+mn-lt"/>
            </a:endParaRPr>
          </a:p>
          <a:p>
            <a:pPr algn="just" eaLnBrk="1" hangingPunct="1">
              <a:defRPr/>
            </a:pPr>
            <a:r>
              <a:rPr lang="en-US" i="0" dirty="0">
                <a:solidFill>
                  <a:schemeClr val="tx1"/>
                </a:solidFill>
                <a:latin typeface="+mn-lt"/>
              </a:rPr>
              <a:t>Stresses the need for each software engineer to identify errors early and as important, to understand the types of errors</a:t>
            </a:r>
            <a:endParaRPr lang="en-US" b="1" i="0" dirty="0">
              <a:solidFill>
                <a:schemeClr val="tx1"/>
              </a:solidFill>
              <a:latin typeface="+mn-lt"/>
            </a:endParaRPr>
          </a:p>
          <a:p>
            <a:pPr algn="just" eaLnBrk="1" fontAlgn="auto" hangingPunct="1">
              <a:spcAft>
                <a:spcPts val="0"/>
              </a:spcAft>
              <a:defRPr/>
            </a:pPr>
            <a:endParaRPr lang="en-IN" i="0" dirty="0">
              <a:latin typeface="+mn-lt"/>
            </a:endParaRPr>
          </a:p>
          <a:p>
            <a:pPr algn="just" eaLnBrk="1" fontAlgn="auto" hangingPunct="1">
              <a:spcAft>
                <a:spcPts val="0"/>
              </a:spcAft>
              <a:defRPr/>
            </a:pPr>
            <a:endParaRPr lang="en-IN" i="0" dirty="0">
              <a:latin typeface="+mn-lt"/>
            </a:endParaRPr>
          </a:p>
          <a:p>
            <a:pPr algn="just" eaLnBrk="1" fontAlgn="auto" hangingPunct="1">
              <a:spcAft>
                <a:spcPts val="0"/>
              </a:spcAft>
              <a:defRPr/>
            </a:pPr>
            <a:endParaRPr lang="en-IN" i="0" dirty="0">
              <a:latin typeface="+mn-l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ctrTitle"/>
          </p:nvPr>
        </p:nvSpPr>
        <p:spPr>
          <a:xfrm>
            <a:off x="1800225" y="1143000"/>
            <a:ext cx="7343775" cy="482600"/>
          </a:xfrm>
        </p:spPr>
        <p:txBody>
          <a:bodyPr/>
          <a:lstStyle/>
          <a:p>
            <a:pPr eaLnBrk="1" hangingPunct="1"/>
            <a:r>
              <a:rPr lang="en-US" altLang="en-US" sz="2400" dirty="0">
                <a:solidFill>
                  <a:srgbClr val="FF0000"/>
                </a:solidFill>
              </a:rPr>
              <a:t>Team Software Process (TSP)</a:t>
            </a:r>
            <a:endParaRPr lang="en-IN" altLang="en-US" sz="3200" dirty="0">
              <a:solidFill>
                <a:srgbClr val="FF0000"/>
              </a:solidFill>
            </a:endParaRPr>
          </a:p>
        </p:txBody>
      </p:sp>
      <p:sp>
        <p:nvSpPr>
          <p:cNvPr id="35843" name="Subtitle 2"/>
          <p:cNvSpPr>
            <a:spLocks noGrp="1"/>
          </p:cNvSpPr>
          <p:nvPr>
            <p:ph type="subTitle" idx="4294967295"/>
          </p:nvPr>
        </p:nvSpPr>
        <p:spPr>
          <a:xfrm>
            <a:off x="1828800" y="1828800"/>
            <a:ext cx="7086600" cy="3323987"/>
          </a:xfrm>
          <a:prstGeom prst="rect">
            <a:avLst/>
          </a:prstGeom>
        </p:spPr>
        <p:txBody>
          <a:bodyPr/>
          <a:lstStyle/>
          <a:p>
            <a:pPr algn="just" eaLnBrk="1" hangingPunct="1">
              <a:buFont typeface="Arial" pitchFamily="34" charset="0"/>
              <a:buChar char="•"/>
            </a:pPr>
            <a:r>
              <a:rPr lang="en-US" altLang="en-US" i="0" dirty="0">
                <a:solidFill>
                  <a:schemeClr val="tx1"/>
                </a:solidFill>
                <a:latin typeface="+mn-lt"/>
              </a:rPr>
              <a:t>Each project is “launched” using a “script” that defines the tasks to be accomplished</a:t>
            </a:r>
          </a:p>
          <a:p>
            <a:pPr algn="just" eaLnBrk="1" hangingPunct="1">
              <a:buFont typeface="Arial" pitchFamily="34" charset="0"/>
              <a:buChar char="•"/>
            </a:pPr>
            <a:endParaRPr lang="en-US" altLang="en-US" i="0" dirty="0">
              <a:solidFill>
                <a:schemeClr val="tx1"/>
              </a:solidFill>
              <a:latin typeface="+mn-lt"/>
            </a:endParaRPr>
          </a:p>
          <a:p>
            <a:pPr algn="just" eaLnBrk="1" hangingPunct="1">
              <a:buFont typeface="Arial" pitchFamily="34" charset="0"/>
              <a:buChar char="•"/>
            </a:pPr>
            <a:r>
              <a:rPr lang="en-US" altLang="en-US" i="0" dirty="0">
                <a:solidFill>
                  <a:schemeClr val="tx1"/>
                </a:solidFill>
                <a:latin typeface="+mn-lt"/>
              </a:rPr>
              <a:t>Teams (of 2 to 20 engineers) are self-directed</a:t>
            </a:r>
          </a:p>
          <a:p>
            <a:pPr algn="just" eaLnBrk="1" hangingPunct="1">
              <a:buFont typeface="Arial" pitchFamily="34" charset="0"/>
              <a:buChar char="•"/>
            </a:pPr>
            <a:endParaRPr lang="en-US" altLang="en-US" sz="1800" i="0" dirty="0">
              <a:latin typeface="+mn-lt"/>
            </a:endParaRPr>
          </a:p>
          <a:p>
            <a:pPr algn="just" eaLnBrk="1" hangingPunct="1">
              <a:buFont typeface="Arial" pitchFamily="34" charset="0"/>
              <a:buChar char="•"/>
            </a:pPr>
            <a:r>
              <a:rPr lang="en-US" altLang="en-US" sz="1800" i="0" dirty="0">
                <a:solidFill>
                  <a:schemeClr val="tx1"/>
                </a:solidFill>
              </a:rPr>
              <a:t>Plan and track work, set goals, own processes and plans</a:t>
            </a:r>
            <a:endParaRPr lang="en-US" altLang="en-US" i="0" dirty="0">
              <a:solidFill>
                <a:schemeClr val="tx1"/>
              </a:solidFill>
            </a:endParaRPr>
          </a:p>
          <a:p>
            <a:pPr algn="just" eaLnBrk="1" hangingPunct="1">
              <a:buFont typeface="Arial" pitchFamily="34" charset="0"/>
              <a:buChar char="•"/>
            </a:pPr>
            <a:endParaRPr lang="en-US" altLang="en-US" i="0" dirty="0">
              <a:solidFill>
                <a:schemeClr val="tx1"/>
              </a:solidFill>
              <a:latin typeface="+mn-lt"/>
            </a:endParaRPr>
          </a:p>
          <a:p>
            <a:pPr algn="just" eaLnBrk="1" hangingPunct="1">
              <a:buFont typeface="Arial" pitchFamily="34" charset="0"/>
              <a:buChar char="•"/>
            </a:pPr>
            <a:r>
              <a:rPr lang="en-US" altLang="en-US" i="0" dirty="0">
                <a:solidFill>
                  <a:schemeClr val="tx1"/>
                </a:solidFill>
                <a:latin typeface="+mn-lt"/>
              </a:rPr>
              <a:t>Measurement is encouraged.</a:t>
            </a:r>
          </a:p>
          <a:p>
            <a:pPr algn="just" eaLnBrk="1" hangingPunct="1">
              <a:buFont typeface="Arial" pitchFamily="34" charset="0"/>
              <a:buChar char="•"/>
            </a:pPr>
            <a:endParaRPr lang="en-US" altLang="en-US" i="0" dirty="0">
              <a:solidFill>
                <a:schemeClr val="tx1"/>
              </a:solidFill>
              <a:latin typeface="+mn-lt"/>
            </a:endParaRPr>
          </a:p>
          <a:p>
            <a:pPr algn="just" eaLnBrk="1" hangingPunct="1">
              <a:buFont typeface="Arial" pitchFamily="34" charset="0"/>
              <a:buChar char="•"/>
            </a:pPr>
            <a:r>
              <a:rPr lang="en-US" altLang="en-US" i="0" dirty="0">
                <a:solidFill>
                  <a:schemeClr val="tx1"/>
                </a:solidFill>
                <a:latin typeface="+mn-lt"/>
              </a:rPr>
              <a:t>Measures are analyzed with the intent of improving the team process </a:t>
            </a:r>
            <a:r>
              <a:rPr lang="en-US" altLang="en-US" sz="2000" i="0" dirty="0">
                <a:solidFill>
                  <a:schemeClr val="tx1"/>
                </a:solidFill>
                <a:latin typeface="+mn-lt"/>
              </a:rPr>
              <a:t>(through coaching, motivation, …)</a:t>
            </a:r>
            <a:endParaRPr lang="en-US" altLang="en-US" i="0" dirty="0">
              <a:solidFill>
                <a:schemeClr val="tx1"/>
              </a:solidFill>
              <a:latin typeface="+mn-l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a:xfrm>
            <a:off x="1905000" y="1066800"/>
            <a:ext cx="7488238" cy="615553"/>
          </a:xfrm>
        </p:spPr>
        <p:txBody>
          <a:bodyPr/>
          <a:lstStyle/>
          <a:p>
            <a:pPr algn="just" eaLnBrk="1" hangingPunct="1"/>
            <a:br>
              <a:rPr lang="en-US" altLang="en-US" sz="2000" dirty="0"/>
            </a:br>
            <a:r>
              <a:rPr lang="en-US" altLang="en-US" sz="2000" b="1" dirty="0">
                <a:solidFill>
                  <a:srgbClr val="FF0000"/>
                </a:solidFill>
              </a:rPr>
              <a:t>The Primary Goal of Any SW Process is</a:t>
            </a:r>
            <a:endParaRPr lang="en-IN" altLang="en-US" sz="2000" dirty="0">
              <a:solidFill>
                <a:srgbClr val="FF0000"/>
              </a:solidFill>
            </a:endParaRPr>
          </a:p>
        </p:txBody>
      </p:sp>
      <p:sp>
        <p:nvSpPr>
          <p:cNvPr id="3" name="Subtitle 2"/>
          <p:cNvSpPr>
            <a:spLocks noGrp="1"/>
          </p:cNvSpPr>
          <p:nvPr>
            <p:ph type="subTitle" idx="4294967295"/>
          </p:nvPr>
        </p:nvSpPr>
        <p:spPr>
          <a:xfrm>
            <a:off x="1905000" y="1905000"/>
            <a:ext cx="6934200" cy="4343400"/>
          </a:xfrm>
          <a:prstGeom prst="rect">
            <a:avLst/>
          </a:prstGeom>
        </p:spPr>
        <p:txBody>
          <a:bodyPr rtlCol="0">
            <a:normAutofit/>
          </a:bodyPr>
          <a:lstStyle/>
          <a:p>
            <a:pPr algn="just" eaLnBrk="1" fontAlgn="auto" hangingPunct="1">
              <a:spcAft>
                <a:spcPts val="0"/>
              </a:spcAft>
              <a:defRPr/>
            </a:pPr>
            <a:endParaRPr lang="en-IN" b="1" i="0" dirty="0">
              <a:latin typeface="+mn-lt"/>
            </a:endParaRPr>
          </a:p>
          <a:p>
            <a:pPr algn="just" eaLnBrk="1" fontAlgn="auto" hangingPunct="1">
              <a:spcAft>
                <a:spcPts val="0"/>
              </a:spcAft>
              <a:defRPr/>
            </a:pPr>
            <a:r>
              <a:rPr lang="en-IN" b="1" i="0" dirty="0">
                <a:solidFill>
                  <a:srgbClr val="FF0000"/>
                </a:solidFill>
                <a:latin typeface="+mn-lt"/>
              </a:rPr>
              <a:t>HIGH QUALITY</a:t>
            </a:r>
          </a:p>
          <a:p>
            <a:pPr algn="just">
              <a:defRPr/>
            </a:pPr>
            <a:r>
              <a:rPr lang="en-US" sz="2400" b="1" i="0" dirty="0">
                <a:solidFill>
                  <a:schemeClr val="tx1"/>
                </a:solidFill>
                <a:effectLst>
                  <a:outerShdw blurRad="38100" dist="38100" dir="2700000" algn="tl">
                    <a:srgbClr val="000000"/>
                  </a:outerShdw>
                </a:effectLst>
                <a:latin typeface="+mn-lt"/>
              </a:rPr>
              <a:t>Remember:</a:t>
            </a:r>
          </a:p>
          <a:p>
            <a:pPr algn="just">
              <a:defRPr/>
            </a:pPr>
            <a:endParaRPr lang="en-US" sz="2400" b="1" i="0" dirty="0">
              <a:solidFill>
                <a:schemeClr val="tx1"/>
              </a:solidFill>
              <a:effectLst>
                <a:outerShdw blurRad="38100" dist="38100" dir="2700000" algn="tl">
                  <a:srgbClr val="000000"/>
                </a:outerShdw>
              </a:effectLst>
              <a:latin typeface="+mn-lt"/>
            </a:endParaRPr>
          </a:p>
          <a:p>
            <a:pPr lvl="1" algn="just">
              <a:defRPr/>
            </a:pPr>
            <a:r>
              <a:rPr lang="en-US" sz="2400" b="1" dirty="0">
                <a:solidFill>
                  <a:schemeClr val="tx1"/>
                </a:solidFill>
                <a:effectLst>
                  <a:outerShdw blurRad="38100" dist="38100" dir="2700000" algn="tl">
                    <a:srgbClr val="000000"/>
                  </a:outerShdw>
                </a:effectLst>
              </a:rPr>
              <a:t>High quality = project timeliness</a:t>
            </a:r>
          </a:p>
          <a:p>
            <a:pPr algn="just">
              <a:defRPr/>
            </a:pPr>
            <a:endParaRPr lang="en-US" sz="2400" b="1" i="0" dirty="0">
              <a:solidFill>
                <a:schemeClr val="tx1"/>
              </a:solidFill>
              <a:effectLst>
                <a:outerShdw blurRad="38100" dist="38100" dir="2700000" algn="tl">
                  <a:srgbClr val="000000"/>
                </a:outerShdw>
              </a:effectLst>
              <a:latin typeface="+mn-lt"/>
            </a:endParaRPr>
          </a:p>
          <a:p>
            <a:pPr algn="just">
              <a:defRPr/>
            </a:pPr>
            <a:r>
              <a:rPr lang="en-US" sz="2400" b="1" i="0" dirty="0">
                <a:solidFill>
                  <a:schemeClr val="tx1"/>
                </a:solidFill>
                <a:effectLst>
                  <a:outerShdw blurRad="38100" dist="38100" dir="2700000" algn="tl">
                    <a:srgbClr val="000000"/>
                  </a:outerShdw>
                </a:effectLst>
                <a:latin typeface="+mn-lt"/>
              </a:rPr>
              <a:t>Why?</a:t>
            </a:r>
          </a:p>
          <a:p>
            <a:pPr algn="just">
              <a:defRPr/>
            </a:pPr>
            <a:endParaRPr lang="en-US" sz="2400" b="1" i="0" dirty="0">
              <a:solidFill>
                <a:schemeClr val="tx1"/>
              </a:solidFill>
              <a:effectLst>
                <a:outerShdw blurRad="38100" dist="38100" dir="2700000" algn="tl">
                  <a:srgbClr val="000000"/>
                </a:outerShdw>
              </a:effectLst>
              <a:latin typeface="+mn-lt"/>
            </a:endParaRPr>
          </a:p>
          <a:p>
            <a:pPr lvl="1" algn="just">
              <a:defRPr/>
            </a:pPr>
            <a:r>
              <a:rPr lang="en-US" sz="2400" b="1" dirty="0">
                <a:solidFill>
                  <a:schemeClr val="tx1"/>
                </a:solidFill>
                <a:effectLst>
                  <a:outerShdw blurRad="38100" dist="38100" dir="2700000" algn="tl">
                    <a:srgbClr val="000000"/>
                  </a:outerShdw>
                </a:effectLst>
              </a:rPr>
              <a:t>Less rework!</a:t>
            </a:r>
          </a:p>
          <a:p>
            <a:pPr algn="just" eaLnBrk="1" fontAlgn="auto" hangingPunct="1">
              <a:spcAft>
                <a:spcPts val="0"/>
              </a:spcAft>
              <a:defRPr/>
            </a:pPr>
            <a:endParaRPr lang="en-IN" b="1" i="0" dirty="0">
              <a:latin typeface="+mn-l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709795" cy="635000"/>
          </a:xfrm>
          <a:prstGeom prst="rect">
            <a:avLst/>
          </a:prstGeom>
        </p:spPr>
        <p:txBody>
          <a:bodyPr vert="horz" wrap="square" lIns="0" tIns="12065" rIns="0" bIns="0" rtlCol="0">
            <a:spAutoFit/>
          </a:bodyPr>
          <a:lstStyle/>
          <a:p>
            <a:pPr marL="12700">
              <a:lnSpc>
                <a:spcPct val="100000"/>
              </a:lnSpc>
              <a:spcBef>
                <a:spcPts val="95"/>
              </a:spcBef>
            </a:pPr>
            <a:r>
              <a:rPr spc="-5" dirty="0"/>
              <a:t>Chapter 2:</a:t>
            </a:r>
            <a:r>
              <a:rPr spc="-45" dirty="0"/>
              <a:t> </a:t>
            </a:r>
            <a:r>
              <a:rPr spc="-5" dirty="0"/>
              <a:t>Summary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126</a:t>
            </a:fld>
            <a:endParaRPr spc="-5" dirty="0"/>
          </a:p>
        </p:txBody>
      </p:sp>
      <p:sp>
        <p:nvSpPr>
          <p:cNvPr id="3" name="object 3"/>
          <p:cNvSpPr txBox="1"/>
          <p:nvPr/>
        </p:nvSpPr>
        <p:spPr>
          <a:xfrm>
            <a:off x="1828800" y="1981200"/>
            <a:ext cx="7086600" cy="4160754"/>
          </a:xfrm>
          <a:prstGeom prst="rect">
            <a:avLst/>
          </a:prstGeom>
        </p:spPr>
        <p:txBody>
          <a:bodyPr vert="horz" wrap="square" lIns="0" tIns="13335" rIns="0" bIns="0" rtlCol="0">
            <a:spAutoFit/>
          </a:bodyPr>
          <a:lstStyle/>
          <a:p>
            <a:pPr marL="299085" marR="228600" indent="-287020" algn="just">
              <a:lnSpc>
                <a:spcPct val="100000"/>
              </a:lnSpc>
              <a:spcBef>
                <a:spcPts val="105"/>
              </a:spcBef>
              <a:buClr>
                <a:srgbClr val="9A0000"/>
              </a:buClr>
              <a:buSzPct val="70000"/>
              <a:buFont typeface="Wingdings"/>
              <a:buChar char=""/>
              <a:tabLst>
                <a:tab pos="299085" algn="l"/>
                <a:tab pos="299720" algn="l"/>
              </a:tabLst>
            </a:pPr>
            <a:r>
              <a:rPr dirty="0">
                <a:solidFill>
                  <a:srgbClr val="006FC0"/>
                </a:solidFill>
                <a:latin typeface="Arial"/>
                <a:cs typeface="Arial"/>
              </a:rPr>
              <a:t>Software engineering </a:t>
            </a:r>
            <a:r>
              <a:rPr dirty="0">
                <a:latin typeface="Arial"/>
                <a:cs typeface="Arial"/>
              </a:rPr>
              <a:t>encompasses </a:t>
            </a:r>
            <a:r>
              <a:rPr dirty="0">
                <a:solidFill>
                  <a:srgbClr val="006FC0"/>
                </a:solidFill>
                <a:latin typeface="Arial"/>
                <a:cs typeface="Arial"/>
              </a:rPr>
              <a:t>process,  methods, and tools </a:t>
            </a:r>
            <a:r>
              <a:rPr dirty="0">
                <a:latin typeface="Arial"/>
                <a:cs typeface="Arial"/>
              </a:rPr>
              <a:t>that enable complex</a:t>
            </a:r>
            <a:r>
              <a:rPr spc="-140" dirty="0">
                <a:latin typeface="Arial"/>
                <a:cs typeface="Arial"/>
              </a:rPr>
              <a:t> </a:t>
            </a:r>
            <a:r>
              <a:rPr dirty="0">
                <a:latin typeface="Arial"/>
                <a:cs typeface="Arial"/>
              </a:rPr>
              <a:t>computer-  based systems to be built in a timely manner with  </a:t>
            </a:r>
            <a:r>
              <a:rPr spc="-20" dirty="0">
                <a:latin typeface="Arial"/>
                <a:cs typeface="Arial"/>
              </a:rPr>
              <a:t>quality.</a:t>
            </a:r>
            <a:endParaRPr lang="en-US" spc="-20" dirty="0">
              <a:latin typeface="Arial"/>
              <a:cs typeface="Arial"/>
            </a:endParaRPr>
          </a:p>
          <a:p>
            <a:pPr marL="299085" marR="228600"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r>
              <a:rPr dirty="0">
                <a:latin typeface="Arial"/>
                <a:cs typeface="Arial"/>
              </a:rPr>
              <a:t>The </a:t>
            </a:r>
            <a:r>
              <a:rPr dirty="0">
                <a:solidFill>
                  <a:srgbClr val="006FC0"/>
                </a:solidFill>
                <a:latin typeface="Arial"/>
                <a:cs typeface="Arial"/>
              </a:rPr>
              <a:t>software process </a:t>
            </a:r>
            <a:r>
              <a:rPr dirty="0">
                <a:latin typeface="Arial"/>
                <a:cs typeface="Arial"/>
              </a:rPr>
              <a:t>incorporates </a:t>
            </a:r>
            <a:r>
              <a:rPr spc="-5" dirty="0">
                <a:latin typeface="Arial"/>
                <a:cs typeface="Arial"/>
              </a:rPr>
              <a:t>five </a:t>
            </a:r>
            <a:r>
              <a:rPr dirty="0">
                <a:latin typeface="Arial"/>
                <a:cs typeface="Arial"/>
              </a:rPr>
              <a:t>framework  </a:t>
            </a:r>
            <a:r>
              <a:rPr dirty="0" err="1">
                <a:latin typeface="Arial"/>
                <a:cs typeface="Arial"/>
              </a:rPr>
              <a:t>activities</a:t>
            </a:r>
            <a:r>
              <a:rPr lang="en-US" dirty="0" err="1">
                <a:latin typeface="Arial"/>
                <a:cs typeface="Arial"/>
              </a:rPr>
              <a:t>,</a:t>
            </a:r>
            <a:r>
              <a:rPr dirty="0" err="1">
                <a:latin typeface="Arial"/>
                <a:cs typeface="Arial"/>
              </a:rPr>
              <a:t>communication</a:t>
            </a:r>
            <a:r>
              <a:rPr dirty="0">
                <a:latin typeface="Arial"/>
                <a:cs typeface="Arial"/>
              </a:rPr>
              <a:t>, planning, modeling,  construction, and deployment—that are applicable</a:t>
            </a:r>
            <a:r>
              <a:rPr spc="-170" dirty="0">
                <a:latin typeface="Arial"/>
                <a:cs typeface="Arial"/>
              </a:rPr>
              <a:t> </a:t>
            </a:r>
            <a:r>
              <a:rPr dirty="0">
                <a:latin typeface="Arial"/>
                <a:cs typeface="Arial"/>
              </a:rPr>
              <a:t>to  all software</a:t>
            </a:r>
            <a:r>
              <a:rPr spc="-35" dirty="0">
                <a:latin typeface="Arial"/>
                <a:cs typeface="Arial"/>
              </a:rPr>
              <a:t> </a:t>
            </a:r>
            <a:r>
              <a:rPr dirty="0">
                <a:latin typeface="Arial"/>
                <a:cs typeface="Arial"/>
              </a:rPr>
              <a:t>projects.</a:t>
            </a:r>
            <a:endParaRPr lang="en-US"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endParaRPr dirty="0">
              <a:latin typeface="Arial"/>
              <a:cs typeface="Arial"/>
            </a:endParaRPr>
          </a:p>
          <a:p>
            <a:pPr marL="299085" indent="-287020" algn="just">
              <a:lnSpc>
                <a:spcPct val="100000"/>
              </a:lnSpc>
              <a:spcBef>
                <a:spcPts val="480"/>
              </a:spcBef>
              <a:buClr>
                <a:srgbClr val="9A0000"/>
              </a:buClr>
              <a:buSzPct val="70000"/>
              <a:buFont typeface="Wingdings"/>
              <a:buChar char=""/>
              <a:tabLst>
                <a:tab pos="299085" algn="l"/>
                <a:tab pos="299720" algn="l"/>
              </a:tabLst>
            </a:pPr>
            <a:r>
              <a:rPr dirty="0">
                <a:solidFill>
                  <a:srgbClr val="006FC0"/>
                </a:solidFill>
                <a:latin typeface="Arial"/>
                <a:cs typeface="Arial"/>
              </a:rPr>
              <a:t>Software engineering practice </a:t>
            </a:r>
            <a:r>
              <a:rPr dirty="0">
                <a:latin typeface="Arial"/>
                <a:cs typeface="Arial"/>
              </a:rPr>
              <a:t>is a problem</a:t>
            </a:r>
            <a:r>
              <a:rPr spc="-150" dirty="0">
                <a:latin typeface="Arial"/>
                <a:cs typeface="Arial"/>
              </a:rPr>
              <a:t> </a:t>
            </a:r>
            <a:r>
              <a:rPr dirty="0">
                <a:latin typeface="Arial"/>
                <a:cs typeface="Arial"/>
              </a:rPr>
              <a:t>solving</a:t>
            </a:r>
            <a:r>
              <a:rPr lang="en-US" dirty="0">
                <a:latin typeface="Arial"/>
                <a:cs typeface="Arial"/>
              </a:rPr>
              <a:t> </a:t>
            </a:r>
            <a:r>
              <a:rPr dirty="0">
                <a:latin typeface="Arial"/>
                <a:cs typeface="Arial"/>
              </a:rPr>
              <a:t>activity </a:t>
            </a:r>
            <a:r>
              <a:rPr spc="-5" dirty="0">
                <a:latin typeface="Arial"/>
                <a:cs typeface="Arial"/>
              </a:rPr>
              <a:t>that </a:t>
            </a:r>
            <a:r>
              <a:rPr dirty="0">
                <a:latin typeface="Arial"/>
                <a:cs typeface="Arial"/>
              </a:rPr>
              <a:t>follows a set of core</a:t>
            </a:r>
            <a:r>
              <a:rPr spc="-135" dirty="0">
                <a:latin typeface="Arial"/>
                <a:cs typeface="Arial"/>
              </a:rPr>
              <a:t> </a:t>
            </a:r>
            <a:r>
              <a:rPr dirty="0">
                <a:latin typeface="Arial"/>
                <a:cs typeface="Arial"/>
              </a:rPr>
              <a:t>principles.</a:t>
            </a:r>
            <a:endParaRPr lang="en-US" dirty="0">
              <a:latin typeface="Arial"/>
              <a:cs typeface="Arial"/>
            </a:endParaRPr>
          </a:p>
          <a:p>
            <a:pPr marL="299085" algn="just">
              <a:lnSpc>
                <a:spcPct val="100000"/>
              </a:lnSpc>
            </a:pPr>
            <a:endParaRPr dirty="0">
              <a:latin typeface="Arial"/>
              <a:cs typeface="Arial"/>
            </a:endParaRPr>
          </a:p>
          <a:p>
            <a:pPr marL="299085" marR="614680" indent="-287020" algn="just">
              <a:lnSpc>
                <a:spcPct val="100000"/>
              </a:lnSpc>
              <a:spcBef>
                <a:spcPts val="484"/>
              </a:spcBef>
              <a:buClr>
                <a:srgbClr val="9A0000"/>
              </a:buClr>
              <a:buSzPct val="70000"/>
              <a:buFont typeface="Wingdings"/>
              <a:buChar char=""/>
              <a:tabLst>
                <a:tab pos="299085" algn="l"/>
                <a:tab pos="299720" algn="l"/>
              </a:tabLst>
            </a:pPr>
            <a:r>
              <a:rPr dirty="0">
                <a:latin typeface="Arial"/>
                <a:cs typeface="Arial"/>
              </a:rPr>
              <a:t>A wide array of </a:t>
            </a:r>
            <a:r>
              <a:rPr dirty="0">
                <a:solidFill>
                  <a:srgbClr val="006FC0"/>
                </a:solidFill>
                <a:latin typeface="Arial"/>
                <a:cs typeface="Arial"/>
              </a:rPr>
              <a:t>software myths </a:t>
            </a:r>
            <a:r>
              <a:rPr dirty="0">
                <a:latin typeface="Arial"/>
                <a:cs typeface="Arial"/>
              </a:rPr>
              <a:t>continue to</a:t>
            </a:r>
            <a:r>
              <a:rPr spc="-290" dirty="0">
                <a:latin typeface="Arial"/>
                <a:cs typeface="Arial"/>
              </a:rPr>
              <a:t> </a:t>
            </a:r>
            <a:r>
              <a:rPr dirty="0">
                <a:latin typeface="Arial"/>
                <a:cs typeface="Arial"/>
              </a:rPr>
              <a:t>lead  managers </a:t>
            </a:r>
            <a:r>
              <a:rPr lang="en-US" dirty="0">
                <a:latin typeface="Arial"/>
                <a:cs typeface="Arial"/>
              </a:rPr>
              <a:t>a</a:t>
            </a:r>
            <a:r>
              <a:rPr dirty="0">
                <a:latin typeface="Arial"/>
                <a:cs typeface="Arial"/>
              </a:rPr>
              <a:t>nd practitioners </a:t>
            </a:r>
            <a:r>
              <a:rPr spc="-20" dirty="0">
                <a:latin typeface="Arial"/>
                <a:cs typeface="Arial"/>
              </a:rPr>
              <a:t>astray, </a:t>
            </a:r>
            <a:r>
              <a:rPr dirty="0">
                <a:latin typeface="Arial"/>
                <a:cs typeface="Arial"/>
              </a:rPr>
              <a:t>even as our  collective knowledge of software and the  technologies required to build it</a:t>
            </a:r>
            <a:r>
              <a:rPr spc="-110" dirty="0">
                <a:latin typeface="Arial"/>
                <a:cs typeface="Arial"/>
              </a:rPr>
              <a:t> </a:t>
            </a:r>
            <a:r>
              <a:rPr dirty="0">
                <a:latin typeface="Arial"/>
                <a:cs typeface="Arial"/>
              </a:rPr>
              <a:t>grows.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879975"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245" dirty="0"/>
              <a:t> </a:t>
            </a:r>
            <a:r>
              <a:rPr spc="-5" dirty="0"/>
              <a:t>Applications</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13</a:t>
            </a:fld>
            <a:endParaRPr sz="1000">
              <a:latin typeface="Arial"/>
              <a:cs typeface="Arial"/>
            </a:endParaRPr>
          </a:p>
        </p:txBody>
      </p:sp>
      <p:sp>
        <p:nvSpPr>
          <p:cNvPr id="3" name="object 3"/>
          <p:cNvSpPr txBox="1"/>
          <p:nvPr/>
        </p:nvSpPr>
        <p:spPr>
          <a:xfrm>
            <a:off x="1907794" y="1857956"/>
            <a:ext cx="6060440" cy="3937616"/>
          </a:xfrm>
          <a:prstGeom prst="rect">
            <a:avLst/>
          </a:prstGeom>
        </p:spPr>
        <p:txBody>
          <a:bodyPr vert="horz" wrap="square" lIns="0" tIns="48895" rIns="0" bIns="0" rtlCol="0">
            <a:spAutoFit/>
          </a:bodyPr>
          <a:lstStyle/>
          <a:p>
            <a:pPr marL="355600" indent="-342900" algn="just">
              <a:lnSpc>
                <a:spcPct val="100000"/>
              </a:lnSpc>
              <a:spcBef>
                <a:spcPts val="385"/>
              </a:spcBef>
              <a:buClr>
                <a:srgbClr val="9A0000"/>
              </a:buClr>
              <a:buSzPct val="75000"/>
              <a:buFont typeface="Wingdings"/>
              <a:buChar char=""/>
              <a:tabLst>
                <a:tab pos="354965" algn="l"/>
                <a:tab pos="355600" algn="l"/>
              </a:tabLst>
            </a:pPr>
            <a:r>
              <a:rPr sz="1600" spc="-10" dirty="0">
                <a:latin typeface="Arial"/>
                <a:cs typeface="Arial"/>
              </a:rPr>
              <a:t>WebApps </a:t>
            </a:r>
            <a:r>
              <a:rPr sz="1600" spc="-15" dirty="0">
                <a:latin typeface="Arial"/>
                <a:cs typeface="Arial"/>
              </a:rPr>
              <a:t>(Web</a:t>
            </a:r>
            <a:r>
              <a:rPr sz="1600" spc="20" dirty="0">
                <a:latin typeface="Arial"/>
                <a:cs typeface="Arial"/>
              </a:rPr>
              <a:t> </a:t>
            </a:r>
            <a:r>
              <a:rPr sz="1600" spc="-5" dirty="0">
                <a:latin typeface="Arial"/>
                <a:cs typeface="Arial"/>
              </a:rPr>
              <a:t>applications)</a:t>
            </a:r>
            <a:endParaRPr sz="1600" dirty="0">
              <a:latin typeface="Arial"/>
              <a:cs typeface="Arial"/>
            </a:endParaRPr>
          </a:p>
          <a:p>
            <a:pPr marL="756285" lvl="1" indent="-287020" algn="just">
              <a:lnSpc>
                <a:spcPct val="100000"/>
              </a:lnSpc>
              <a:spcBef>
                <a:spcPts val="245"/>
              </a:spcBef>
              <a:buClr>
                <a:srgbClr val="9A0000"/>
              </a:buClr>
              <a:buSzPct val="70000"/>
              <a:buFont typeface="Wingdings"/>
              <a:buChar char=""/>
              <a:tabLst>
                <a:tab pos="756285" algn="l"/>
                <a:tab pos="756920" algn="l"/>
              </a:tabLst>
            </a:pPr>
            <a:r>
              <a:rPr sz="1600" dirty="0">
                <a:latin typeface="Arial"/>
                <a:cs typeface="Arial"/>
              </a:rPr>
              <a:t>Browser-based</a:t>
            </a:r>
            <a:r>
              <a:rPr sz="1600" spc="-50" dirty="0">
                <a:latin typeface="Arial"/>
                <a:cs typeface="Arial"/>
              </a:rPr>
              <a:t> </a:t>
            </a:r>
            <a:r>
              <a:rPr sz="1600" dirty="0">
                <a:latin typeface="Arial"/>
                <a:cs typeface="Arial"/>
              </a:rPr>
              <a:t>apps</a:t>
            </a:r>
          </a:p>
          <a:p>
            <a:pPr marL="756285" lvl="1" indent="-287020" algn="just">
              <a:lnSpc>
                <a:spcPct val="100000"/>
              </a:lnSpc>
              <a:spcBef>
                <a:spcPts val="240"/>
              </a:spcBef>
              <a:buClr>
                <a:srgbClr val="9A0000"/>
              </a:buClr>
              <a:buSzPct val="70000"/>
              <a:buFont typeface="Wingdings"/>
              <a:buChar char=""/>
              <a:tabLst>
                <a:tab pos="756285" algn="l"/>
                <a:tab pos="756920" algn="l"/>
              </a:tabLst>
            </a:pPr>
            <a:r>
              <a:rPr sz="1600" dirty="0">
                <a:latin typeface="Arial"/>
                <a:cs typeface="Arial"/>
              </a:rPr>
              <a:t>Software that resides on mobile</a:t>
            </a:r>
            <a:r>
              <a:rPr sz="1600" spc="-95" dirty="0">
                <a:latin typeface="Arial"/>
                <a:cs typeface="Arial"/>
              </a:rPr>
              <a:t> </a:t>
            </a:r>
            <a:r>
              <a:rPr sz="1600" dirty="0">
                <a:latin typeface="Arial"/>
                <a:cs typeface="Arial"/>
              </a:rPr>
              <a:t>devices</a:t>
            </a:r>
            <a:endParaRPr lang="en-US" sz="1600" dirty="0">
              <a:latin typeface="Arial"/>
              <a:cs typeface="Arial"/>
            </a:endParaRPr>
          </a:p>
          <a:p>
            <a:pPr marL="756285" lvl="1" indent="-287020" algn="just">
              <a:lnSpc>
                <a:spcPct val="100000"/>
              </a:lnSpc>
              <a:spcBef>
                <a:spcPts val="24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285"/>
              </a:spcBef>
              <a:buClr>
                <a:srgbClr val="9A0000"/>
              </a:buClr>
              <a:buSzPct val="75000"/>
              <a:buFont typeface="Wingdings"/>
              <a:buChar char=""/>
              <a:tabLst>
                <a:tab pos="354965" algn="l"/>
                <a:tab pos="355600" algn="l"/>
              </a:tabLst>
            </a:pPr>
            <a:r>
              <a:rPr sz="1600" dirty="0">
                <a:latin typeface="Arial"/>
                <a:cs typeface="Arial"/>
              </a:rPr>
              <a:t>AI</a:t>
            </a:r>
            <a:r>
              <a:rPr sz="1600" spc="-15" dirty="0">
                <a:latin typeface="Arial"/>
                <a:cs typeface="Arial"/>
              </a:rPr>
              <a:t> </a:t>
            </a:r>
            <a:r>
              <a:rPr sz="1600" spc="-5" dirty="0">
                <a:latin typeface="Arial"/>
                <a:cs typeface="Arial"/>
              </a:rPr>
              <a:t>software</a:t>
            </a:r>
            <a:endParaRPr sz="1600" dirty="0">
              <a:latin typeface="Arial"/>
              <a:cs typeface="Arial"/>
            </a:endParaRPr>
          </a:p>
          <a:p>
            <a:pPr marL="756285" marR="5080" lvl="1" indent="-287020" algn="just">
              <a:lnSpc>
                <a:spcPts val="2160"/>
              </a:lnSpc>
              <a:spcBef>
                <a:spcPts val="515"/>
              </a:spcBef>
              <a:buClr>
                <a:srgbClr val="9A0000"/>
              </a:buClr>
              <a:buSzPct val="70000"/>
              <a:buFont typeface="Wingdings"/>
              <a:buChar char=""/>
              <a:tabLst>
                <a:tab pos="756285" algn="l"/>
                <a:tab pos="756920" algn="l"/>
              </a:tabLst>
            </a:pPr>
            <a:r>
              <a:rPr sz="1600" dirty="0">
                <a:latin typeface="Arial"/>
                <a:cs typeface="Arial"/>
              </a:rPr>
              <a:t>Makes use of nonnumerical algorithms to</a:t>
            </a:r>
            <a:r>
              <a:rPr sz="1600" spc="-160" dirty="0">
                <a:latin typeface="Arial"/>
                <a:cs typeface="Arial"/>
              </a:rPr>
              <a:t> </a:t>
            </a:r>
            <a:r>
              <a:rPr sz="1600" dirty="0">
                <a:latin typeface="Arial"/>
                <a:cs typeface="Arial"/>
              </a:rPr>
              <a:t>solve  complex problems that are not amenable to  computation or straightforward</a:t>
            </a:r>
            <a:r>
              <a:rPr sz="1600" spc="-90" dirty="0">
                <a:latin typeface="Arial"/>
                <a:cs typeface="Arial"/>
              </a:rPr>
              <a:t> </a:t>
            </a:r>
            <a:r>
              <a:rPr sz="1600" dirty="0">
                <a:latin typeface="Arial"/>
                <a:cs typeface="Arial"/>
              </a:rPr>
              <a:t>analysis</a:t>
            </a:r>
          </a:p>
          <a:p>
            <a:pPr marL="756285" lvl="1" indent="-287020" algn="just">
              <a:lnSpc>
                <a:spcPct val="100000"/>
              </a:lnSpc>
              <a:spcBef>
                <a:spcPts val="210"/>
              </a:spcBef>
              <a:buClr>
                <a:srgbClr val="9A0000"/>
              </a:buClr>
              <a:buSzPct val="70000"/>
              <a:buFont typeface="Wingdings"/>
              <a:buChar char=""/>
              <a:tabLst>
                <a:tab pos="756285" algn="l"/>
                <a:tab pos="756920" algn="l"/>
              </a:tabLst>
            </a:pPr>
            <a:r>
              <a:rPr sz="1600" dirty="0">
                <a:latin typeface="Arial"/>
                <a:cs typeface="Arial"/>
              </a:rPr>
              <a:t>Robotics</a:t>
            </a:r>
          </a:p>
          <a:p>
            <a:pPr marL="756285" lvl="1" indent="-287020" algn="just">
              <a:lnSpc>
                <a:spcPct val="100000"/>
              </a:lnSpc>
              <a:spcBef>
                <a:spcPts val="240"/>
              </a:spcBef>
              <a:buClr>
                <a:srgbClr val="9A0000"/>
              </a:buClr>
              <a:buSzPct val="70000"/>
              <a:buFont typeface="Wingdings"/>
              <a:buChar char=""/>
              <a:tabLst>
                <a:tab pos="756285" algn="l"/>
                <a:tab pos="756920" algn="l"/>
              </a:tabLst>
            </a:pPr>
            <a:r>
              <a:rPr sz="1600" dirty="0">
                <a:latin typeface="Arial"/>
                <a:cs typeface="Arial"/>
              </a:rPr>
              <a:t>Expert</a:t>
            </a:r>
            <a:r>
              <a:rPr sz="1600" spc="-30" dirty="0">
                <a:latin typeface="Arial"/>
                <a:cs typeface="Arial"/>
              </a:rPr>
              <a:t> </a:t>
            </a:r>
            <a:r>
              <a:rPr sz="1600" dirty="0">
                <a:latin typeface="Arial"/>
                <a:cs typeface="Arial"/>
              </a:rPr>
              <a:t>systems</a:t>
            </a:r>
          </a:p>
          <a:p>
            <a:pPr marL="756285" lvl="1" indent="-287020" algn="just">
              <a:lnSpc>
                <a:spcPct val="100000"/>
              </a:lnSpc>
              <a:spcBef>
                <a:spcPts val="244"/>
              </a:spcBef>
              <a:buClr>
                <a:srgbClr val="9A0000"/>
              </a:buClr>
              <a:buSzPct val="70000"/>
              <a:buFont typeface="Wingdings"/>
              <a:buChar char=""/>
              <a:tabLst>
                <a:tab pos="756285" algn="l"/>
                <a:tab pos="756920" algn="l"/>
              </a:tabLst>
            </a:pPr>
            <a:r>
              <a:rPr sz="1600" dirty="0">
                <a:latin typeface="Arial"/>
                <a:cs typeface="Arial"/>
              </a:rPr>
              <a:t>Pattern recognition (image, voice and</a:t>
            </a:r>
            <a:r>
              <a:rPr sz="1600" spc="-114" dirty="0">
                <a:latin typeface="Arial"/>
                <a:cs typeface="Arial"/>
              </a:rPr>
              <a:t> </a:t>
            </a:r>
            <a:r>
              <a:rPr sz="1600" spc="-5" dirty="0">
                <a:latin typeface="Arial"/>
                <a:cs typeface="Arial"/>
              </a:rPr>
              <a:t>text)</a:t>
            </a:r>
            <a:endParaRPr sz="1600" dirty="0">
              <a:latin typeface="Arial"/>
              <a:cs typeface="Arial"/>
            </a:endParaRPr>
          </a:p>
          <a:p>
            <a:pPr marL="756285" lvl="1" indent="-287020" algn="just">
              <a:lnSpc>
                <a:spcPct val="100000"/>
              </a:lnSpc>
              <a:spcBef>
                <a:spcPts val="240"/>
              </a:spcBef>
              <a:buClr>
                <a:srgbClr val="9A0000"/>
              </a:buClr>
              <a:buSzPct val="70000"/>
              <a:buFont typeface="Wingdings"/>
              <a:buChar char=""/>
              <a:tabLst>
                <a:tab pos="756285" algn="l"/>
                <a:tab pos="756920" algn="l"/>
              </a:tabLst>
            </a:pPr>
            <a:r>
              <a:rPr sz="1600" dirty="0">
                <a:latin typeface="Arial"/>
                <a:cs typeface="Arial"/>
              </a:rPr>
              <a:t>Artificial neural</a:t>
            </a:r>
            <a:r>
              <a:rPr sz="1600" spc="-25" dirty="0">
                <a:latin typeface="Arial"/>
                <a:cs typeface="Arial"/>
              </a:rPr>
              <a:t> </a:t>
            </a:r>
            <a:r>
              <a:rPr sz="1600" dirty="0">
                <a:latin typeface="Arial"/>
                <a:cs typeface="Arial"/>
              </a:rPr>
              <a:t>networks</a:t>
            </a:r>
          </a:p>
          <a:p>
            <a:pPr marL="756285" lvl="1" indent="-287020" algn="just">
              <a:lnSpc>
                <a:spcPct val="100000"/>
              </a:lnSpc>
              <a:spcBef>
                <a:spcPts val="240"/>
              </a:spcBef>
              <a:buClr>
                <a:srgbClr val="9A0000"/>
              </a:buClr>
              <a:buSzPct val="70000"/>
              <a:buFont typeface="Wingdings"/>
              <a:buChar char=""/>
              <a:tabLst>
                <a:tab pos="756285" algn="l"/>
                <a:tab pos="756920" algn="l"/>
              </a:tabLst>
            </a:pPr>
            <a:r>
              <a:rPr sz="1600" dirty="0">
                <a:latin typeface="Arial"/>
                <a:cs typeface="Arial"/>
              </a:rPr>
              <a:t>Theorem</a:t>
            </a:r>
            <a:r>
              <a:rPr sz="1600" spc="-45" dirty="0">
                <a:latin typeface="Arial"/>
                <a:cs typeface="Arial"/>
              </a:rPr>
              <a:t> </a:t>
            </a:r>
            <a:r>
              <a:rPr sz="1600" dirty="0">
                <a:latin typeface="Arial"/>
                <a:cs typeface="Arial"/>
              </a:rPr>
              <a:t>proving</a:t>
            </a:r>
          </a:p>
          <a:p>
            <a:pPr marL="756285" lvl="1" indent="-287020" algn="just">
              <a:lnSpc>
                <a:spcPct val="100000"/>
              </a:lnSpc>
              <a:spcBef>
                <a:spcPts val="240"/>
              </a:spcBef>
              <a:buClr>
                <a:srgbClr val="9A0000"/>
              </a:buClr>
              <a:buSzPct val="70000"/>
              <a:buFont typeface="Wingdings"/>
              <a:buChar char=""/>
              <a:tabLst>
                <a:tab pos="756285" algn="l"/>
                <a:tab pos="756920" algn="l"/>
              </a:tabLst>
            </a:pPr>
            <a:r>
              <a:rPr sz="1600" dirty="0">
                <a:latin typeface="Arial"/>
                <a:cs typeface="Arial"/>
              </a:rPr>
              <a:t>Game</a:t>
            </a:r>
            <a:r>
              <a:rPr sz="1600" spc="-30" dirty="0">
                <a:latin typeface="Arial"/>
                <a:cs typeface="Arial"/>
              </a:rPr>
              <a:t> </a:t>
            </a:r>
            <a:r>
              <a:rPr sz="1600" dirty="0">
                <a:latin typeface="Arial"/>
                <a:cs typeface="Arial"/>
              </a:rPr>
              <a:t>playing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1018489"/>
            <a:ext cx="6148705" cy="635000"/>
          </a:xfrm>
          <a:prstGeom prst="rect">
            <a:avLst/>
          </a:prstGeom>
        </p:spPr>
        <p:txBody>
          <a:bodyPr vert="horz" wrap="square" lIns="0" tIns="12065" rIns="0" bIns="0" rtlCol="0">
            <a:spAutoFit/>
          </a:bodyPr>
          <a:lstStyle/>
          <a:p>
            <a:pPr marL="12700">
              <a:lnSpc>
                <a:spcPct val="100000"/>
              </a:lnSpc>
              <a:spcBef>
                <a:spcPts val="95"/>
              </a:spcBef>
            </a:pPr>
            <a:r>
              <a:rPr spc="-5" dirty="0"/>
              <a:t>Software—New</a:t>
            </a:r>
            <a:r>
              <a:rPr spc="-30" dirty="0"/>
              <a:t> </a:t>
            </a:r>
            <a:r>
              <a:rPr spc="-5" dirty="0"/>
              <a:t>Categories</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14</a:t>
            </a:fld>
            <a:endParaRPr sz="1000">
              <a:latin typeface="Arial"/>
              <a:cs typeface="Arial"/>
            </a:endParaRPr>
          </a:p>
        </p:txBody>
      </p:sp>
      <p:sp>
        <p:nvSpPr>
          <p:cNvPr id="3" name="object 3"/>
          <p:cNvSpPr txBox="1"/>
          <p:nvPr/>
        </p:nvSpPr>
        <p:spPr>
          <a:xfrm>
            <a:off x="2625598" y="1931873"/>
            <a:ext cx="5744845" cy="4249881"/>
          </a:xfrm>
          <a:prstGeom prst="rect">
            <a:avLst/>
          </a:prstGeom>
        </p:spPr>
        <p:txBody>
          <a:bodyPr vert="horz" wrap="square" lIns="0" tIns="12700" rIns="0" bIns="0" rtlCol="0">
            <a:spAutoFit/>
          </a:bodyPr>
          <a:lstStyle/>
          <a:p>
            <a:pPr marL="299085" indent="-287020">
              <a:lnSpc>
                <a:spcPct val="100000"/>
              </a:lnSpc>
              <a:spcBef>
                <a:spcPts val="100"/>
              </a:spcBef>
              <a:buSzPct val="75000"/>
              <a:buFont typeface="Wingdings"/>
              <a:buChar char=""/>
              <a:tabLst>
                <a:tab pos="299085" algn="l"/>
                <a:tab pos="299720" algn="l"/>
              </a:tabLst>
            </a:pPr>
            <a:r>
              <a:rPr sz="1800" spc="-5" dirty="0">
                <a:solidFill>
                  <a:srgbClr val="9A0000"/>
                </a:solidFill>
                <a:latin typeface="Arial"/>
                <a:cs typeface="Arial"/>
              </a:rPr>
              <a:t>Open </a:t>
            </a:r>
            <a:r>
              <a:rPr sz="1800" spc="-10" dirty="0">
                <a:solidFill>
                  <a:srgbClr val="9A0000"/>
                </a:solidFill>
                <a:latin typeface="Arial"/>
                <a:cs typeface="Arial"/>
              </a:rPr>
              <a:t>world </a:t>
            </a:r>
            <a:r>
              <a:rPr sz="1800" spc="-5" dirty="0">
                <a:solidFill>
                  <a:srgbClr val="9A0000"/>
                </a:solidFill>
                <a:latin typeface="Arial"/>
                <a:cs typeface="Arial"/>
              </a:rPr>
              <a:t>computing—</a:t>
            </a:r>
            <a:r>
              <a:rPr sz="1800" spc="-5" dirty="0">
                <a:latin typeface="Arial"/>
                <a:cs typeface="Arial"/>
              </a:rPr>
              <a:t>pervasive,</a:t>
            </a:r>
            <a:r>
              <a:rPr sz="1800" spc="75" dirty="0">
                <a:latin typeface="Arial"/>
                <a:cs typeface="Arial"/>
              </a:rPr>
              <a:t> </a:t>
            </a:r>
            <a:r>
              <a:rPr sz="1800" spc="-5" dirty="0">
                <a:latin typeface="Arial"/>
                <a:cs typeface="Arial"/>
              </a:rPr>
              <a:t>distributed</a:t>
            </a:r>
            <a:endParaRPr sz="1800" dirty="0">
              <a:latin typeface="Arial"/>
              <a:cs typeface="Arial"/>
            </a:endParaRPr>
          </a:p>
          <a:p>
            <a:pPr marL="299085">
              <a:lnSpc>
                <a:spcPct val="100000"/>
              </a:lnSpc>
              <a:spcBef>
                <a:spcPts val="5"/>
              </a:spcBef>
            </a:pPr>
            <a:r>
              <a:rPr sz="1800" spc="-5" dirty="0">
                <a:latin typeface="Arial"/>
                <a:cs typeface="Arial"/>
              </a:rPr>
              <a:t>computing</a:t>
            </a:r>
            <a:endParaRPr sz="1800" dirty="0">
              <a:latin typeface="Arial"/>
              <a:cs typeface="Arial"/>
            </a:endParaRPr>
          </a:p>
          <a:p>
            <a:pPr marL="299085" indent="-287020">
              <a:lnSpc>
                <a:spcPct val="100000"/>
              </a:lnSpc>
              <a:spcBef>
                <a:spcPts val="430"/>
              </a:spcBef>
              <a:buSzPct val="75000"/>
              <a:buFont typeface="Wingdings"/>
              <a:buChar char=""/>
              <a:tabLst>
                <a:tab pos="299085" algn="l"/>
                <a:tab pos="299720" algn="l"/>
              </a:tabLst>
            </a:pPr>
            <a:r>
              <a:rPr sz="1800" spc="-5" dirty="0">
                <a:solidFill>
                  <a:srgbClr val="9A0000"/>
                </a:solidFill>
                <a:latin typeface="Arial"/>
                <a:cs typeface="Arial"/>
              </a:rPr>
              <a:t>Ubiquitous computing</a:t>
            </a:r>
            <a:r>
              <a:rPr lang="en-US" sz="1800" spc="-5" dirty="0">
                <a:solidFill>
                  <a:srgbClr val="9A0000"/>
                </a:solidFill>
                <a:latin typeface="Arial"/>
                <a:cs typeface="Arial"/>
              </a:rPr>
              <a:t>(</a:t>
            </a:r>
            <a:r>
              <a:rPr lang="en-IN" dirty="0"/>
              <a:t>existing everywhere</a:t>
            </a:r>
            <a:r>
              <a:rPr lang="en-US" sz="1800" spc="-5" dirty="0">
                <a:solidFill>
                  <a:srgbClr val="9A0000"/>
                </a:solidFill>
                <a:latin typeface="Arial"/>
                <a:cs typeface="Arial"/>
              </a:rPr>
              <a:t>)</a:t>
            </a:r>
            <a:r>
              <a:rPr sz="1800" spc="-5" dirty="0">
                <a:latin typeface="Arial"/>
                <a:cs typeface="Arial"/>
              </a:rPr>
              <a:t>—wireless</a:t>
            </a:r>
            <a:r>
              <a:rPr sz="1800" spc="80" dirty="0">
                <a:latin typeface="Arial"/>
                <a:cs typeface="Arial"/>
              </a:rPr>
              <a:t> </a:t>
            </a:r>
            <a:r>
              <a:rPr sz="1800" spc="-10" dirty="0">
                <a:latin typeface="Arial"/>
                <a:cs typeface="Arial"/>
              </a:rPr>
              <a:t>networks</a:t>
            </a:r>
            <a:endParaRPr sz="1800" dirty="0">
              <a:latin typeface="Arial"/>
              <a:cs typeface="Arial"/>
            </a:endParaRPr>
          </a:p>
          <a:p>
            <a:pPr marL="299085" indent="-287020">
              <a:lnSpc>
                <a:spcPct val="100000"/>
              </a:lnSpc>
              <a:spcBef>
                <a:spcPts val="434"/>
              </a:spcBef>
              <a:buSzPct val="75000"/>
              <a:buFont typeface="Wingdings"/>
              <a:buChar char=""/>
              <a:tabLst>
                <a:tab pos="299085" algn="l"/>
                <a:tab pos="299720" algn="l"/>
              </a:tabLst>
            </a:pPr>
            <a:r>
              <a:rPr sz="1800" spc="-5" dirty="0">
                <a:solidFill>
                  <a:srgbClr val="9A0000"/>
                </a:solidFill>
                <a:latin typeface="Arial"/>
                <a:cs typeface="Arial"/>
              </a:rPr>
              <a:t>Netsourcing</a:t>
            </a:r>
            <a:r>
              <a:rPr sz="1800" spc="-5" dirty="0">
                <a:latin typeface="Arial"/>
                <a:cs typeface="Arial"/>
              </a:rPr>
              <a:t>—the </a:t>
            </a:r>
            <a:r>
              <a:rPr sz="1800" spc="-15" dirty="0">
                <a:latin typeface="Arial"/>
                <a:cs typeface="Arial"/>
              </a:rPr>
              <a:t>Web </a:t>
            </a:r>
            <a:r>
              <a:rPr sz="1800" spc="-5" dirty="0">
                <a:latin typeface="Arial"/>
                <a:cs typeface="Arial"/>
              </a:rPr>
              <a:t>as a computing</a:t>
            </a:r>
            <a:r>
              <a:rPr sz="1800" spc="55" dirty="0">
                <a:latin typeface="Arial"/>
                <a:cs typeface="Arial"/>
              </a:rPr>
              <a:t> </a:t>
            </a:r>
            <a:r>
              <a:rPr sz="1800" spc="-5" dirty="0">
                <a:latin typeface="Arial"/>
                <a:cs typeface="Arial"/>
              </a:rPr>
              <a:t>engine</a:t>
            </a:r>
            <a:endParaRPr sz="1800" dirty="0">
              <a:latin typeface="Arial"/>
              <a:cs typeface="Arial"/>
            </a:endParaRPr>
          </a:p>
          <a:p>
            <a:pPr marL="299085" marR="5080" indent="-287020">
              <a:lnSpc>
                <a:spcPct val="100000"/>
              </a:lnSpc>
              <a:spcBef>
                <a:spcPts val="430"/>
              </a:spcBef>
              <a:buSzPct val="75000"/>
              <a:buFont typeface="Wingdings"/>
              <a:buChar char=""/>
              <a:tabLst>
                <a:tab pos="299085" algn="l"/>
                <a:tab pos="299720" algn="l"/>
              </a:tabLst>
            </a:pPr>
            <a:r>
              <a:rPr sz="1800" spc="-5" dirty="0">
                <a:solidFill>
                  <a:srgbClr val="9A0000"/>
                </a:solidFill>
                <a:latin typeface="Arial"/>
                <a:cs typeface="Arial"/>
              </a:rPr>
              <a:t>Open source</a:t>
            </a:r>
            <a:r>
              <a:rPr sz="1800" spc="-5" dirty="0">
                <a:latin typeface="Arial"/>
                <a:cs typeface="Arial"/>
              </a:rPr>
              <a:t>—”free” source code open </a:t>
            </a:r>
            <a:r>
              <a:rPr sz="1800" dirty="0">
                <a:latin typeface="Arial"/>
                <a:cs typeface="Arial"/>
              </a:rPr>
              <a:t>to the  </a:t>
            </a:r>
            <a:r>
              <a:rPr sz="1800" spc="-5" dirty="0">
                <a:latin typeface="Arial"/>
                <a:cs typeface="Arial"/>
              </a:rPr>
              <a:t>computing community (a blessing, but also a potential  </a:t>
            </a:r>
            <a:r>
              <a:rPr sz="1800" spc="-10" dirty="0">
                <a:latin typeface="Arial"/>
                <a:cs typeface="Arial"/>
              </a:rPr>
              <a:t>curse!)</a:t>
            </a:r>
            <a:endParaRPr sz="1800" dirty="0">
              <a:latin typeface="Arial"/>
              <a:cs typeface="Arial"/>
            </a:endParaRPr>
          </a:p>
          <a:p>
            <a:pPr marL="299085" indent="-287020">
              <a:lnSpc>
                <a:spcPct val="100000"/>
              </a:lnSpc>
              <a:spcBef>
                <a:spcPts val="434"/>
              </a:spcBef>
              <a:buClr>
                <a:srgbClr val="9A0000"/>
              </a:buClr>
              <a:buSzPct val="75000"/>
              <a:buFont typeface="Wingdings"/>
              <a:buChar char=""/>
              <a:tabLst>
                <a:tab pos="299085" algn="l"/>
                <a:tab pos="299720" algn="l"/>
              </a:tabLst>
            </a:pPr>
            <a:r>
              <a:rPr sz="1800" dirty="0">
                <a:latin typeface="Arial"/>
                <a:cs typeface="Arial"/>
              </a:rPr>
              <a:t>Also … </a:t>
            </a:r>
            <a:endParaRPr lang="en-US" dirty="0">
              <a:latin typeface="Arial"/>
              <a:cs typeface="Arial"/>
            </a:endParaRPr>
          </a:p>
          <a:p>
            <a:pPr marL="299085" indent="-287020">
              <a:lnSpc>
                <a:spcPct val="100000"/>
              </a:lnSpc>
              <a:spcBef>
                <a:spcPts val="434"/>
              </a:spcBef>
              <a:buClr>
                <a:srgbClr val="9A0000"/>
              </a:buClr>
              <a:buSzPct val="75000"/>
              <a:buFont typeface="Wingdings"/>
              <a:buChar char=""/>
              <a:tabLst>
                <a:tab pos="299085" algn="l"/>
                <a:tab pos="299720" algn="l"/>
              </a:tabLst>
            </a:pPr>
            <a:r>
              <a:rPr sz="1800" dirty="0">
                <a:solidFill>
                  <a:srgbClr val="9A0000"/>
                </a:solidFill>
                <a:latin typeface="Arial"/>
                <a:cs typeface="Arial"/>
              </a:rPr>
              <a:t>Grid</a:t>
            </a:r>
            <a:r>
              <a:rPr sz="1800" spc="-5" dirty="0">
                <a:solidFill>
                  <a:srgbClr val="9A0000"/>
                </a:solidFill>
                <a:latin typeface="Arial"/>
                <a:cs typeface="Arial"/>
              </a:rPr>
              <a:t> computing</a:t>
            </a:r>
            <a:r>
              <a:rPr lang="en-US" sz="1800" spc="-5" dirty="0">
                <a:solidFill>
                  <a:srgbClr val="9A0000"/>
                </a:solidFill>
                <a:latin typeface="Arial"/>
                <a:cs typeface="Arial"/>
              </a:rPr>
              <a:t>(</a:t>
            </a:r>
            <a:r>
              <a:rPr lang="en-IN" dirty="0"/>
              <a:t> </a:t>
            </a:r>
            <a:r>
              <a:rPr lang="en-IN" b="1" dirty="0"/>
              <a:t>a network of computers working together to perform a task that would rather be difficult for</a:t>
            </a:r>
            <a:r>
              <a:rPr lang="en-IN" dirty="0"/>
              <a:t> a single</a:t>
            </a:r>
            <a:r>
              <a:rPr lang="en-US" sz="1800" spc="-5" dirty="0">
                <a:solidFill>
                  <a:srgbClr val="9A0000"/>
                </a:solidFill>
                <a:latin typeface="Arial"/>
                <a:cs typeface="Arial"/>
              </a:rPr>
              <a:t>)</a:t>
            </a:r>
            <a:endParaRPr sz="1800" dirty="0">
              <a:latin typeface="Arial"/>
              <a:cs typeface="Arial"/>
            </a:endParaRPr>
          </a:p>
          <a:p>
            <a:pPr marL="698500" lvl="1" indent="-228600">
              <a:lnSpc>
                <a:spcPct val="100000"/>
              </a:lnSpc>
              <a:spcBef>
                <a:spcPts val="434"/>
              </a:spcBef>
              <a:buSzPct val="69444"/>
              <a:buFont typeface="Wingdings"/>
              <a:buChar char=""/>
              <a:tabLst>
                <a:tab pos="698500" algn="l"/>
              </a:tabLst>
            </a:pPr>
            <a:r>
              <a:rPr sz="1800" spc="-5" dirty="0">
                <a:solidFill>
                  <a:srgbClr val="9A0000"/>
                </a:solidFill>
                <a:latin typeface="Arial"/>
                <a:cs typeface="Arial"/>
              </a:rPr>
              <a:t>Cognitive</a:t>
            </a:r>
            <a:r>
              <a:rPr sz="1800" spc="10" dirty="0">
                <a:solidFill>
                  <a:srgbClr val="9A0000"/>
                </a:solidFill>
                <a:latin typeface="Arial"/>
                <a:cs typeface="Arial"/>
              </a:rPr>
              <a:t> </a:t>
            </a:r>
            <a:r>
              <a:rPr sz="1800" spc="-5" dirty="0">
                <a:solidFill>
                  <a:srgbClr val="9A0000"/>
                </a:solidFill>
                <a:latin typeface="Arial"/>
                <a:cs typeface="Arial"/>
              </a:rPr>
              <a:t>machines</a:t>
            </a:r>
            <a:endParaRPr sz="1800" dirty="0">
              <a:latin typeface="Arial"/>
              <a:cs typeface="Arial"/>
            </a:endParaRPr>
          </a:p>
          <a:p>
            <a:pPr marL="698500" lvl="1" indent="-228600">
              <a:lnSpc>
                <a:spcPct val="100000"/>
              </a:lnSpc>
              <a:spcBef>
                <a:spcPts val="430"/>
              </a:spcBef>
              <a:buSzPct val="69444"/>
              <a:buFont typeface="Wingdings"/>
              <a:buChar char=""/>
              <a:tabLst>
                <a:tab pos="698500" algn="l"/>
              </a:tabLst>
            </a:pPr>
            <a:r>
              <a:rPr sz="1800" spc="-10" dirty="0">
                <a:solidFill>
                  <a:srgbClr val="9A0000"/>
                </a:solidFill>
                <a:latin typeface="Arial"/>
                <a:cs typeface="Arial"/>
              </a:rPr>
              <a:t>Software </a:t>
            </a:r>
            <a:r>
              <a:rPr sz="1800" dirty="0">
                <a:solidFill>
                  <a:srgbClr val="9A0000"/>
                </a:solidFill>
                <a:latin typeface="Arial"/>
                <a:cs typeface="Arial"/>
              </a:rPr>
              <a:t>for</a:t>
            </a:r>
            <a:r>
              <a:rPr sz="1800" spc="30" dirty="0">
                <a:solidFill>
                  <a:srgbClr val="9A0000"/>
                </a:solidFill>
                <a:latin typeface="Arial"/>
                <a:cs typeface="Arial"/>
              </a:rPr>
              <a:t> </a:t>
            </a:r>
            <a:r>
              <a:rPr sz="1800" spc="-5" dirty="0">
                <a:solidFill>
                  <a:srgbClr val="9A0000"/>
                </a:solidFill>
                <a:latin typeface="Arial"/>
                <a:cs typeface="Arial"/>
              </a:rPr>
              <a:t>nanotechnologies</a:t>
            </a:r>
            <a:endParaRPr sz="180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808095" cy="635000"/>
          </a:xfrm>
          <a:prstGeom prst="rect">
            <a:avLst/>
          </a:prstGeom>
        </p:spPr>
        <p:txBody>
          <a:bodyPr vert="horz" wrap="square" lIns="0" tIns="12065" rIns="0" bIns="0" rtlCol="0">
            <a:spAutoFit/>
          </a:bodyPr>
          <a:lstStyle/>
          <a:p>
            <a:pPr marL="12700">
              <a:lnSpc>
                <a:spcPct val="100000"/>
              </a:lnSpc>
              <a:spcBef>
                <a:spcPts val="95"/>
              </a:spcBef>
            </a:pPr>
            <a:r>
              <a:rPr spc="-5" dirty="0"/>
              <a:t>Legacy</a:t>
            </a:r>
            <a:r>
              <a:rPr spc="-45" dirty="0"/>
              <a:t> </a:t>
            </a:r>
            <a:r>
              <a:rPr spc="-5" dirty="0"/>
              <a:t>Software</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15</a:t>
            </a:fld>
            <a:endParaRPr sz="1000">
              <a:latin typeface="Arial"/>
              <a:cs typeface="Arial"/>
            </a:endParaRPr>
          </a:p>
        </p:txBody>
      </p:sp>
      <p:sp>
        <p:nvSpPr>
          <p:cNvPr id="3" name="object 3"/>
          <p:cNvSpPr txBox="1"/>
          <p:nvPr/>
        </p:nvSpPr>
        <p:spPr>
          <a:xfrm>
            <a:off x="1907794" y="1858028"/>
            <a:ext cx="6079490" cy="3782060"/>
          </a:xfrm>
          <a:prstGeom prst="rect">
            <a:avLst/>
          </a:prstGeom>
        </p:spPr>
        <p:txBody>
          <a:bodyPr vert="horz" wrap="square" lIns="0" tIns="85725" rIns="0" bIns="0" rtlCol="0">
            <a:spAutoFit/>
          </a:bodyPr>
          <a:lstStyle/>
          <a:p>
            <a:pPr marL="355600" indent="-342900">
              <a:lnSpc>
                <a:spcPct val="100000"/>
              </a:lnSpc>
              <a:spcBef>
                <a:spcPts val="675"/>
              </a:spcBef>
              <a:buClr>
                <a:srgbClr val="9A0000"/>
              </a:buClr>
              <a:buSzPct val="75000"/>
              <a:buFont typeface="Wingdings"/>
              <a:buChar char=""/>
              <a:tabLst>
                <a:tab pos="354965" algn="l"/>
                <a:tab pos="355600" algn="l"/>
              </a:tabLst>
            </a:pPr>
            <a:r>
              <a:rPr sz="2400" spc="-5" dirty="0">
                <a:latin typeface="Arial"/>
                <a:cs typeface="Arial"/>
              </a:rPr>
              <a:t>Legacy</a:t>
            </a:r>
            <a:r>
              <a:rPr sz="2400" spc="5" dirty="0">
                <a:latin typeface="Arial"/>
                <a:cs typeface="Arial"/>
              </a:rPr>
              <a:t> </a:t>
            </a:r>
            <a:r>
              <a:rPr sz="2400" spc="-5" dirty="0">
                <a:latin typeface="Arial"/>
                <a:cs typeface="Arial"/>
              </a:rPr>
              <a:t>software</a:t>
            </a:r>
            <a:endParaRPr sz="2400">
              <a:latin typeface="Arial"/>
              <a:cs typeface="Arial"/>
            </a:endParaRPr>
          </a:p>
          <a:p>
            <a:pPr marL="756285" lvl="1" indent="-287020">
              <a:lnSpc>
                <a:spcPct val="100000"/>
              </a:lnSpc>
              <a:spcBef>
                <a:spcPts val="480"/>
              </a:spcBef>
              <a:buClr>
                <a:srgbClr val="9A0000"/>
              </a:buClr>
              <a:buSzPct val="70000"/>
              <a:buFont typeface="Wingdings"/>
              <a:buChar char=""/>
              <a:tabLst>
                <a:tab pos="756285" algn="l"/>
                <a:tab pos="756920" algn="l"/>
              </a:tabLst>
            </a:pPr>
            <a:r>
              <a:rPr sz="2000" spc="-30" dirty="0">
                <a:latin typeface="Arial"/>
                <a:cs typeface="Arial"/>
              </a:rPr>
              <a:t>Very </a:t>
            </a:r>
            <a:r>
              <a:rPr sz="2000" dirty="0">
                <a:latin typeface="Arial"/>
                <a:cs typeface="Arial"/>
              </a:rPr>
              <a:t>old</a:t>
            </a:r>
            <a:r>
              <a:rPr sz="2000" spc="10" dirty="0">
                <a:latin typeface="Arial"/>
                <a:cs typeface="Arial"/>
              </a:rPr>
              <a:t> </a:t>
            </a:r>
            <a:r>
              <a:rPr sz="2000" dirty="0">
                <a:latin typeface="Arial"/>
                <a:cs typeface="Arial"/>
              </a:rPr>
              <a:t>programs</a:t>
            </a:r>
            <a:endParaRPr sz="2000">
              <a:latin typeface="Arial"/>
              <a:cs typeface="Arial"/>
            </a:endParaRPr>
          </a:p>
          <a:p>
            <a:pPr marL="756285" marR="769620" lvl="1" indent="-287020">
              <a:lnSpc>
                <a:spcPct val="100000"/>
              </a:lnSpc>
              <a:spcBef>
                <a:spcPts val="480"/>
              </a:spcBef>
              <a:buClr>
                <a:srgbClr val="9A0000"/>
              </a:buClr>
              <a:buSzPct val="70000"/>
              <a:buFont typeface="Wingdings"/>
              <a:buChar char=""/>
              <a:tabLst>
                <a:tab pos="756285" algn="l"/>
                <a:tab pos="756920" algn="l"/>
              </a:tabLst>
            </a:pPr>
            <a:r>
              <a:rPr sz="2000" dirty="0">
                <a:latin typeface="Arial"/>
                <a:cs typeface="Arial"/>
              </a:rPr>
              <a:t>Support core business functions and</a:t>
            </a:r>
            <a:r>
              <a:rPr sz="2000" spc="-140" dirty="0">
                <a:latin typeface="Arial"/>
                <a:cs typeface="Arial"/>
              </a:rPr>
              <a:t> </a:t>
            </a:r>
            <a:r>
              <a:rPr sz="2000" dirty="0">
                <a:latin typeface="Arial"/>
                <a:cs typeface="Arial"/>
              </a:rPr>
              <a:t>are  indispensable to the</a:t>
            </a:r>
            <a:r>
              <a:rPr sz="2000" spc="-65" dirty="0">
                <a:latin typeface="Arial"/>
                <a:cs typeface="Arial"/>
              </a:rPr>
              <a:t> </a:t>
            </a:r>
            <a:r>
              <a:rPr sz="2000" dirty="0">
                <a:latin typeface="Arial"/>
                <a:cs typeface="Arial"/>
              </a:rPr>
              <a:t>business</a:t>
            </a:r>
            <a:endParaRPr sz="2000">
              <a:latin typeface="Arial"/>
              <a:cs typeface="Arial"/>
            </a:endParaRPr>
          </a:p>
          <a:p>
            <a:pPr marL="756285" lvl="1" indent="-287020">
              <a:lnSpc>
                <a:spcPct val="100000"/>
              </a:lnSpc>
              <a:spcBef>
                <a:spcPts val="480"/>
              </a:spcBef>
              <a:buClr>
                <a:srgbClr val="9A0000"/>
              </a:buClr>
              <a:buSzPct val="70000"/>
              <a:buFont typeface="Wingdings"/>
              <a:buChar char=""/>
              <a:tabLst>
                <a:tab pos="756285" algn="l"/>
                <a:tab pos="756920" algn="l"/>
              </a:tabLst>
            </a:pPr>
            <a:r>
              <a:rPr sz="2000" spc="5" dirty="0">
                <a:latin typeface="Arial"/>
                <a:cs typeface="Arial"/>
              </a:rPr>
              <a:t>Has </a:t>
            </a:r>
            <a:r>
              <a:rPr sz="2000" dirty="0">
                <a:latin typeface="Arial"/>
                <a:cs typeface="Arial"/>
              </a:rPr>
              <a:t>been the focus of continuous attention</a:t>
            </a:r>
            <a:r>
              <a:rPr sz="2000" spc="-150" dirty="0">
                <a:latin typeface="Arial"/>
                <a:cs typeface="Arial"/>
              </a:rPr>
              <a:t> </a:t>
            </a:r>
            <a:r>
              <a:rPr sz="2000" dirty="0">
                <a:latin typeface="Arial"/>
                <a:cs typeface="Arial"/>
              </a:rPr>
              <a:t>and</a:t>
            </a:r>
            <a:endParaRPr sz="2000">
              <a:latin typeface="Arial"/>
              <a:cs typeface="Arial"/>
            </a:endParaRPr>
          </a:p>
          <a:p>
            <a:pPr marL="756285">
              <a:lnSpc>
                <a:spcPct val="100000"/>
              </a:lnSpc>
              <a:spcBef>
                <a:spcPts val="5"/>
              </a:spcBef>
            </a:pPr>
            <a:r>
              <a:rPr sz="2000" dirty="0">
                <a:latin typeface="Arial"/>
                <a:cs typeface="Arial"/>
              </a:rPr>
              <a:t>concern since the</a:t>
            </a:r>
            <a:r>
              <a:rPr sz="2000" spc="-80" dirty="0">
                <a:latin typeface="Arial"/>
                <a:cs typeface="Arial"/>
              </a:rPr>
              <a:t> </a:t>
            </a:r>
            <a:r>
              <a:rPr sz="2000" dirty="0">
                <a:latin typeface="Arial"/>
                <a:cs typeface="Arial"/>
              </a:rPr>
              <a:t>1960s</a:t>
            </a:r>
            <a:endParaRPr sz="2000">
              <a:latin typeface="Arial"/>
              <a:cs typeface="Arial"/>
            </a:endParaRPr>
          </a:p>
          <a:p>
            <a:pPr>
              <a:lnSpc>
                <a:spcPct val="100000"/>
              </a:lnSpc>
            </a:pPr>
            <a:endParaRPr sz="2200">
              <a:latin typeface="Arial"/>
              <a:cs typeface="Arial"/>
            </a:endParaRPr>
          </a:p>
          <a:p>
            <a:pPr marL="355600" indent="-342900">
              <a:lnSpc>
                <a:spcPct val="100000"/>
              </a:lnSpc>
              <a:spcBef>
                <a:spcPts val="1500"/>
              </a:spcBef>
              <a:buClr>
                <a:srgbClr val="9A0000"/>
              </a:buClr>
              <a:buSzPct val="75000"/>
              <a:buFont typeface="Wingdings"/>
              <a:buChar char=""/>
              <a:tabLst>
                <a:tab pos="354965" algn="l"/>
                <a:tab pos="355600" algn="l"/>
              </a:tabLst>
            </a:pPr>
            <a:r>
              <a:rPr sz="2400" spc="-5" dirty="0">
                <a:latin typeface="Arial"/>
                <a:cs typeface="Arial"/>
              </a:rPr>
              <a:t>Characteristics</a:t>
            </a:r>
            <a:endParaRPr sz="2400">
              <a:latin typeface="Arial"/>
              <a:cs typeface="Arial"/>
            </a:endParaRPr>
          </a:p>
          <a:p>
            <a:pPr marL="756285" lvl="1" indent="-287020">
              <a:lnSpc>
                <a:spcPct val="100000"/>
              </a:lnSpc>
              <a:spcBef>
                <a:spcPts val="484"/>
              </a:spcBef>
              <a:buClr>
                <a:srgbClr val="9A0000"/>
              </a:buClr>
              <a:buSzPct val="70000"/>
              <a:buFont typeface="Wingdings"/>
              <a:buChar char=""/>
              <a:tabLst>
                <a:tab pos="756285" algn="l"/>
                <a:tab pos="756920" algn="l"/>
              </a:tabLst>
            </a:pPr>
            <a:r>
              <a:rPr sz="2000" dirty="0">
                <a:solidFill>
                  <a:srgbClr val="FF0000"/>
                </a:solidFill>
                <a:latin typeface="Arial"/>
                <a:cs typeface="Arial"/>
              </a:rPr>
              <a:t>Longevity</a:t>
            </a:r>
            <a:endParaRPr sz="2000">
              <a:latin typeface="Arial"/>
              <a:cs typeface="Arial"/>
            </a:endParaRPr>
          </a:p>
          <a:p>
            <a:pPr marL="756285" lvl="1" indent="-287020">
              <a:lnSpc>
                <a:spcPct val="100000"/>
              </a:lnSpc>
              <a:spcBef>
                <a:spcPts val="480"/>
              </a:spcBef>
              <a:buClr>
                <a:srgbClr val="9A0000"/>
              </a:buClr>
              <a:buSzPct val="70000"/>
              <a:buFont typeface="Wingdings"/>
              <a:buChar char=""/>
              <a:tabLst>
                <a:tab pos="756285" algn="l"/>
                <a:tab pos="756920" algn="l"/>
              </a:tabLst>
            </a:pPr>
            <a:r>
              <a:rPr sz="2000" dirty="0">
                <a:latin typeface="Arial"/>
                <a:cs typeface="Arial"/>
              </a:rPr>
              <a:t>Business</a:t>
            </a:r>
            <a:r>
              <a:rPr sz="2000" spc="-35" dirty="0">
                <a:latin typeface="Arial"/>
                <a:cs typeface="Arial"/>
              </a:rPr>
              <a:t> </a:t>
            </a:r>
            <a:r>
              <a:rPr sz="2000" dirty="0">
                <a:solidFill>
                  <a:srgbClr val="FF0000"/>
                </a:solidFill>
                <a:latin typeface="Arial"/>
                <a:cs typeface="Arial"/>
              </a:rPr>
              <a:t>criticality</a:t>
            </a:r>
            <a:endParaRPr sz="20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Legacy Software: Negative  characteristic</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16</a:t>
            </a:fld>
            <a:endParaRPr sz="1000">
              <a:latin typeface="Arial"/>
              <a:cs typeface="Arial"/>
            </a:endParaRPr>
          </a:p>
        </p:txBody>
      </p:sp>
      <p:sp>
        <p:nvSpPr>
          <p:cNvPr id="3" name="object 3"/>
          <p:cNvSpPr txBox="1"/>
          <p:nvPr/>
        </p:nvSpPr>
        <p:spPr>
          <a:xfrm>
            <a:off x="1907794" y="1858028"/>
            <a:ext cx="6737984" cy="3768980"/>
          </a:xfrm>
          <a:prstGeom prst="rect">
            <a:avLst/>
          </a:prstGeom>
        </p:spPr>
        <p:txBody>
          <a:bodyPr vert="horz" wrap="square" lIns="0" tIns="85725" rIns="0" bIns="0" rtlCol="0">
            <a:spAutoFit/>
          </a:bodyPr>
          <a:lstStyle/>
          <a:p>
            <a:pPr marL="355600" indent="-342900">
              <a:lnSpc>
                <a:spcPct val="100000"/>
              </a:lnSpc>
              <a:spcBef>
                <a:spcPts val="675"/>
              </a:spcBef>
              <a:buClr>
                <a:srgbClr val="9A0000"/>
              </a:buClr>
              <a:buSzPct val="75000"/>
              <a:buFont typeface="Wingdings"/>
              <a:buChar char=""/>
              <a:tabLst>
                <a:tab pos="354965" algn="l"/>
                <a:tab pos="355600" algn="l"/>
              </a:tabLst>
            </a:pPr>
            <a:r>
              <a:rPr b="1" spc="-5" dirty="0">
                <a:latin typeface="+mj-lt"/>
                <a:cs typeface="Arial"/>
              </a:rPr>
              <a:t>Poor </a:t>
            </a:r>
            <a:r>
              <a:rPr b="1" dirty="0">
                <a:latin typeface="+mj-lt"/>
                <a:cs typeface="Arial"/>
              </a:rPr>
              <a:t>Quality</a:t>
            </a:r>
            <a:endParaRPr dirty="0">
              <a:latin typeface="+mj-lt"/>
              <a:cs typeface="Arial"/>
            </a:endParaRPr>
          </a:p>
          <a:p>
            <a:pPr marL="756285" lvl="1" indent="-287020">
              <a:lnSpc>
                <a:spcPct val="100000"/>
              </a:lnSpc>
              <a:spcBef>
                <a:spcPts val="480"/>
              </a:spcBef>
              <a:buClr>
                <a:srgbClr val="9A0000"/>
              </a:buClr>
              <a:buSzPct val="70000"/>
              <a:buFont typeface="Wingdings"/>
              <a:buChar char=""/>
              <a:tabLst>
                <a:tab pos="756285" algn="l"/>
                <a:tab pos="756920" algn="l"/>
              </a:tabLst>
            </a:pPr>
            <a:r>
              <a:rPr dirty="0">
                <a:latin typeface="+mj-lt"/>
                <a:cs typeface="Arial"/>
              </a:rPr>
              <a:t>Inextensible</a:t>
            </a:r>
            <a:r>
              <a:rPr spc="-30" dirty="0">
                <a:latin typeface="+mj-lt"/>
                <a:cs typeface="Arial"/>
              </a:rPr>
              <a:t> </a:t>
            </a:r>
            <a:r>
              <a:rPr dirty="0">
                <a:latin typeface="+mj-lt"/>
                <a:cs typeface="Arial"/>
              </a:rPr>
              <a:t>designs</a:t>
            </a:r>
          </a:p>
          <a:p>
            <a:pPr marL="756285" lvl="1" indent="-287020">
              <a:lnSpc>
                <a:spcPct val="100000"/>
              </a:lnSpc>
              <a:spcBef>
                <a:spcPts val="480"/>
              </a:spcBef>
              <a:buClr>
                <a:srgbClr val="9A0000"/>
              </a:buClr>
              <a:buSzPct val="70000"/>
              <a:buFont typeface="Wingdings"/>
              <a:buChar char=""/>
              <a:tabLst>
                <a:tab pos="756285" algn="l"/>
                <a:tab pos="756920" algn="l"/>
              </a:tabLst>
            </a:pPr>
            <a:r>
              <a:rPr dirty="0">
                <a:latin typeface="+mj-lt"/>
                <a:cs typeface="Arial"/>
              </a:rPr>
              <a:t>Convoluted</a:t>
            </a:r>
            <a:r>
              <a:rPr lang="en-US" dirty="0">
                <a:latin typeface="+mj-lt"/>
                <a:cs typeface="Arial"/>
              </a:rPr>
              <a:t>(difficult)</a:t>
            </a:r>
            <a:r>
              <a:rPr spc="-20" dirty="0">
                <a:latin typeface="+mj-lt"/>
                <a:cs typeface="Arial"/>
              </a:rPr>
              <a:t> </a:t>
            </a:r>
            <a:r>
              <a:rPr dirty="0">
                <a:latin typeface="+mj-lt"/>
                <a:cs typeface="Arial"/>
              </a:rPr>
              <a:t>code</a:t>
            </a:r>
          </a:p>
          <a:p>
            <a:pPr marL="756285" lvl="1" indent="-287020">
              <a:lnSpc>
                <a:spcPct val="100000"/>
              </a:lnSpc>
              <a:spcBef>
                <a:spcPts val="480"/>
              </a:spcBef>
              <a:buClr>
                <a:srgbClr val="9A0000"/>
              </a:buClr>
              <a:buSzPct val="70000"/>
              <a:buFont typeface="Wingdings"/>
              <a:buChar char=""/>
              <a:tabLst>
                <a:tab pos="756285" algn="l"/>
                <a:tab pos="756920" algn="l"/>
              </a:tabLst>
            </a:pPr>
            <a:r>
              <a:rPr dirty="0">
                <a:latin typeface="+mj-lt"/>
                <a:cs typeface="Arial"/>
              </a:rPr>
              <a:t>Poor or nonexistent</a:t>
            </a:r>
            <a:r>
              <a:rPr spc="-70" dirty="0">
                <a:latin typeface="+mj-lt"/>
                <a:cs typeface="Arial"/>
              </a:rPr>
              <a:t> </a:t>
            </a:r>
            <a:r>
              <a:rPr dirty="0">
                <a:latin typeface="+mj-lt"/>
                <a:cs typeface="Arial"/>
              </a:rPr>
              <a:t>documentation</a:t>
            </a:r>
          </a:p>
          <a:p>
            <a:pPr marL="756285" lvl="1" indent="-287020">
              <a:lnSpc>
                <a:spcPct val="100000"/>
              </a:lnSpc>
              <a:spcBef>
                <a:spcPts val="484"/>
              </a:spcBef>
              <a:buClr>
                <a:srgbClr val="9A0000"/>
              </a:buClr>
              <a:buSzPct val="70000"/>
              <a:buFont typeface="Wingdings"/>
              <a:buChar char=""/>
              <a:tabLst>
                <a:tab pos="756285" algn="l"/>
                <a:tab pos="756920" algn="l"/>
              </a:tabLst>
            </a:pPr>
            <a:r>
              <a:rPr spc="-50" dirty="0">
                <a:latin typeface="+mj-lt"/>
                <a:cs typeface="Arial"/>
              </a:rPr>
              <a:t>Test </a:t>
            </a:r>
            <a:r>
              <a:rPr spc="5" dirty="0">
                <a:latin typeface="+mj-lt"/>
                <a:cs typeface="Arial"/>
              </a:rPr>
              <a:t>cases </a:t>
            </a:r>
            <a:r>
              <a:rPr dirty="0">
                <a:latin typeface="+mj-lt"/>
                <a:cs typeface="Arial"/>
              </a:rPr>
              <a:t>and results that were never</a:t>
            </a:r>
            <a:r>
              <a:rPr spc="-130" dirty="0">
                <a:latin typeface="+mj-lt"/>
                <a:cs typeface="Arial"/>
              </a:rPr>
              <a:t> </a:t>
            </a:r>
            <a:r>
              <a:rPr dirty="0">
                <a:latin typeface="+mj-lt"/>
                <a:cs typeface="Arial"/>
              </a:rPr>
              <a:t>archived</a:t>
            </a:r>
          </a:p>
          <a:p>
            <a:pPr marL="756285" lvl="1" indent="-287020">
              <a:lnSpc>
                <a:spcPct val="100000"/>
              </a:lnSpc>
              <a:spcBef>
                <a:spcPts val="480"/>
              </a:spcBef>
              <a:buClr>
                <a:srgbClr val="9A0000"/>
              </a:buClr>
              <a:buSzPct val="70000"/>
              <a:buFont typeface="Wingdings"/>
              <a:buChar char=""/>
              <a:tabLst>
                <a:tab pos="756285" algn="l"/>
                <a:tab pos="756920" algn="l"/>
              </a:tabLst>
            </a:pPr>
            <a:r>
              <a:rPr dirty="0">
                <a:latin typeface="+mj-lt"/>
                <a:cs typeface="Arial"/>
              </a:rPr>
              <a:t>Poorly managed change</a:t>
            </a:r>
            <a:r>
              <a:rPr spc="-65" dirty="0">
                <a:latin typeface="+mj-lt"/>
                <a:cs typeface="Arial"/>
              </a:rPr>
              <a:t> </a:t>
            </a:r>
            <a:r>
              <a:rPr dirty="0">
                <a:latin typeface="+mj-lt"/>
                <a:cs typeface="Arial"/>
              </a:rPr>
              <a:t>history</a:t>
            </a:r>
          </a:p>
          <a:p>
            <a:pPr lvl="1">
              <a:lnSpc>
                <a:spcPct val="100000"/>
              </a:lnSpc>
              <a:buClr>
                <a:srgbClr val="9A0000"/>
              </a:buClr>
              <a:buFont typeface="Wingdings"/>
              <a:buChar char=""/>
            </a:pPr>
            <a:endParaRPr dirty="0">
              <a:latin typeface="+mj-lt"/>
              <a:cs typeface="Arial"/>
            </a:endParaRPr>
          </a:p>
          <a:p>
            <a:pPr marL="355600" indent="-342900">
              <a:lnSpc>
                <a:spcPct val="100000"/>
              </a:lnSpc>
              <a:spcBef>
                <a:spcPts val="1500"/>
              </a:spcBef>
              <a:buClr>
                <a:srgbClr val="9A0000"/>
              </a:buClr>
              <a:buSzPct val="75000"/>
              <a:buFont typeface="Wingdings"/>
              <a:buChar char=""/>
              <a:tabLst>
                <a:tab pos="354965" algn="l"/>
                <a:tab pos="355600" algn="l"/>
              </a:tabLst>
            </a:pPr>
            <a:r>
              <a:rPr spc="-5" dirty="0">
                <a:latin typeface="+mj-lt"/>
                <a:cs typeface="Arial"/>
              </a:rPr>
              <a:t>What do </a:t>
            </a:r>
            <a:r>
              <a:rPr dirty="0">
                <a:latin typeface="+mj-lt"/>
                <a:cs typeface="Arial"/>
              </a:rPr>
              <a:t>we do if we meet a </a:t>
            </a:r>
            <a:r>
              <a:rPr spc="-5" dirty="0">
                <a:latin typeface="+mj-lt"/>
                <a:cs typeface="Arial"/>
              </a:rPr>
              <a:t>legacy </a:t>
            </a:r>
            <a:r>
              <a:rPr dirty="0">
                <a:latin typeface="+mj-lt"/>
                <a:cs typeface="Arial"/>
              </a:rPr>
              <a:t>system</a:t>
            </a:r>
            <a:r>
              <a:rPr spc="-55" dirty="0">
                <a:latin typeface="+mj-lt"/>
                <a:cs typeface="Arial"/>
              </a:rPr>
              <a:t> </a:t>
            </a:r>
            <a:r>
              <a:rPr dirty="0">
                <a:latin typeface="+mj-lt"/>
                <a:cs typeface="Arial"/>
              </a:rPr>
              <a:t>that</a:t>
            </a:r>
          </a:p>
          <a:p>
            <a:pPr marL="355600">
              <a:lnSpc>
                <a:spcPct val="100000"/>
              </a:lnSpc>
            </a:pPr>
            <a:r>
              <a:rPr spc="-5" dirty="0">
                <a:latin typeface="+mj-lt"/>
                <a:cs typeface="Arial"/>
              </a:rPr>
              <a:t>exhibits poor</a:t>
            </a:r>
            <a:r>
              <a:rPr spc="45" dirty="0">
                <a:latin typeface="+mj-lt"/>
                <a:cs typeface="Arial"/>
              </a:rPr>
              <a:t> </a:t>
            </a:r>
            <a:r>
              <a:rPr spc="-5" dirty="0">
                <a:latin typeface="+mj-lt"/>
                <a:cs typeface="Arial"/>
              </a:rPr>
              <a:t>quality?</a:t>
            </a:r>
            <a:endParaRPr dirty="0">
              <a:latin typeface="+mj-lt"/>
              <a:cs typeface="Arial"/>
            </a:endParaRPr>
          </a:p>
          <a:p>
            <a:pPr marL="756285" marR="523240" lvl="1" indent="-287020">
              <a:lnSpc>
                <a:spcPts val="2400"/>
              </a:lnSpc>
              <a:spcBef>
                <a:spcPts val="565"/>
              </a:spcBef>
              <a:buClr>
                <a:srgbClr val="9A0000"/>
              </a:buClr>
              <a:buSzPct val="70000"/>
              <a:buFont typeface="Wingdings"/>
              <a:buChar char=""/>
              <a:tabLst>
                <a:tab pos="756285" algn="l"/>
                <a:tab pos="756920" algn="l"/>
              </a:tabLst>
            </a:pPr>
            <a:r>
              <a:rPr dirty="0">
                <a:latin typeface="+mj-lt"/>
                <a:cs typeface="Arial"/>
              </a:rPr>
              <a:t>Do nothing, at least until </a:t>
            </a:r>
            <a:r>
              <a:rPr spc="-5" dirty="0">
                <a:latin typeface="+mj-lt"/>
                <a:cs typeface="Arial"/>
              </a:rPr>
              <a:t>the </a:t>
            </a:r>
            <a:r>
              <a:rPr dirty="0">
                <a:latin typeface="+mj-lt"/>
                <a:cs typeface="Arial"/>
              </a:rPr>
              <a:t>legacy system</a:t>
            </a:r>
            <a:r>
              <a:rPr spc="-114" dirty="0">
                <a:latin typeface="+mj-lt"/>
                <a:cs typeface="Arial"/>
              </a:rPr>
              <a:t> </a:t>
            </a:r>
            <a:r>
              <a:rPr dirty="0">
                <a:latin typeface="+mj-lt"/>
                <a:cs typeface="Arial"/>
              </a:rPr>
              <a:t>must  undergo some significant change </a:t>
            </a:r>
            <a:r>
              <a:rPr i="1" spc="-105" dirty="0">
                <a:latin typeface="+mj-lt"/>
                <a:cs typeface="Wingdings"/>
              </a:rPr>
              <a:t></a:t>
            </a:r>
            <a:r>
              <a:rPr i="1" spc="-105" dirty="0">
                <a:latin typeface="+mj-lt"/>
                <a:cs typeface="Times New Roman"/>
              </a:rPr>
              <a:t> </a:t>
            </a:r>
            <a:r>
              <a:rPr i="1" dirty="0">
                <a:latin typeface="+mj-lt"/>
                <a:cs typeface="Arial"/>
              </a:rPr>
              <a:t>Is it</a:t>
            </a:r>
            <a:r>
              <a:rPr i="1" spc="-85" dirty="0">
                <a:latin typeface="+mj-lt"/>
                <a:cs typeface="Arial"/>
              </a:rPr>
              <a:t> </a:t>
            </a:r>
            <a:r>
              <a:rPr i="1" dirty="0">
                <a:latin typeface="+mj-lt"/>
                <a:cs typeface="Arial"/>
              </a:rPr>
              <a:t>okay?</a:t>
            </a:r>
            <a:endParaRPr dirty="0">
              <a:latin typeface="+mj-lt"/>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94852" y="6492646"/>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14</a:t>
            </a:r>
            <a:endParaRPr sz="1000">
              <a:latin typeface="Arial"/>
              <a:cs typeface="Arial"/>
            </a:endParaRPr>
          </a:p>
        </p:txBody>
      </p:sp>
      <p:sp>
        <p:nvSpPr>
          <p:cNvPr id="3" name="object 3"/>
          <p:cNvSpPr txBox="1">
            <a:spLocks noGrp="1"/>
          </p:cNvSpPr>
          <p:nvPr>
            <p:ph type="title"/>
          </p:nvPr>
        </p:nvSpPr>
        <p:spPr>
          <a:xfrm>
            <a:off x="1298194" y="533400"/>
            <a:ext cx="7254240" cy="635000"/>
          </a:xfrm>
          <a:prstGeom prst="rect">
            <a:avLst/>
          </a:prstGeom>
        </p:spPr>
        <p:txBody>
          <a:bodyPr vert="horz" wrap="square" lIns="0" tIns="12065" rIns="0" bIns="0" rtlCol="0">
            <a:spAutoFit/>
          </a:bodyPr>
          <a:lstStyle/>
          <a:p>
            <a:pPr marL="12700">
              <a:lnSpc>
                <a:spcPct val="100000"/>
              </a:lnSpc>
              <a:spcBef>
                <a:spcPts val="95"/>
              </a:spcBef>
            </a:pPr>
            <a:r>
              <a:rPr spc="-5" dirty="0"/>
              <a:t>Legacy Software: </a:t>
            </a:r>
            <a:r>
              <a:rPr dirty="0"/>
              <a:t>Often</a:t>
            </a:r>
            <a:r>
              <a:rPr spc="10" dirty="0"/>
              <a:t> </a:t>
            </a:r>
            <a:r>
              <a:rPr spc="-5" dirty="0"/>
              <a:t>Evolves</a:t>
            </a:r>
          </a:p>
        </p:txBody>
      </p:sp>
      <p:sp>
        <p:nvSpPr>
          <p:cNvPr id="4" name="object 4"/>
          <p:cNvSpPr txBox="1"/>
          <p:nvPr/>
        </p:nvSpPr>
        <p:spPr>
          <a:xfrm>
            <a:off x="1831594" y="1828800"/>
            <a:ext cx="6271895" cy="4310795"/>
          </a:xfrm>
          <a:prstGeom prst="rect">
            <a:avLst/>
          </a:prstGeom>
        </p:spPr>
        <p:txBody>
          <a:bodyPr vert="horz" wrap="square" lIns="0" tIns="12065" rIns="0" bIns="0" rtlCol="0">
            <a:spAutoFit/>
          </a:bodyPr>
          <a:lstStyle/>
          <a:p>
            <a:pPr marL="12700">
              <a:lnSpc>
                <a:spcPct val="100000"/>
              </a:lnSpc>
              <a:spcBef>
                <a:spcPts val="95"/>
              </a:spcBef>
            </a:pPr>
            <a:r>
              <a:rPr sz="1600" b="1" i="1" spc="-5" dirty="0">
                <a:solidFill>
                  <a:srgbClr val="9A0000"/>
                </a:solidFill>
                <a:latin typeface="Arial"/>
                <a:cs typeface="Arial"/>
              </a:rPr>
              <a:t>Why must it</a:t>
            </a:r>
            <a:r>
              <a:rPr sz="1600" b="1" i="1" spc="15" dirty="0">
                <a:solidFill>
                  <a:srgbClr val="9A0000"/>
                </a:solidFill>
                <a:latin typeface="Arial"/>
                <a:cs typeface="Arial"/>
              </a:rPr>
              <a:t> </a:t>
            </a:r>
            <a:r>
              <a:rPr sz="1600" b="1" i="1" spc="-5" dirty="0">
                <a:solidFill>
                  <a:srgbClr val="9A0000"/>
                </a:solidFill>
                <a:latin typeface="Arial"/>
                <a:cs typeface="Arial"/>
              </a:rPr>
              <a:t>change?</a:t>
            </a:r>
            <a:endParaRPr sz="1600" dirty="0">
              <a:latin typeface="Arial"/>
              <a:cs typeface="Arial"/>
            </a:endParaRPr>
          </a:p>
          <a:p>
            <a:pPr marL="1029335" marR="5080" indent="-287020">
              <a:lnSpc>
                <a:spcPts val="2160"/>
              </a:lnSpc>
              <a:spcBef>
                <a:spcPts val="1830"/>
              </a:spcBef>
              <a:buClr>
                <a:srgbClr val="9A0000"/>
              </a:buClr>
              <a:buSzPct val="70000"/>
              <a:buFont typeface="Wingdings"/>
              <a:buChar char=""/>
              <a:tabLst>
                <a:tab pos="1029969" algn="l"/>
              </a:tabLst>
            </a:pPr>
            <a:r>
              <a:rPr sz="1600" dirty="0">
                <a:latin typeface="Arial"/>
                <a:cs typeface="Arial"/>
              </a:rPr>
              <a:t>software must be </a:t>
            </a:r>
            <a:r>
              <a:rPr sz="1600" dirty="0">
                <a:solidFill>
                  <a:srgbClr val="9A0000"/>
                </a:solidFill>
                <a:latin typeface="Arial"/>
                <a:cs typeface="Arial"/>
              </a:rPr>
              <a:t>adapted </a:t>
            </a:r>
            <a:r>
              <a:rPr sz="1600" dirty="0">
                <a:latin typeface="Arial"/>
                <a:cs typeface="Arial"/>
              </a:rPr>
              <a:t>to meet the needs  of new </a:t>
            </a:r>
            <a:r>
              <a:rPr sz="1600" spc="-5" dirty="0">
                <a:latin typeface="Arial"/>
                <a:cs typeface="Arial"/>
              </a:rPr>
              <a:t>computing environments or</a:t>
            </a:r>
            <a:r>
              <a:rPr sz="1600" spc="30" dirty="0">
                <a:latin typeface="Arial"/>
                <a:cs typeface="Arial"/>
              </a:rPr>
              <a:t> </a:t>
            </a:r>
            <a:r>
              <a:rPr sz="1600" spc="-20" dirty="0">
                <a:latin typeface="Arial"/>
                <a:cs typeface="Arial"/>
              </a:rPr>
              <a:t>technology.</a:t>
            </a:r>
            <a:endParaRPr lang="en-US" sz="1600" spc="-20" dirty="0">
              <a:latin typeface="Arial"/>
              <a:cs typeface="Arial"/>
            </a:endParaRPr>
          </a:p>
          <a:p>
            <a:pPr marL="1029335" marR="5080" indent="-287020">
              <a:lnSpc>
                <a:spcPts val="2160"/>
              </a:lnSpc>
              <a:spcBef>
                <a:spcPts val="1830"/>
              </a:spcBef>
              <a:buClr>
                <a:srgbClr val="9A0000"/>
              </a:buClr>
              <a:buSzPct val="70000"/>
              <a:buFont typeface="Wingdings"/>
              <a:buChar char=""/>
              <a:tabLst>
                <a:tab pos="1029969" algn="l"/>
              </a:tabLst>
            </a:pPr>
            <a:endParaRPr sz="1600" dirty="0">
              <a:latin typeface="Arial"/>
              <a:cs typeface="Arial"/>
            </a:endParaRPr>
          </a:p>
          <a:p>
            <a:pPr marL="1029335" indent="-287020">
              <a:lnSpc>
                <a:spcPts val="2215"/>
              </a:lnSpc>
              <a:buClr>
                <a:srgbClr val="9A0000"/>
              </a:buClr>
              <a:buSzPct val="70000"/>
              <a:buFont typeface="Wingdings"/>
              <a:buChar char=""/>
              <a:tabLst>
                <a:tab pos="1029969" algn="l"/>
              </a:tabLst>
            </a:pPr>
            <a:r>
              <a:rPr sz="1600" dirty="0">
                <a:latin typeface="Arial"/>
                <a:cs typeface="Arial"/>
              </a:rPr>
              <a:t>software must be </a:t>
            </a:r>
            <a:r>
              <a:rPr sz="1600" spc="5" dirty="0">
                <a:solidFill>
                  <a:srgbClr val="9A0000"/>
                </a:solidFill>
                <a:latin typeface="Arial"/>
                <a:cs typeface="Arial"/>
              </a:rPr>
              <a:t>enhanced </a:t>
            </a:r>
            <a:r>
              <a:rPr sz="1600" dirty="0">
                <a:latin typeface="Arial"/>
                <a:cs typeface="Arial"/>
              </a:rPr>
              <a:t>to implement</a:t>
            </a:r>
            <a:r>
              <a:rPr lang="en-US" sz="1600" dirty="0">
                <a:latin typeface="Arial"/>
                <a:cs typeface="Arial"/>
              </a:rPr>
              <a:t> </a:t>
            </a:r>
            <a:r>
              <a:rPr sz="1600" spc="-195" dirty="0">
                <a:latin typeface="Arial"/>
                <a:cs typeface="Arial"/>
              </a:rPr>
              <a:t> </a:t>
            </a:r>
            <a:r>
              <a:rPr sz="1600" dirty="0">
                <a:latin typeface="Arial"/>
                <a:cs typeface="Arial"/>
              </a:rPr>
              <a:t>new</a:t>
            </a:r>
          </a:p>
          <a:p>
            <a:pPr marL="1029335">
              <a:lnSpc>
                <a:spcPts val="2280"/>
              </a:lnSpc>
            </a:pPr>
            <a:r>
              <a:rPr sz="1600" dirty="0">
                <a:latin typeface="Arial"/>
                <a:cs typeface="Arial"/>
              </a:rPr>
              <a:t>business</a:t>
            </a:r>
            <a:r>
              <a:rPr sz="1600" spc="-40" dirty="0">
                <a:latin typeface="Arial"/>
                <a:cs typeface="Arial"/>
              </a:rPr>
              <a:t> </a:t>
            </a:r>
            <a:r>
              <a:rPr sz="1600" dirty="0">
                <a:latin typeface="Arial"/>
                <a:cs typeface="Arial"/>
              </a:rPr>
              <a:t>requirements.</a:t>
            </a:r>
            <a:endParaRPr lang="en-US" sz="1600" dirty="0">
              <a:latin typeface="Arial"/>
              <a:cs typeface="Arial"/>
            </a:endParaRPr>
          </a:p>
          <a:p>
            <a:pPr marL="1029335">
              <a:lnSpc>
                <a:spcPts val="2280"/>
              </a:lnSpc>
            </a:pPr>
            <a:endParaRPr sz="1600" dirty="0">
              <a:latin typeface="Arial"/>
              <a:cs typeface="Arial"/>
            </a:endParaRPr>
          </a:p>
          <a:p>
            <a:pPr marL="1029335" marR="1001394" indent="-287020">
              <a:lnSpc>
                <a:spcPts val="2160"/>
              </a:lnSpc>
              <a:spcBef>
                <a:spcPts val="509"/>
              </a:spcBef>
              <a:buClr>
                <a:srgbClr val="9A0000"/>
              </a:buClr>
              <a:buSzPct val="70000"/>
              <a:buFont typeface="Wingdings"/>
              <a:buChar char=""/>
              <a:tabLst>
                <a:tab pos="1029969" algn="l"/>
              </a:tabLst>
            </a:pPr>
            <a:r>
              <a:rPr sz="1600" dirty="0">
                <a:latin typeface="Arial"/>
                <a:cs typeface="Arial"/>
              </a:rPr>
              <a:t>software must be </a:t>
            </a:r>
            <a:r>
              <a:rPr sz="1600" dirty="0">
                <a:solidFill>
                  <a:srgbClr val="9A0000"/>
                </a:solidFill>
                <a:latin typeface="Arial"/>
                <a:cs typeface="Arial"/>
              </a:rPr>
              <a:t>extended to make</a:t>
            </a:r>
            <a:r>
              <a:rPr sz="1600" spc="-170" dirty="0">
                <a:solidFill>
                  <a:srgbClr val="9A0000"/>
                </a:solidFill>
                <a:latin typeface="Arial"/>
                <a:cs typeface="Arial"/>
              </a:rPr>
              <a:t> </a:t>
            </a:r>
            <a:r>
              <a:rPr sz="1600" dirty="0">
                <a:solidFill>
                  <a:srgbClr val="9A0000"/>
                </a:solidFill>
                <a:latin typeface="Arial"/>
                <a:cs typeface="Arial"/>
              </a:rPr>
              <a:t>it  interoperable </a:t>
            </a:r>
            <a:r>
              <a:rPr sz="1600" dirty="0">
                <a:latin typeface="Arial"/>
                <a:cs typeface="Arial"/>
              </a:rPr>
              <a:t>with other more</a:t>
            </a:r>
            <a:r>
              <a:rPr sz="1600" spc="-135" dirty="0">
                <a:latin typeface="Arial"/>
                <a:cs typeface="Arial"/>
              </a:rPr>
              <a:t> </a:t>
            </a:r>
            <a:r>
              <a:rPr sz="1600" dirty="0">
                <a:latin typeface="Arial"/>
                <a:cs typeface="Arial"/>
              </a:rPr>
              <a:t>modern  systems or</a:t>
            </a:r>
            <a:r>
              <a:rPr sz="1600" spc="-55" dirty="0">
                <a:latin typeface="Arial"/>
                <a:cs typeface="Arial"/>
              </a:rPr>
              <a:t> </a:t>
            </a:r>
            <a:r>
              <a:rPr sz="1600" dirty="0">
                <a:latin typeface="Arial"/>
                <a:cs typeface="Arial"/>
              </a:rPr>
              <a:t>databases.</a:t>
            </a:r>
            <a:endParaRPr lang="en-US" sz="1600" dirty="0">
              <a:latin typeface="Arial"/>
              <a:cs typeface="Arial"/>
            </a:endParaRPr>
          </a:p>
          <a:p>
            <a:pPr marL="1029335" marR="1001394" indent="-287020">
              <a:lnSpc>
                <a:spcPts val="2160"/>
              </a:lnSpc>
              <a:spcBef>
                <a:spcPts val="509"/>
              </a:spcBef>
              <a:buClr>
                <a:srgbClr val="9A0000"/>
              </a:buClr>
              <a:buSzPct val="70000"/>
              <a:buFont typeface="Wingdings"/>
              <a:buChar char=""/>
              <a:tabLst>
                <a:tab pos="1029969" algn="l"/>
              </a:tabLst>
            </a:pPr>
            <a:endParaRPr sz="1600" dirty="0">
              <a:latin typeface="Arial"/>
              <a:cs typeface="Arial"/>
            </a:endParaRPr>
          </a:p>
          <a:p>
            <a:pPr marL="1029335" indent="-287020">
              <a:lnSpc>
                <a:spcPts val="2280"/>
              </a:lnSpc>
              <a:spcBef>
                <a:spcPts val="209"/>
              </a:spcBef>
              <a:buClr>
                <a:srgbClr val="9A0000"/>
              </a:buClr>
              <a:buSzPct val="70000"/>
              <a:buFont typeface="Wingdings"/>
              <a:buChar char=""/>
              <a:tabLst>
                <a:tab pos="1029969" algn="l"/>
              </a:tabLst>
            </a:pPr>
            <a:r>
              <a:rPr sz="1600" dirty="0">
                <a:latin typeface="Arial"/>
                <a:cs typeface="Arial"/>
              </a:rPr>
              <a:t>software must be </a:t>
            </a:r>
            <a:r>
              <a:rPr sz="1600" dirty="0">
                <a:solidFill>
                  <a:srgbClr val="9A0000"/>
                </a:solidFill>
                <a:latin typeface="Arial"/>
                <a:cs typeface="Arial"/>
              </a:rPr>
              <a:t>re-architected </a:t>
            </a:r>
            <a:r>
              <a:rPr sz="1600" dirty="0">
                <a:latin typeface="Arial"/>
                <a:cs typeface="Arial"/>
              </a:rPr>
              <a:t>to make</a:t>
            </a:r>
            <a:r>
              <a:rPr sz="1600" spc="-185" dirty="0">
                <a:latin typeface="Arial"/>
                <a:cs typeface="Arial"/>
              </a:rPr>
              <a:t> </a:t>
            </a:r>
            <a:r>
              <a:rPr sz="1600" dirty="0">
                <a:latin typeface="Arial"/>
                <a:cs typeface="Arial"/>
              </a:rPr>
              <a:t>it</a:t>
            </a:r>
          </a:p>
          <a:p>
            <a:pPr marL="1029335">
              <a:lnSpc>
                <a:spcPts val="2280"/>
              </a:lnSpc>
            </a:pPr>
            <a:r>
              <a:rPr sz="1600" spc="-5" dirty="0">
                <a:latin typeface="Arial"/>
                <a:cs typeface="Arial"/>
              </a:rPr>
              <a:t>viable </a:t>
            </a:r>
            <a:r>
              <a:rPr sz="1600" dirty="0">
                <a:latin typeface="Arial"/>
                <a:cs typeface="Arial"/>
              </a:rPr>
              <a:t>within a network</a:t>
            </a:r>
            <a:r>
              <a:rPr sz="1600" spc="-45" dirty="0">
                <a:latin typeface="Arial"/>
                <a:cs typeface="Arial"/>
              </a:rPr>
              <a:t> </a:t>
            </a:r>
            <a:r>
              <a:rPr sz="1600" dirty="0">
                <a:latin typeface="Arial"/>
                <a:cs typeface="Arial"/>
              </a:rPr>
              <a:t>environment</a:t>
            </a:r>
            <a:r>
              <a:rPr sz="1600" b="1" dirty="0">
                <a:latin typeface="Arial"/>
                <a:cs typeface="Arial"/>
              </a:rPr>
              <a:t>.</a:t>
            </a:r>
            <a:endParaRPr sz="1600" dirty="0">
              <a:latin typeface="Arial"/>
              <a:cs typeface="Arial"/>
            </a:endParaRPr>
          </a:p>
        </p:txBody>
      </p:sp>
      <p:sp>
        <p:nvSpPr>
          <p:cNvPr id="8" name="object 8"/>
          <p:cNvSpPr txBox="1"/>
          <p:nvPr/>
        </p:nvSpPr>
        <p:spPr>
          <a:xfrm>
            <a:off x="1828800" y="6248400"/>
            <a:ext cx="6675374" cy="197490"/>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FF0000"/>
                </a:solidFill>
                <a:latin typeface="Arial"/>
                <a:cs typeface="Arial"/>
              </a:rPr>
              <a:t>If </a:t>
            </a:r>
            <a:r>
              <a:rPr sz="1200" spc="-5" dirty="0">
                <a:solidFill>
                  <a:srgbClr val="FF0000"/>
                </a:solidFill>
                <a:latin typeface="Arial"/>
                <a:cs typeface="Arial"/>
              </a:rPr>
              <a:t>evolution </a:t>
            </a:r>
            <a:r>
              <a:rPr sz="1200" dirty="0">
                <a:solidFill>
                  <a:srgbClr val="FF0000"/>
                </a:solidFill>
                <a:latin typeface="Arial"/>
                <a:cs typeface="Arial"/>
              </a:rPr>
              <a:t>occurs, </a:t>
            </a:r>
            <a:r>
              <a:rPr sz="1200" spc="-5" dirty="0">
                <a:solidFill>
                  <a:srgbClr val="FF0000"/>
                </a:solidFill>
                <a:latin typeface="Arial"/>
                <a:cs typeface="Arial"/>
              </a:rPr>
              <a:t>a legacy </a:t>
            </a:r>
            <a:r>
              <a:rPr sz="1200" dirty="0">
                <a:solidFill>
                  <a:srgbClr val="FF0000"/>
                </a:solidFill>
                <a:latin typeface="Arial"/>
                <a:cs typeface="Arial"/>
              </a:rPr>
              <a:t>system must </a:t>
            </a:r>
            <a:r>
              <a:rPr sz="1200" spc="-5" dirty="0">
                <a:solidFill>
                  <a:srgbClr val="FF0000"/>
                </a:solidFill>
                <a:latin typeface="Arial"/>
                <a:cs typeface="Arial"/>
              </a:rPr>
              <a:t>be  reengineered so </a:t>
            </a:r>
            <a:r>
              <a:rPr sz="1200" dirty="0">
                <a:solidFill>
                  <a:srgbClr val="FF0000"/>
                </a:solidFill>
                <a:latin typeface="Arial"/>
                <a:cs typeface="Arial"/>
              </a:rPr>
              <a:t>that it </a:t>
            </a:r>
            <a:r>
              <a:rPr sz="1200" spc="-5" dirty="0">
                <a:solidFill>
                  <a:srgbClr val="FF0000"/>
                </a:solidFill>
                <a:latin typeface="Arial"/>
                <a:cs typeface="Arial"/>
              </a:rPr>
              <a:t>remains viable into the  </a:t>
            </a:r>
            <a:r>
              <a:rPr sz="1200" dirty="0">
                <a:solidFill>
                  <a:srgbClr val="FF0000"/>
                </a:solidFill>
                <a:latin typeface="Arial"/>
                <a:cs typeface="Arial"/>
              </a:rPr>
              <a:t>future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7157720" cy="635000"/>
          </a:xfrm>
          <a:prstGeom prst="rect">
            <a:avLst/>
          </a:prstGeom>
        </p:spPr>
        <p:txBody>
          <a:bodyPr vert="horz" wrap="square" lIns="0" tIns="12065" rIns="0" bIns="0" rtlCol="0">
            <a:spAutoFit/>
          </a:bodyPr>
          <a:lstStyle/>
          <a:p>
            <a:pPr marL="12700">
              <a:lnSpc>
                <a:spcPct val="100000"/>
              </a:lnSpc>
              <a:spcBef>
                <a:spcPts val="95"/>
              </a:spcBef>
            </a:pPr>
            <a:r>
              <a:rPr spc="-5" dirty="0"/>
              <a:t>Software: The Changing</a:t>
            </a:r>
            <a:r>
              <a:rPr spc="-65" dirty="0"/>
              <a:t> </a:t>
            </a:r>
            <a:r>
              <a:rPr spc="-5" dirty="0"/>
              <a:t>Nature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18</a:t>
            </a:fld>
            <a:endParaRPr spc="-5" dirty="0"/>
          </a:p>
        </p:txBody>
      </p:sp>
      <p:sp>
        <p:nvSpPr>
          <p:cNvPr id="3" name="object 3"/>
          <p:cNvSpPr txBox="1"/>
          <p:nvPr/>
        </p:nvSpPr>
        <p:spPr>
          <a:xfrm>
            <a:off x="1907794" y="1931034"/>
            <a:ext cx="6299835" cy="3290644"/>
          </a:xfrm>
          <a:prstGeom prst="rect">
            <a:avLst/>
          </a:prstGeom>
        </p:spPr>
        <p:txBody>
          <a:bodyPr vert="horz" wrap="square" lIns="0" tIns="12700" rIns="0" bIns="0" rtlCol="0">
            <a:spAutoFit/>
          </a:bodyPr>
          <a:lstStyle/>
          <a:p>
            <a:pPr marL="355600" marR="5080" indent="-342900">
              <a:lnSpc>
                <a:spcPct val="100000"/>
              </a:lnSpc>
              <a:spcBef>
                <a:spcPts val="100"/>
              </a:spcBef>
              <a:buClr>
                <a:srgbClr val="9A0000"/>
              </a:buClr>
              <a:buSzPct val="75000"/>
              <a:buFont typeface="Wingdings"/>
              <a:buChar char=""/>
              <a:tabLst>
                <a:tab pos="354965" algn="l"/>
                <a:tab pos="355600" algn="l"/>
              </a:tabLst>
            </a:pPr>
            <a:r>
              <a:rPr sz="2400" spc="-5" dirty="0">
                <a:latin typeface="Arial"/>
                <a:cs typeface="Arial"/>
              </a:rPr>
              <a:t>Some categories </a:t>
            </a:r>
            <a:r>
              <a:rPr sz="2400" dirty="0">
                <a:latin typeface="Arial"/>
                <a:cs typeface="Arial"/>
              </a:rPr>
              <a:t>of </a:t>
            </a:r>
            <a:r>
              <a:rPr sz="2400" spc="-5" dirty="0">
                <a:latin typeface="Arial"/>
                <a:cs typeface="Arial"/>
              </a:rPr>
              <a:t>software </a:t>
            </a:r>
            <a:r>
              <a:rPr sz="2400" dirty="0">
                <a:latin typeface="Arial"/>
                <a:cs typeface="Arial"/>
              </a:rPr>
              <a:t>are </a:t>
            </a:r>
            <a:r>
              <a:rPr sz="2400" spc="-5" dirty="0">
                <a:latin typeface="Arial"/>
                <a:cs typeface="Arial"/>
              </a:rPr>
              <a:t>evolving </a:t>
            </a:r>
            <a:r>
              <a:rPr sz="2400" dirty="0">
                <a:latin typeface="Arial"/>
                <a:cs typeface="Arial"/>
              </a:rPr>
              <a:t>to  </a:t>
            </a:r>
            <a:r>
              <a:rPr sz="2400" spc="-5" dirty="0">
                <a:latin typeface="Arial"/>
                <a:cs typeface="Arial"/>
              </a:rPr>
              <a:t>dominate the </a:t>
            </a:r>
            <a:r>
              <a:rPr sz="2400" spc="-25" dirty="0">
                <a:latin typeface="Arial"/>
                <a:cs typeface="Arial"/>
              </a:rPr>
              <a:t>industry, </a:t>
            </a:r>
            <a:r>
              <a:rPr sz="2400" spc="-5" dirty="0">
                <a:latin typeface="Arial"/>
                <a:cs typeface="Arial"/>
              </a:rPr>
              <a:t>but </a:t>
            </a:r>
            <a:r>
              <a:rPr sz="2400" dirty="0">
                <a:latin typeface="Arial"/>
                <a:cs typeface="Arial"/>
              </a:rPr>
              <a:t>they </a:t>
            </a:r>
            <a:r>
              <a:rPr sz="2400" spc="-5" dirty="0">
                <a:latin typeface="Arial"/>
                <a:cs typeface="Arial"/>
              </a:rPr>
              <a:t>are in their  infancy little </a:t>
            </a:r>
            <a:r>
              <a:rPr sz="2400" dirty="0">
                <a:latin typeface="Arial"/>
                <a:cs typeface="Arial"/>
              </a:rPr>
              <a:t>more than </a:t>
            </a:r>
            <a:r>
              <a:rPr sz="2400" spc="-5" dirty="0">
                <a:latin typeface="Arial"/>
                <a:cs typeface="Arial"/>
              </a:rPr>
              <a:t>a decade</a:t>
            </a:r>
            <a:r>
              <a:rPr sz="2400" dirty="0">
                <a:latin typeface="Arial"/>
                <a:cs typeface="Arial"/>
              </a:rPr>
              <a:t> </a:t>
            </a:r>
            <a:r>
              <a:rPr sz="2400" spc="-5" dirty="0">
                <a:latin typeface="Arial"/>
                <a:cs typeface="Arial"/>
              </a:rPr>
              <a:t>ago</a:t>
            </a:r>
            <a:endParaRPr sz="2400" dirty="0">
              <a:latin typeface="Arial"/>
              <a:cs typeface="Arial"/>
            </a:endParaRPr>
          </a:p>
          <a:p>
            <a:pPr>
              <a:lnSpc>
                <a:spcPct val="100000"/>
              </a:lnSpc>
              <a:spcBef>
                <a:spcPts val="5"/>
              </a:spcBef>
              <a:buClr>
                <a:srgbClr val="9A0000"/>
              </a:buClr>
              <a:buFont typeface="Wingdings"/>
              <a:buChar char=""/>
            </a:pPr>
            <a:endParaRPr sz="3000" dirty="0">
              <a:latin typeface="Arial"/>
              <a:cs typeface="Arial"/>
            </a:endParaRPr>
          </a:p>
          <a:p>
            <a:pPr marL="355600" indent="-342900">
              <a:lnSpc>
                <a:spcPct val="100000"/>
              </a:lnSpc>
              <a:buClr>
                <a:srgbClr val="9A0000"/>
              </a:buClr>
              <a:buSzPct val="75000"/>
              <a:tabLst>
                <a:tab pos="354965" algn="l"/>
                <a:tab pos="355600" algn="l"/>
              </a:tabLst>
            </a:pPr>
            <a:r>
              <a:rPr sz="2400" spc="-5" dirty="0">
                <a:latin typeface="Arial"/>
                <a:cs typeface="Arial"/>
              </a:rPr>
              <a:t>1)</a:t>
            </a:r>
            <a:r>
              <a:rPr sz="2400" spc="-10" dirty="0">
                <a:latin typeface="Arial"/>
                <a:cs typeface="Arial"/>
              </a:rPr>
              <a:t> </a:t>
            </a:r>
            <a:r>
              <a:rPr sz="2400" b="1" spc="-10" dirty="0">
                <a:latin typeface="Arial"/>
                <a:cs typeface="Arial"/>
              </a:rPr>
              <a:t>WebApps</a:t>
            </a:r>
            <a:endParaRPr sz="2400" dirty="0">
              <a:latin typeface="Arial"/>
              <a:cs typeface="Arial"/>
            </a:endParaRPr>
          </a:p>
          <a:p>
            <a:pPr marL="355600" indent="-342900">
              <a:lnSpc>
                <a:spcPct val="100000"/>
              </a:lnSpc>
              <a:spcBef>
                <a:spcPts val="580"/>
              </a:spcBef>
              <a:buClr>
                <a:srgbClr val="9A0000"/>
              </a:buClr>
              <a:buSzPct val="75000"/>
              <a:tabLst>
                <a:tab pos="354965" algn="l"/>
                <a:tab pos="355600" algn="l"/>
              </a:tabLst>
            </a:pPr>
            <a:r>
              <a:rPr sz="2400" spc="-5" dirty="0">
                <a:latin typeface="Arial"/>
                <a:cs typeface="Arial"/>
              </a:rPr>
              <a:t>2) </a:t>
            </a:r>
            <a:r>
              <a:rPr sz="2400" b="1" dirty="0">
                <a:latin typeface="Arial"/>
                <a:cs typeface="Arial"/>
              </a:rPr>
              <a:t>Mobile</a:t>
            </a:r>
            <a:r>
              <a:rPr sz="2400" b="1" spc="-25" dirty="0">
                <a:latin typeface="Arial"/>
                <a:cs typeface="Arial"/>
              </a:rPr>
              <a:t> </a:t>
            </a:r>
            <a:r>
              <a:rPr sz="2400" b="1" dirty="0">
                <a:latin typeface="Arial"/>
                <a:cs typeface="Arial"/>
              </a:rPr>
              <a:t>application</a:t>
            </a:r>
            <a:endParaRPr sz="2400" dirty="0">
              <a:latin typeface="Arial"/>
              <a:cs typeface="Arial"/>
            </a:endParaRPr>
          </a:p>
          <a:p>
            <a:pPr marL="355600" indent="-342900">
              <a:lnSpc>
                <a:spcPct val="100000"/>
              </a:lnSpc>
              <a:spcBef>
                <a:spcPts val="575"/>
              </a:spcBef>
              <a:buClr>
                <a:srgbClr val="9A0000"/>
              </a:buClr>
              <a:buSzPct val="75000"/>
              <a:tabLst>
                <a:tab pos="354965" algn="l"/>
                <a:tab pos="355600" algn="l"/>
              </a:tabLst>
            </a:pPr>
            <a:r>
              <a:rPr sz="2400" spc="-5" dirty="0">
                <a:latin typeface="Arial"/>
                <a:cs typeface="Arial"/>
              </a:rPr>
              <a:t>3) </a:t>
            </a:r>
            <a:r>
              <a:rPr sz="2400" b="1" dirty="0">
                <a:latin typeface="Arial"/>
                <a:cs typeface="Arial"/>
              </a:rPr>
              <a:t>Cloud</a:t>
            </a:r>
            <a:r>
              <a:rPr sz="2400" b="1" spc="-5" dirty="0">
                <a:latin typeface="Arial"/>
                <a:cs typeface="Arial"/>
              </a:rPr>
              <a:t> </a:t>
            </a:r>
            <a:r>
              <a:rPr sz="2400" b="1" dirty="0">
                <a:latin typeface="Arial"/>
                <a:cs typeface="Arial"/>
              </a:rPr>
              <a:t>computing</a:t>
            </a:r>
            <a:endParaRPr sz="2400" dirty="0">
              <a:latin typeface="Arial"/>
              <a:cs typeface="Arial"/>
            </a:endParaRPr>
          </a:p>
          <a:p>
            <a:pPr marL="355600" indent="-342900">
              <a:lnSpc>
                <a:spcPct val="100000"/>
              </a:lnSpc>
              <a:spcBef>
                <a:spcPts val="575"/>
              </a:spcBef>
              <a:buClr>
                <a:srgbClr val="9A0000"/>
              </a:buClr>
              <a:buSzPct val="75000"/>
              <a:tabLst>
                <a:tab pos="354965" algn="l"/>
                <a:tab pos="355600" algn="l"/>
              </a:tabLst>
            </a:pPr>
            <a:r>
              <a:rPr sz="2400" dirty="0">
                <a:latin typeface="Arial"/>
                <a:cs typeface="Arial"/>
              </a:rPr>
              <a:t>4) </a:t>
            </a:r>
            <a:r>
              <a:rPr sz="2400" b="1" dirty="0">
                <a:latin typeface="Arial"/>
                <a:cs typeface="Arial"/>
              </a:rPr>
              <a:t>Product line</a:t>
            </a:r>
            <a:r>
              <a:rPr sz="2400" b="1" spc="-40" dirty="0">
                <a:latin typeface="Arial"/>
                <a:cs typeface="Arial"/>
              </a:rPr>
              <a:t> </a:t>
            </a:r>
            <a:r>
              <a:rPr sz="2400" b="1" dirty="0">
                <a:latin typeface="Arial"/>
                <a:cs typeface="Arial"/>
              </a:rPr>
              <a:t>software</a:t>
            </a:r>
            <a:endParaRPr sz="2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216150" cy="635000"/>
          </a:xfrm>
          <a:prstGeom prst="rect">
            <a:avLst/>
          </a:prstGeom>
        </p:spPr>
        <p:txBody>
          <a:bodyPr vert="horz" wrap="square" lIns="0" tIns="12065" rIns="0" bIns="0" rtlCol="0">
            <a:spAutoFit/>
          </a:bodyPr>
          <a:lstStyle/>
          <a:p>
            <a:pPr marL="12700">
              <a:lnSpc>
                <a:spcPct val="100000"/>
              </a:lnSpc>
              <a:spcBef>
                <a:spcPts val="95"/>
              </a:spcBef>
            </a:pPr>
            <a:r>
              <a:rPr spc="-85" dirty="0"/>
              <a:t>W</a:t>
            </a:r>
            <a:r>
              <a:rPr spc="-5" dirty="0"/>
              <a:t>ebApps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19</a:t>
            </a:fld>
            <a:endParaRPr spc="-5" dirty="0"/>
          </a:p>
        </p:txBody>
      </p:sp>
      <p:sp>
        <p:nvSpPr>
          <p:cNvPr id="3" name="object 3"/>
          <p:cNvSpPr txBox="1"/>
          <p:nvPr/>
        </p:nvSpPr>
        <p:spPr>
          <a:xfrm>
            <a:off x="2364994" y="1931035"/>
            <a:ext cx="6269990" cy="4230004"/>
          </a:xfrm>
          <a:prstGeom prst="rect">
            <a:avLst/>
          </a:prstGeom>
        </p:spPr>
        <p:txBody>
          <a:bodyPr vert="horz" wrap="square" lIns="0" tIns="13335" rIns="0" bIns="0" rtlCol="0">
            <a:spAutoFit/>
          </a:bodyPr>
          <a:lstStyle/>
          <a:p>
            <a:pPr marL="299085" marR="123189" indent="-287020" algn="just">
              <a:lnSpc>
                <a:spcPct val="100000"/>
              </a:lnSpc>
              <a:spcBef>
                <a:spcPts val="105"/>
              </a:spcBef>
              <a:buClr>
                <a:srgbClr val="9A0000"/>
              </a:buClr>
              <a:buSzPct val="70000"/>
              <a:buFont typeface="Wingdings"/>
              <a:buChar char=""/>
              <a:tabLst>
                <a:tab pos="299085" algn="l"/>
                <a:tab pos="299720" algn="l"/>
              </a:tabLst>
            </a:pPr>
            <a:r>
              <a:rPr sz="2000" dirty="0">
                <a:latin typeface="Arial"/>
                <a:cs typeface="Arial"/>
              </a:rPr>
              <a:t>In the early days of </a:t>
            </a:r>
            <a:r>
              <a:rPr sz="2000" spc="-25" dirty="0">
                <a:latin typeface="Arial"/>
                <a:cs typeface="Arial"/>
              </a:rPr>
              <a:t>WWW, </a:t>
            </a:r>
            <a:r>
              <a:rPr sz="2000" dirty="0">
                <a:latin typeface="Arial"/>
                <a:cs typeface="Arial"/>
              </a:rPr>
              <a:t>websites consists of</a:t>
            </a:r>
            <a:r>
              <a:rPr sz="2000" spc="-145" dirty="0">
                <a:latin typeface="Arial"/>
                <a:cs typeface="Arial"/>
              </a:rPr>
              <a:t> </a:t>
            </a:r>
            <a:r>
              <a:rPr sz="2000" spc="-5" dirty="0">
                <a:latin typeface="Arial"/>
                <a:cs typeface="Arial"/>
              </a:rPr>
              <a:t>little  </a:t>
            </a:r>
            <a:r>
              <a:rPr sz="2000" dirty="0">
                <a:latin typeface="Arial"/>
                <a:cs typeface="Arial"/>
              </a:rPr>
              <a:t>more than a set of linked </a:t>
            </a:r>
            <a:r>
              <a:rPr sz="2000" dirty="0">
                <a:solidFill>
                  <a:srgbClr val="FF0000"/>
                </a:solidFill>
                <a:latin typeface="Arial"/>
                <a:cs typeface="Arial"/>
              </a:rPr>
              <a:t>hypertext</a:t>
            </a:r>
            <a:r>
              <a:rPr sz="2000" spc="-135" dirty="0">
                <a:latin typeface="Arial"/>
                <a:cs typeface="Arial"/>
              </a:rPr>
              <a:t> </a:t>
            </a:r>
            <a:r>
              <a:rPr sz="2000" spc="-5" dirty="0">
                <a:latin typeface="Arial"/>
                <a:cs typeface="Arial"/>
              </a:rPr>
              <a:t>files</a:t>
            </a:r>
            <a:endParaRPr lang="en-US" sz="2000" spc="-5" dirty="0">
              <a:latin typeface="Arial"/>
              <a:cs typeface="Arial"/>
            </a:endParaRPr>
          </a:p>
          <a:p>
            <a:pPr marL="299085" marR="123189" indent="-287020" algn="just">
              <a:lnSpc>
                <a:spcPct val="100000"/>
              </a:lnSpc>
              <a:spcBef>
                <a:spcPts val="105"/>
              </a:spcBef>
              <a:buClr>
                <a:srgbClr val="9A0000"/>
              </a:buClr>
              <a:buSzPct val="70000"/>
              <a:buFont typeface="Wingdings"/>
              <a:buChar char=""/>
              <a:tabLst>
                <a:tab pos="299085" algn="l"/>
                <a:tab pos="299720" algn="l"/>
              </a:tabLst>
            </a:pPr>
            <a:endParaRPr sz="2000"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r>
              <a:rPr sz="2000" dirty="0">
                <a:latin typeface="Arial"/>
                <a:cs typeface="Arial"/>
              </a:rPr>
              <a:t>As </a:t>
            </a:r>
            <a:r>
              <a:rPr sz="2000" spc="-5" dirty="0">
                <a:latin typeface="Arial"/>
                <a:cs typeface="Arial"/>
              </a:rPr>
              <a:t>time </a:t>
            </a:r>
            <a:r>
              <a:rPr sz="2000" dirty="0">
                <a:latin typeface="Arial"/>
                <a:cs typeface="Arial"/>
              </a:rPr>
              <a:t>passed, the augmentation of HTML enabled  </a:t>
            </a:r>
            <a:r>
              <a:rPr sz="2000" spc="-10" dirty="0">
                <a:latin typeface="Arial"/>
                <a:cs typeface="Arial"/>
              </a:rPr>
              <a:t>Web </a:t>
            </a:r>
            <a:r>
              <a:rPr sz="2000" dirty="0">
                <a:latin typeface="Arial"/>
                <a:cs typeface="Arial"/>
              </a:rPr>
              <a:t>engineers to provide computing capability</a:t>
            </a:r>
            <a:r>
              <a:rPr sz="2000" spc="-110" dirty="0">
                <a:latin typeface="Arial"/>
                <a:cs typeface="Arial"/>
              </a:rPr>
              <a:t> </a:t>
            </a:r>
            <a:r>
              <a:rPr sz="2000" dirty="0">
                <a:latin typeface="Arial"/>
                <a:cs typeface="Arial"/>
              </a:rPr>
              <a:t>along  with informational content </a:t>
            </a:r>
            <a:r>
              <a:rPr sz="2000" dirty="0">
                <a:latin typeface="Wingdings"/>
                <a:cs typeface="Wingdings"/>
              </a:rPr>
              <a:t></a:t>
            </a:r>
            <a:r>
              <a:rPr sz="2000" dirty="0">
                <a:latin typeface="Times New Roman"/>
                <a:cs typeface="Times New Roman"/>
              </a:rPr>
              <a:t> </a:t>
            </a:r>
            <a:r>
              <a:rPr sz="2000" spc="-5" dirty="0">
                <a:solidFill>
                  <a:srgbClr val="006FC0"/>
                </a:solidFill>
                <a:latin typeface="Arial"/>
                <a:cs typeface="Arial"/>
              </a:rPr>
              <a:t>Web-based </a:t>
            </a:r>
            <a:r>
              <a:rPr sz="2000" dirty="0">
                <a:solidFill>
                  <a:srgbClr val="006FC0"/>
                </a:solidFill>
                <a:latin typeface="Arial"/>
                <a:cs typeface="Arial"/>
              </a:rPr>
              <a:t>systems  and applications</a:t>
            </a:r>
            <a:r>
              <a:rPr sz="2000" spc="-45" dirty="0">
                <a:solidFill>
                  <a:srgbClr val="006FC0"/>
                </a:solidFill>
                <a:latin typeface="Arial"/>
                <a:cs typeface="Arial"/>
              </a:rPr>
              <a:t> </a:t>
            </a:r>
            <a:r>
              <a:rPr sz="2000" spc="-5" dirty="0">
                <a:solidFill>
                  <a:srgbClr val="006FC0"/>
                </a:solidFill>
                <a:latin typeface="Arial"/>
                <a:cs typeface="Arial"/>
              </a:rPr>
              <a:t>(</a:t>
            </a:r>
            <a:r>
              <a:rPr sz="2000" spc="-5" dirty="0" err="1">
                <a:solidFill>
                  <a:srgbClr val="006FC0"/>
                </a:solidFill>
                <a:latin typeface="Arial"/>
                <a:cs typeface="Arial"/>
              </a:rPr>
              <a:t>WebApps</a:t>
            </a:r>
            <a:r>
              <a:rPr sz="2000" spc="-5" dirty="0">
                <a:solidFill>
                  <a:srgbClr val="006FC0"/>
                </a:solidFill>
                <a:latin typeface="Arial"/>
                <a:cs typeface="Arial"/>
              </a:rPr>
              <a:t>)</a:t>
            </a:r>
            <a:endParaRPr lang="en-US" sz="2000" spc="-5" dirty="0">
              <a:solidFill>
                <a:srgbClr val="006FC0"/>
              </a:solidFill>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endParaRPr sz="2000" dirty="0">
              <a:latin typeface="Arial"/>
              <a:cs typeface="Arial"/>
            </a:endParaRPr>
          </a:p>
          <a:p>
            <a:pPr marL="299085" marR="462280" indent="-287020" algn="just">
              <a:lnSpc>
                <a:spcPct val="100000"/>
              </a:lnSpc>
              <a:spcBef>
                <a:spcPts val="480"/>
              </a:spcBef>
              <a:buClr>
                <a:srgbClr val="9A0000"/>
              </a:buClr>
              <a:buSzPct val="70000"/>
              <a:buFont typeface="Wingdings"/>
              <a:buChar char=""/>
              <a:tabLst>
                <a:tab pos="299085" algn="l"/>
                <a:tab pos="299720" algn="l"/>
              </a:tabLst>
            </a:pPr>
            <a:r>
              <a:rPr sz="2000" spc="-60" dirty="0">
                <a:latin typeface="Arial"/>
                <a:cs typeface="Arial"/>
              </a:rPr>
              <a:t>Today, </a:t>
            </a:r>
            <a:r>
              <a:rPr sz="2000" spc="-5" dirty="0">
                <a:latin typeface="Arial"/>
                <a:cs typeface="Arial"/>
              </a:rPr>
              <a:t>WebApps </a:t>
            </a:r>
            <a:r>
              <a:rPr sz="2000" dirty="0">
                <a:latin typeface="Arial"/>
                <a:cs typeface="Arial"/>
              </a:rPr>
              <a:t>have evolved into</a:t>
            </a:r>
            <a:r>
              <a:rPr sz="2000" spc="-50" dirty="0">
                <a:latin typeface="Arial"/>
                <a:cs typeface="Arial"/>
              </a:rPr>
              <a:t> </a:t>
            </a:r>
            <a:r>
              <a:rPr sz="2000" dirty="0">
                <a:latin typeface="Arial"/>
                <a:cs typeface="Arial"/>
              </a:rPr>
              <a:t>sophisticated  computing</a:t>
            </a:r>
            <a:r>
              <a:rPr sz="2000" spc="-30" dirty="0">
                <a:latin typeface="Arial"/>
                <a:cs typeface="Arial"/>
              </a:rPr>
              <a:t> </a:t>
            </a:r>
            <a:r>
              <a:rPr sz="2000" dirty="0">
                <a:latin typeface="Arial"/>
                <a:cs typeface="Arial"/>
              </a:rPr>
              <a:t>tools</a:t>
            </a:r>
          </a:p>
          <a:p>
            <a:pPr marL="698500" lvl="1" indent="-229235" algn="just">
              <a:lnSpc>
                <a:spcPct val="100000"/>
              </a:lnSpc>
              <a:spcBef>
                <a:spcPts val="440"/>
              </a:spcBef>
              <a:buClr>
                <a:srgbClr val="003366"/>
              </a:buClr>
              <a:buChar char="•"/>
              <a:tabLst>
                <a:tab pos="698500" algn="l"/>
                <a:tab pos="699135" algn="l"/>
              </a:tabLst>
            </a:pPr>
            <a:r>
              <a:rPr sz="1800" spc="-5" dirty="0">
                <a:latin typeface="Arial"/>
                <a:cs typeface="Arial"/>
              </a:rPr>
              <a:t>Provide stand-alone function </a:t>
            </a:r>
            <a:r>
              <a:rPr sz="1800" dirty="0">
                <a:latin typeface="Arial"/>
                <a:cs typeface="Arial"/>
              </a:rPr>
              <a:t>to the </a:t>
            </a:r>
            <a:r>
              <a:rPr sz="1800" spc="-5" dirty="0">
                <a:latin typeface="Arial"/>
                <a:cs typeface="Arial"/>
              </a:rPr>
              <a:t>end</a:t>
            </a:r>
            <a:r>
              <a:rPr sz="1800" spc="40" dirty="0">
                <a:latin typeface="Arial"/>
                <a:cs typeface="Arial"/>
              </a:rPr>
              <a:t> </a:t>
            </a:r>
            <a:r>
              <a:rPr sz="1800" spc="-5" dirty="0">
                <a:latin typeface="Arial"/>
                <a:cs typeface="Arial"/>
              </a:rPr>
              <a:t>user</a:t>
            </a:r>
            <a:endParaRPr sz="18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800" spc="-5" dirty="0">
                <a:latin typeface="Arial"/>
                <a:cs typeface="Arial"/>
              </a:rPr>
              <a:t>Have </a:t>
            </a:r>
            <a:r>
              <a:rPr sz="1800" spc="-10" dirty="0">
                <a:latin typeface="Arial"/>
                <a:cs typeface="Arial"/>
              </a:rPr>
              <a:t>been </a:t>
            </a:r>
            <a:r>
              <a:rPr sz="1800" spc="-5" dirty="0">
                <a:latin typeface="Arial"/>
                <a:cs typeface="Arial"/>
              </a:rPr>
              <a:t>integrated </a:t>
            </a:r>
            <a:r>
              <a:rPr sz="1800" spc="-15" dirty="0">
                <a:latin typeface="Arial"/>
                <a:cs typeface="Arial"/>
              </a:rPr>
              <a:t>with </a:t>
            </a:r>
            <a:r>
              <a:rPr sz="1800" spc="-5" dirty="0">
                <a:latin typeface="Arial"/>
                <a:cs typeface="Arial"/>
              </a:rPr>
              <a:t>corporate databases</a:t>
            </a:r>
            <a:r>
              <a:rPr sz="1800" spc="105" dirty="0">
                <a:latin typeface="Arial"/>
                <a:cs typeface="Arial"/>
              </a:rPr>
              <a:t> </a:t>
            </a:r>
            <a:r>
              <a:rPr sz="1800" spc="-10" dirty="0">
                <a:latin typeface="Arial"/>
                <a:cs typeface="Arial"/>
              </a:rPr>
              <a:t>and</a:t>
            </a:r>
            <a:endParaRPr sz="1800" dirty="0">
              <a:latin typeface="Arial"/>
              <a:cs typeface="Arial"/>
            </a:endParaRPr>
          </a:p>
          <a:p>
            <a:pPr marL="698500" algn="just">
              <a:lnSpc>
                <a:spcPct val="100000"/>
              </a:lnSpc>
              <a:spcBef>
                <a:spcPts val="5"/>
              </a:spcBef>
            </a:pPr>
            <a:r>
              <a:rPr sz="1800" spc="-5" dirty="0">
                <a:latin typeface="Arial"/>
                <a:cs typeface="Arial"/>
              </a:rPr>
              <a:t>business</a:t>
            </a:r>
            <a:r>
              <a:rPr sz="1800" dirty="0">
                <a:latin typeface="Arial"/>
                <a:cs typeface="Arial"/>
              </a:rPr>
              <a:t> </a:t>
            </a:r>
            <a:r>
              <a:rPr sz="1800" spc="-5" dirty="0">
                <a:latin typeface="Arial"/>
                <a:cs typeface="Arial"/>
              </a:rPr>
              <a:t>applications</a:t>
            </a:r>
            <a:endParaRPr sz="18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6547611" cy="1231106"/>
          </a:xfrm>
        </p:spPr>
        <p:txBody>
          <a:bodyPr/>
          <a:lstStyle/>
          <a:p>
            <a:br>
              <a:rPr lang="en-IN" b="1" dirty="0"/>
            </a:br>
            <a:r>
              <a:rPr lang="en-IN" dirty="0"/>
              <a:t> COURSE OUTCOMES </a:t>
            </a:r>
          </a:p>
        </p:txBody>
      </p:sp>
      <p:sp>
        <p:nvSpPr>
          <p:cNvPr id="3" name="Text Placeholder 2"/>
          <p:cNvSpPr>
            <a:spLocks noGrp="1"/>
          </p:cNvSpPr>
          <p:nvPr>
            <p:ph type="body" idx="1"/>
          </p:nvPr>
        </p:nvSpPr>
        <p:spPr>
          <a:xfrm>
            <a:off x="1905000" y="1858028"/>
            <a:ext cx="6695058" cy="3939540"/>
          </a:xfrm>
        </p:spPr>
        <p:txBody>
          <a:bodyPr/>
          <a:lstStyle/>
          <a:p>
            <a:pPr algn="just"/>
            <a:r>
              <a:rPr lang="en-IN" sz="1600" i="0" dirty="0"/>
              <a:t>On completion </a:t>
            </a:r>
            <a:r>
              <a:rPr lang="en-IN" sz="1600" i="0" dirty="0" err="1"/>
              <a:t>ofthe</a:t>
            </a:r>
            <a:r>
              <a:rPr lang="en-IN" sz="1600" i="0" dirty="0"/>
              <a:t> course, students will be able to</a:t>
            </a:r>
          </a:p>
          <a:p>
            <a:pPr algn="just"/>
            <a:endParaRPr lang="en-IN" sz="1600" i="0" dirty="0"/>
          </a:p>
          <a:p>
            <a:pPr algn="just"/>
            <a:endParaRPr lang="en-IN" sz="1600" i="0" dirty="0"/>
          </a:p>
          <a:p>
            <a:pPr algn="just"/>
            <a:r>
              <a:rPr lang="en-IN" sz="1600" i="0" dirty="0"/>
              <a:t>1 Explain the software development lifecycle models for a software </a:t>
            </a:r>
          </a:p>
          <a:p>
            <a:pPr algn="just"/>
            <a:r>
              <a:rPr lang="en-IN" sz="1600" i="0" dirty="0"/>
              <a:t>    system development. </a:t>
            </a:r>
          </a:p>
          <a:p>
            <a:pPr algn="just"/>
            <a:endParaRPr lang="en-IN" sz="1600" i="0" dirty="0"/>
          </a:p>
          <a:p>
            <a:pPr algn="just"/>
            <a:r>
              <a:rPr lang="en-IN" sz="1600" i="0" dirty="0"/>
              <a:t>2 Build the prototype for software business case and estimate the cost for  </a:t>
            </a:r>
          </a:p>
          <a:p>
            <a:pPr algn="just"/>
            <a:r>
              <a:rPr lang="en-IN" sz="1600" i="0" dirty="0"/>
              <a:t>    software project development. </a:t>
            </a:r>
          </a:p>
          <a:p>
            <a:pPr algn="just"/>
            <a:endParaRPr lang="en-IN" sz="1600" i="0" dirty="0"/>
          </a:p>
          <a:p>
            <a:pPr algn="just"/>
            <a:r>
              <a:rPr lang="en-IN" sz="1600" i="0" dirty="0"/>
              <a:t>3 Analyze the </a:t>
            </a:r>
            <a:r>
              <a:rPr lang="en-IN" sz="1600" i="0" dirty="0" err="1"/>
              <a:t>behavioral</a:t>
            </a:r>
            <a:r>
              <a:rPr lang="en-IN" sz="1600" i="0" dirty="0"/>
              <a:t> and architectural models using UML for the  </a:t>
            </a:r>
          </a:p>
          <a:p>
            <a:pPr algn="just"/>
            <a:r>
              <a:rPr lang="en-IN" sz="1600" i="0" dirty="0"/>
              <a:t>   designed object oriented system. </a:t>
            </a:r>
          </a:p>
          <a:p>
            <a:pPr algn="just"/>
            <a:endParaRPr lang="en-IN" sz="1600" i="0" dirty="0"/>
          </a:p>
          <a:p>
            <a:pPr algn="just"/>
            <a:r>
              <a:rPr lang="en-IN" sz="1600" i="0" dirty="0"/>
              <a:t>4 Design the </a:t>
            </a:r>
            <a:r>
              <a:rPr lang="en-IN" sz="1600" i="0" dirty="0" err="1"/>
              <a:t>behavioral</a:t>
            </a:r>
            <a:r>
              <a:rPr lang="en-IN" sz="1600" i="0" dirty="0"/>
              <a:t> and architectural models using UML.</a:t>
            </a:r>
          </a:p>
          <a:p>
            <a:pPr algn="just"/>
            <a:endParaRPr lang="en-IN" sz="1600" i="0" dirty="0"/>
          </a:p>
          <a:p>
            <a:pPr algn="just"/>
            <a:r>
              <a:rPr lang="en-IN" sz="1600" i="0" dirty="0"/>
              <a:t> 5 Identify verification and validation methods in a software engineering </a:t>
            </a:r>
          </a:p>
          <a:p>
            <a:pPr algn="just"/>
            <a:r>
              <a:rPr lang="en-IN" sz="1600" i="0" dirty="0"/>
              <a:t>     project and implement testing methods at various phases of SDL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587875" cy="635000"/>
          </a:xfrm>
          <a:prstGeom prst="rect">
            <a:avLst/>
          </a:prstGeom>
        </p:spPr>
        <p:txBody>
          <a:bodyPr vert="horz" wrap="square" lIns="0" tIns="12065" rIns="0" bIns="0" rtlCol="0">
            <a:spAutoFit/>
          </a:bodyPr>
          <a:lstStyle/>
          <a:p>
            <a:pPr marL="12700">
              <a:lnSpc>
                <a:spcPct val="100000"/>
              </a:lnSpc>
              <a:spcBef>
                <a:spcPts val="95"/>
              </a:spcBef>
            </a:pPr>
            <a:r>
              <a:rPr spc="-15" dirty="0"/>
              <a:t>WebApps:</a:t>
            </a:r>
            <a:r>
              <a:rPr spc="-35" dirty="0"/>
              <a:t> </a:t>
            </a:r>
            <a:r>
              <a:rPr spc="-5" dirty="0"/>
              <a:t>Evolution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20</a:t>
            </a:fld>
            <a:endParaRPr spc="-5" dirty="0"/>
          </a:p>
        </p:txBody>
      </p:sp>
      <p:sp>
        <p:nvSpPr>
          <p:cNvPr id="3" name="object 3"/>
          <p:cNvSpPr txBox="1"/>
          <p:nvPr/>
        </p:nvSpPr>
        <p:spPr>
          <a:xfrm>
            <a:off x="2364994" y="2005984"/>
            <a:ext cx="6233795" cy="3937616"/>
          </a:xfrm>
          <a:prstGeom prst="rect">
            <a:avLst/>
          </a:prstGeom>
        </p:spPr>
        <p:txBody>
          <a:bodyPr vert="horz" wrap="square" lIns="0" tIns="13335" rIns="0" bIns="0" rtlCol="0">
            <a:spAutoFit/>
          </a:bodyPr>
          <a:lstStyle/>
          <a:p>
            <a:pPr marL="299085" marR="5080" indent="-287020" algn="just">
              <a:lnSpc>
                <a:spcPct val="100000"/>
              </a:lnSpc>
              <a:spcBef>
                <a:spcPts val="105"/>
              </a:spcBef>
              <a:buClr>
                <a:srgbClr val="9A0000"/>
              </a:buClr>
              <a:buSzPct val="70000"/>
              <a:buFont typeface="Wingdings"/>
              <a:buChar char=""/>
              <a:tabLst>
                <a:tab pos="299085" algn="l"/>
                <a:tab pos="299720" algn="l"/>
              </a:tabLst>
            </a:pPr>
            <a:r>
              <a:rPr sz="1600" spc="-15" dirty="0">
                <a:latin typeface="Arial"/>
                <a:cs typeface="Arial"/>
              </a:rPr>
              <a:t>Previously, </a:t>
            </a:r>
            <a:r>
              <a:rPr sz="1600" spc="-5" dirty="0">
                <a:latin typeface="Arial"/>
                <a:cs typeface="Arial"/>
              </a:rPr>
              <a:t>WebApps </a:t>
            </a:r>
            <a:r>
              <a:rPr sz="1600" dirty="0">
                <a:latin typeface="Arial"/>
                <a:cs typeface="Arial"/>
              </a:rPr>
              <a:t>involve a mixture b/w print  publishing and software development, b/w</a:t>
            </a:r>
            <a:r>
              <a:rPr sz="1600" spc="-95" dirty="0">
                <a:latin typeface="Arial"/>
                <a:cs typeface="Arial"/>
              </a:rPr>
              <a:t> </a:t>
            </a:r>
            <a:r>
              <a:rPr sz="1600" dirty="0">
                <a:latin typeface="Arial"/>
                <a:cs typeface="Arial"/>
              </a:rPr>
              <a:t>marketing  and computing, b/w internal communications and  external relations, and b/w art and</a:t>
            </a:r>
            <a:r>
              <a:rPr sz="1600" spc="-114" dirty="0">
                <a:latin typeface="Arial"/>
                <a:cs typeface="Arial"/>
              </a:rPr>
              <a:t> </a:t>
            </a:r>
            <a:r>
              <a:rPr sz="1600" dirty="0">
                <a:latin typeface="Arial"/>
                <a:cs typeface="Arial"/>
              </a:rPr>
              <a:t>technology</a:t>
            </a:r>
            <a:endParaRPr lang="en-US" sz="1600" dirty="0">
              <a:latin typeface="Arial"/>
              <a:cs typeface="Arial"/>
            </a:endParaRPr>
          </a:p>
          <a:p>
            <a:pPr marL="299085" marR="5080" indent="-287020" algn="just">
              <a:lnSpc>
                <a:spcPct val="100000"/>
              </a:lnSpc>
              <a:spcBef>
                <a:spcPts val="105"/>
              </a:spcBef>
              <a:buClr>
                <a:srgbClr val="9A0000"/>
              </a:buClr>
              <a:buSzPct val="70000"/>
              <a:buFont typeface="Wingdings"/>
              <a:buChar char=""/>
              <a:tabLst>
                <a:tab pos="299085" algn="l"/>
                <a:tab pos="299720" algn="l"/>
              </a:tabLst>
            </a:pPr>
            <a:endParaRPr sz="1600" dirty="0">
              <a:latin typeface="Arial"/>
              <a:cs typeface="Arial"/>
            </a:endParaRPr>
          </a:p>
          <a:p>
            <a:pPr marL="299085" marR="191770" indent="-287020" algn="just">
              <a:lnSpc>
                <a:spcPct val="100000"/>
              </a:lnSpc>
              <a:spcBef>
                <a:spcPts val="480"/>
              </a:spcBef>
              <a:buClr>
                <a:srgbClr val="9A0000"/>
              </a:buClr>
              <a:buSzPct val="70000"/>
              <a:buFont typeface="Wingdings"/>
              <a:buChar char=""/>
              <a:tabLst>
                <a:tab pos="299085" algn="l"/>
                <a:tab pos="299720" algn="l"/>
              </a:tabLst>
            </a:pPr>
            <a:r>
              <a:rPr sz="1600" spc="-60" dirty="0">
                <a:latin typeface="Arial"/>
                <a:cs typeface="Arial"/>
              </a:rPr>
              <a:t>Today, </a:t>
            </a:r>
            <a:r>
              <a:rPr sz="1600" spc="-5" dirty="0">
                <a:latin typeface="Arial"/>
                <a:cs typeface="Arial"/>
              </a:rPr>
              <a:t>WebApps </a:t>
            </a:r>
            <a:r>
              <a:rPr sz="1600" dirty="0">
                <a:latin typeface="Arial"/>
                <a:cs typeface="Arial"/>
              </a:rPr>
              <a:t>provide full computing potential</a:t>
            </a:r>
            <a:r>
              <a:rPr sz="1600" spc="-95" dirty="0">
                <a:latin typeface="Arial"/>
                <a:cs typeface="Arial"/>
              </a:rPr>
              <a:t> </a:t>
            </a:r>
            <a:r>
              <a:rPr sz="1600" dirty="0">
                <a:latin typeface="Arial"/>
                <a:cs typeface="Arial"/>
              </a:rPr>
              <a:t>in  most application</a:t>
            </a:r>
            <a:r>
              <a:rPr sz="1600" spc="-55" dirty="0">
                <a:latin typeface="Arial"/>
                <a:cs typeface="Arial"/>
              </a:rPr>
              <a:t> </a:t>
            </a:r>
            <a:r>
              <a:rPr sz="1600" dirty="0">
                <a:latin typeface="Arial"/>
                <a:cs typeface="Arial"/>
              </a:rPr>
              <a:t>categories</a:t>
            </a:r>
          </a:p>
          <a:p>
            <a:pPr algn="just">
              <a:lnSpc>
                <a:spcPct val="100000"/>
              </a:lnSpc>
              <a:spcBef>
                <a:spcPts val="25"/>
              </a:spcBef>
              <a:buClr>
                <a:srgbClr val="9A0000"/>
              </a:buClr>
              <a:buFont typeface="Wingdings"/>
              <a:buChar char=""/>
            </a:pPr>
            <a:endParaRPr sz="1600" dirty="0">
              <a:latin typeface="Arial"/>
              <a:cs typeface="Arial"/>
            </a:endParaRPr>
          </a:p>
          <a:p>
            <a:pPr marL="299085" indent="-287020" algn="just">
              <a:lnSpc>
                <a:spcPct val="100000"/>
              </a:lnSpc>
              <a:buClr>
                <a:srgbClr val="9A0000"/>
              </a:buClr>
              <a:buSzPct val="70000"/>
              <a:buFont typeface="Wingdings"/>
              <a:buChar char=""/>
              <a:tabLst>
                <a:tab pos="299085" algn="l"/>
                <a:tab pos="299720" algn="l"/>
              </a:tabLst>
            </a:pPr>
            <a:r>
              <a:rPr sz="1600" dirty="0">
                <a:latin typeface="Arial"/>
                <a:cs typeface="Arial"/>
              </a:rPr>
              <a:t>Semantic </a:t>
            </a:r>
            <a:r>
              <a:rPr sz="1600" spc="-10" dirty="0">
                <a:latin typeface="Arial"/>
                <a:cs typeface="Arial"/>
              </a:rPr>
              <a:t>Web </a:t>
            </a:r>
            <a:r>
              <a:rPr sz="1600" spc="-20" dirty="0">
                <a:latin typeface="Arial"/>
                <a:cs typeface="Arial"/>
              </a:rPr>
              <a:t>Technology </a:t>
            </a:r>
            <a:r>
              <a:rPr sz="1600" spc="-5" dirty="0">
                <a:latin typeface="Arial"/>
                <a:cs typeface="Arial"/>
              </a:rPr>
              <a:t>(Web</a:t>
            </a:r>
            <a:r>
              <a:rPr sz="1600" spc="-110" dirty="0">
                <a:latin typeface="Arial"/>
                <a:cs typeface="Arial"/>
              </a:rPr>
              <a:t> </a:t>
            </a:r>
            <a:r>
              <a:rPr sz="1600" dirty="0">
                <a:latin typeface="Arial"/>
                <a:cs typeface="Arial"/>
              </a:rPr>
              <a:t>3.0)</a:t>
            </a:r>
          </a:p>
          <a:p>
            <a:pPr marL="698500" marR="422909" lvl="1" indent="-228600" algn="just">
              <a:lnSpc>
                <a:spcPct val="100000"/>
              </a:lnSpc>
              <a:spcBef>
                <a:spcPts val="440"/>
              </a:spcBef>
              <a:buClr>
                <a:srgbClr val="003366"/>
              </a:buClr>
              <a:buChar char="•"/>
              <a:tabLst>
                <a:tab pos="698500" algn="l"/>
                <a:tab pos="699135" algn="l"/>
              </a:tabLst>
            </a:pPr>
            <a:r>
              <a:rPr sz="1600" spc="-5" dirty="0">
                <a:latin typeface="Arial"/>
                <a:cs typeface="Arial"/>
              </a:rPr>
              <a:t>Encompass “semantic databases that provide new  functionality that requires </a:t>
            </a:r>
            <a:r>
              <a:rPr sz="1600" spc="-15" dirty="0">
                <a:latin typeface="Arial"/>
                <a:cs typeface="Arial"/>
              </a:rPr>
              <a:t>Web </a:t>
            </a:r>
            <a:r>
              <a:rPr sz="1600" spc="-5" dirty="0">
                <a:latin typeface="Arial"/>
                <a:cs typeface="Arial"/>
              </a:rPr>
              <a:t>linking, flexible  representation, and external access</a:t>
            </a:r>
            <a:r>
              <a:rPr sz="1600" spc="-65" dirty="0">
                <a:latin typeface="Arial"/>
                <a:cs typeface="Arial"/>
              </a:rPr>
              <a:t> </a:t>
            </a:r>
            <a:r>
              <a:rPr sz="1600" dirty="0">
                <a:latin typeface="Arial"/>
                <a:cs typeface="Arial"/>
              </a:rPr>
              <a:t>APIs”</a:t>
            </a:r>
            <a:endParaRPr lang="en-US" sz="1600" dirty="0">
              <a:latin typeface="Arial"/>
              <a:cs typeface="Arial"/>
            </a:endParaRPr>
          </a:p>
          <a:p>
            <a:pPr marL="698500" marR="422909" lvl="1" indent="-228600" algn="just">
              <a:lnSpc>
                <a:spcPct val="100000"/>
              </a:lnSpc>
              <a:spcBef>
                <a:spcPts val="440"/>
              </a:spcBef>
              <a:buClr>
                <a:srgbClr val="003366"/>
              </a:buClr>
              <a:buChar char="•"/>
              <a:tabLst>
                <a:tab pos="698500" algn="l"/>
                <a:tab pos="699135" algn="l"/>
              </a:tabLst>
            </a:pPr>
            <a:endParaRPr sz="1600" dirty="0">
              <a:latin typeface="Arial"/>
              <a:cs typeface="Arial"/>
            </a:endParaRPr>
          </a:p>
          <a:p>
            <a:pPr marL="698500" marR="113664" lvl="1" indent="-228600" algn="just">
              <a:lnSpc>
                <a:spcPct val="100000"/>
              </a:lnSpc>
              <a:spcBef>
                <a:spcPts val="434"/>
              </a:spcBef>
              <a:buClr>
                <a:srgbClr val="003366"/>
              </a:buClr>
              <a:buChar char="•"/>
              <a:tabLst>
                <a:tab pos="698500" algn="l"/>
                <a:tab pos="699135" algn="l"/>
              </a:tabLst>
            </a:pPr>
            <a:r>
              <a:rPr sz="1600" spc="-5" dirty="0">
                <a:latin typeface="Arial"/>
                <a:cs typeface="Arial"/>
              </a:rPr>
              <a:t>Sophisticated relational data structure </a:t>
            </a:r>
            <a:r>
              <a:rPr sz="1600" dirty="0">
                <a:latin typeface="Wingdings"/>
                <a:cs typeface="Wingdings"/>
              </a:rPr>
              <a:t></a:t>
            </a:r>
            <a:r>
              <a:rPr sz="1600" dirty="0">
                <a:latin typeface="Times New Roman"/>
                <a:cs typeface="Times New Roman"/>
              </a:rPr>
              <a:t> </a:t>
            </a:r>
            <a:r>
              <a:rPr sz="1600" spc="-5" dirty="0">
                <a:latin typeface="Arial"/>
                <a:cs typeface="Arial"/>
              </a:rPr>
              <a:t>entirely new  </a:t>
            </a:r>
            <a:r>
              <a:rPr sz="1600" spc="-10" dirty="0">
                <a:latin typeface="Arial"/>
                <a:cs typeface="Arial"/>
              </a:rPr>
              <a:t>WebApps </a:t>
            </a:r>
            <a:r>
              <a:rPr sz="1600" spc="-5" dirty="0">
                <a:latin typeface="Arial"/>
                <a:cs typeface="Arial"/>
              </a:rPr>
              <a:t>in </a:t>
            </a:r>
            <a:r>
              <a:rPr sz="1600" spc="-20" dirty="0">
                <a:latin typeface="Arial"/>
                <a:cs typeface="Arial"/>
              </a:rPr>
              <a:t>ways </a:t>
            </a:r>
            <a:r>
              <a:rPr sz="1600" spc="-5" dirty="0">
                <a:latin typeface="Arial"/>
                <a:cs typeface="Arial"/>
              </a:rPr>
              <a:t>never before</a:t>
            </a:r>
            <a:r>
              <a:rPr sz="1600" spc="95" dirty="0">
                <a:latin typeface="Arial"/>
                <a:cs typeface="Arial"/>
              </a:rPr>
              <a:t> </a:t>
            </a:r>
            <a:r>
              <a:rPr sz="1600" spc="-5" dirty="0">
                <a:latin typeface="Arial"/>
                <a:cs typeface="Arial"/>
              </a:rPr>
              <a:t>possible</a:t>
            </a:r>
            <a:endParaRPr sz="16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5857240" cy="635000"/>
          </a:xfrm>
          <a:prstGeom prst="rect">
            <a:avLst/>
          </a:prstGeom>
        </p:spPr>
        <p:txBody>
          <a:bodyPr vert="horz" wrap="square" lIns="0" tIns="12065" rIns="0" bIns="0" rtlCol="0">
            <a:spAutoFit/>
          </a:bodyPr>
          <a:lstStyle/>
          <a:p>
            <a:pPr marL="12700">
              <a:lnSpc>
                <a:spcPct val="100000"/>
              </a:lnSpc>
              <a:spcBef>
                <a:spcPts val="95"/>
              </a:spcBef>
            </a:pPr>
            <a:r>
              <a:rPr spc="-15" dirty="0"/>
              <a:t>WebApps: </a:t>
            </a:r>
            <a:r>
              <a:rPr spc="-5" dirty="0"/>
              <a:t>Characteristics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21</a:t>
            </a:fld>
            <a:endParaRPr spc="-5" dirty="0"/>
          </a:p>
        </p:txBody>
      </p:sp>
      <p:sp>
        <p:nvSpPr>
          <p:cNvPr id="3" name="object 3"/>
          <p:cNvSpPr txBox="1"/>
          <p:nvPr/>
        </p:nvSpPr>
        <p:spPr>
          <a:xfrm>
            <a:off x="1907794" y="1904441"/>
            <a:ext cx="6731634" cy="4388637"/>
          </a:xfrm>
          <a:prstGeom prst="rect">
            <a:avLst/>
          </a:prstGeom>
        </p:spPr>
        <p:txBody>
          <a:bodyPr vert="horz" wrap="square" lIns="0" tIns="12700" rIns="0" bIns="0" rtlCol="0">
            <a:spAutoFit/>
          </a:bodyPr>
          <a:lstStyle/>
          <a:p>
            <a:pPr marL="355600" indent="-342900" algn="just">
              <a:lnSpc>
                <a:spcPts val="2055"/>
              </a:lnSpc>
              <a:spcBef>
                <a:spcPts val="100"/>
              </a:spcBef>
              <a:buSzPct val="75000"/>
              <a:buFont typeface="Wingdings"/>
              <a:buChar char=""/>
              <a:tabLst>
                <a:tab pos="354965" algn="l"/>
                <a:tab pos="355600" algn="l"/>
              </a:tabLst>
            </a:pPr>
            <a:r>
              <a:rPr sz="1600" b="1" dirty="0">
                <a:solidFill>
                  <a:srgbClr val="9A0000"/>
                </a:solidFill>
                <a:latin typeface="Arial"/>
                <a:cs typeface="Arial"/>
              </a:rPr>
              <a:t>Network </a:t>
            </a:r>
            <a:r>
              <a:rPr sz="1600" b="1" spc="-5" dirty="0">
                <a:solidFill>
                  <a:srgbClr val="9A0000"/>
                </a:solidFill>
                <a:latin typeface="Arial"/>
                <a:cs typeface="Arial"/>
              </a:rPr>
              <a:t>intensiveness. </a:t>
            </a:r>
            <a:r>
              <a:rPr sz="1600" dirty="0">
                <a:latin typeface="Arial"/>
                <a:cs typeface="Arial"/>
              </a:rPr>
              <a:t>A </a:t>
            </a:r>
            <a:r>
              <a:rPr sz="1600" spc="-10" dirty="0">
                <a:latin typeface="Arial"/>
                <a:cs typeface="Arial"/>
              </a:rPr>
              <a:t>WebApp </a:t>
            </a:r>
            <a:r>
              <a:rPr sz="1600" spc="-5" dirty="0">
                <a:latin typeface="Arial"/>
                <a:cs typeface="Arial"/>
              </a:rPr>
              <a:t>resides on </a:t>
            </a:r>
            <a:r>
              <a:rPr sz="1600" dirty="0">
                <a:latin typeface="Arial"/>
                <a:cs typeface="Arial"/>
              </a:rPr>
              <a:t>a </a:t>
            </a:r>
            <a:r>
              <a:rPr sz="1600" spc="-10" dirty="0">
                <a:latin typeface="Arial"/>
                <a:cs typeface="Arial"/>
              </a:rPr>
              <a:t>network</a:t>
            </a:r>
            <a:r>
              <a:rPr sz="1600" spc="-150" dirty="0">
                <a:latin typeface="Arial"/>
                <a:cs typeface="Arial"/>
              </a:rPr>
              <a:t> </a:t>
            </a:r>
            <a:r>
              <a:rPr sz="1600" spc="-10" dirty="0">
                <a:latin typeface="Arial"/>
                <a:cs typeface="Arial"/>
              </a:rPr>
              <a:t>and</a:t>
            </a:r>
            <a:endParaRPr sz="1600" dirty="0">
              <a:latin typeface="Arial"/>
              <a:cs typeface="Arial"/>
            </a:endParaRPr>
          </a:p>
          <a:p>
            <a:pPr marL="355600" algn="just">
              <a:lnSpc>
                <a:spcPts val="2055"/>
              </a:lnSpc>
            </a:pPr>
            <a:r>
              <a:rPr sz="1600" dirty="0">
                <a:latin typeface="Arial"/>
                <a:cs typeface="Arial"/>
              </a:rPr>
              <a:t>must </a:t>
            </a:r>
            <a:r>
              <a:rPr sz="1600" spc="-5" dirty="0">
                <a:latin typeface="Arial"/>
                <a:cs typeface="Arial"/>
              </a:rPr>
              <a:t>serve </a:t>
            </a:r>
            <a:r>
              <a:rPr sz="1600" dirty="0">
                <a:latin typeface="Arial"/>
                <a:cs typeface="Arial"/>
              </a:rPr>
              <a:t>the </a:t>
            </a:r>
            <a:r>
              <a:rPr sz="1600" spc="-5" dirty="0">
                <a:latin typeface="Arial"/>
                <a:cs typeface="Arial"/>
              </a:rPr>
              <a:t>needs </a:t>
            </a:r>
            <a:r>
              <a:rPr sz="1600" dirty="0">
                <a:latin typeface="Arial"/>
                <a:cs typeface="Arial"/>
              </a:rPr>
              <a:t>of </a:t>
            </a:r>
            <a:r>
              <a:rPr sz="1600" spc="-5" dirty="0">
                <a:latin typeface="Arial"/>
                <a:cs typeface="Arial"/>
              </a:rPr>
              <a:t>a diverse community </a:t>
            </a:r>
            <a:r>
              <a:rPr sz="1600" dirty="0">
                <a:latin typeface="Arial"/>
                <a:cs typeface="Arial"/>
              </a:rPr>
              <a:t>of</a:t>
            </a:r>
            <a:r>
              <a:rPr sz="1600" spc="30" dirty="0">
                <a:latin typeface="Arial"/>
                <a:cs typeface="Arial"/>
              </a:rPr>
              <a:t> </a:t>
            </a:r>
            <a:r>
              <a:rPr sz="1600" spc="-5" dirty="0">
                <a:latin typeface="Arial"/>
                <a:cs typeface="Arial"/>
              </a:rPr>
              <a:t>clients.</a:t>
            </a:r>
            <a:endParaRPr lang="en-US" sz="1600" spc="-5" dirty="0">
              <a:latin typeface="Arial"/>
              <a:cs typeface="Arial"/>
            </a:endParaRPr>
          </a:p>
          <a:p>
            <a:pPr marL="355600" algn="just">
              <a:lnSpc>
                <a:spcPts val="2055"/>
              </a:lnSpc>
            </a:pPr>
            <a:endParaRPr sz="1600" dirty="0">
              <a:latin typeface="Arial"/>
              <a:cs typeface="Arial"/>
            </a:endParaRPr>
          </a:p>
          <a:p>
            <a:pPr marL="355600" marR="720725" indent="-342900" algn="just">
              <a:lnSpc>
                <a:spcPts val="1939"/>
              </a:lnSpc>
              <a:spcBef>
                <a:spcPts val="465"/>
              </a:spcBef>
              <a:buSzPct val="75000"/>
              <a:buFont typeface="Wingdings"/>
              <a:buChar char=""/>
              <a:tabLst>
                <a:tab pos="354965" algn="l"/>
                <a:tab pos="355600" algn="l"/>
              </a:tabLst>
            </a:pPr>
            <a:r>
              <a:rPr sz="1600" b="1" spc="-15" dirty="0">
                <a:solidFill>
                  <a:srgbClr val="9A0000"/>
                </a:solidFill>
                <a:latin typeface="Arial"/>
                <a:cs typeface="Arial"/>
              </a:rPr>
              <a:t>Concurrency. </a:t>
            </a:r>
            <a:r>
              <a:rPr sz="1600" dirty="0">
                <a:latin typeface="Arial"/>
                <a:cs typeface="Arial"/>
              </a:rPr>
              <a:t>A </a:t>
            </a:r>
            <a:r>
              <a:rPr sz="1600" spc="-5" dirty="0">
                <a:latin typeface="Arial"/>
                <a:cs typeface="Arial"/>
              </a:rPr>
              <a:t>large number </a:t>
            </a:r>
            <a:r>
              <a:rPr sz="1600" dirty="0">
                <a:latin typeface="Arial"/>
                <a:cs typeface="Arial"/>
              </a:rPr>
              <a:t>of </a:t>
            </a:r>
            <a:r>
              <a:rPr sz="1600" spc="-5" dirty="0">
                <a:latin typeface="Arial"/>
                <a:cs typeface="Arial"/>
              </a:rPr>
              <a:t>users </a:t>
            </a:r>
            <a:r>
              <a:rPr sz="1600" dirty="0">
                <a:latin typeface="Arial"/>
                <a:cs typeface="Arial"/>
              </a:rPr>
              <a:t>may </a:t>
            </a:r>
            <a:r>
              <a:rPr sz="1600" spc="-5" dirty="0">
                <a:latin typeface="Arial"/>
                <a:cs typeface="Arial"/>
              </a:rPr>
              <a:t>access </a:t>
            </a:r>
            <a:r>
              <a:rPr sz="1600" dirty="0">
                <a:latin typeface="Arial"/>
                <a:cs typeface="Arial"/>
              </a:rPr>
              <a:t>the  </a:t>
            </a:r>
            <a:r>
              <a:rPr sz="1600" spc="-10" dirty="0">
                <a:latin typeface="Arial"/>
                <a:cs typeface="Arial"/>
              </a:rPr>
              <a:t>WebApp </a:t>
            </a:r>
            <a:r>
              <a:rPr sz="1600" dirty="0">
                <a:latin typeface="Arial"/>
                <a:cs typeface="Arial"/>
              </a:rPr>
              <a:t>at </a:t>
            </a:r>
            <a:r>
              <a:rPr sz="1600" spc="-5" dirty="0">
                <a:latin typeface="Arial"/>
                <a:cs typeface="Arial"/>
              </a:rPr>
              <a:t>one</a:t>
            </a:r>
            <a:r>
              <a:rPr sz="1600" spc="15" dirty="0">
                <a:latin typeface="Arial"/>
                <a:cs typeface="Arial"/>
              </a:rPr>
              <a:t> </a:t>
            </a:r>
            <a:r>
              <a:rPr sz="1600" spc="-5" dirty="0">
                <a:latin typeface="Arial"/>
                <a:cs typeface="Arial"/>
              </a:rPr>
              <a:t>time.</a:t>
            </a:r>
            <a:endParaRPr lang="en-US" sz="1600" spc="-5" dirty="0">
              <a:latin typeface="Arial"/>
              <a:cs typeface="Arial"/>
            </a:endParaRPr>
          </a:p>
          <a:p>
            <a:pPr marL="355600" marR="720725" indent="-342900" algn="just">
              <a:lnSpc>
                <a:spcPts val="1939"/>
              </a:lnSpc>
              <a:spcBef>
                <a:spcPts val="465"/>
              </a:spcBef>
              <a:buSzPct val="75000"/>
              <a:buFont typeface="Wingdings"/>
              <a:buChar char=""/>
              <a:tabLst>
                <a:tab pos="354965" algn="l"/>
                <a:tab pos="355600" algn="l"/>
              </a:tabLst>
            </a:pPr>
            <a:endParaRPr sz="1600" dirty="0">
              <a:latin typeface="Arial"/>
              <a:cs typeface="Arial"/>
            </a:endParaRPr>
          </a:p>
          <a:p>
            <a:pPr marL="355600" indent="-342900" algn="just">
              <a:lnSpc>
                <a:spcPts val="2050"/>
              </a:lnSpc>
              <a:spcBef>
                <a:spcPts val="190"/>
              </a:spcBef>
              <a:buSzPct val="75000"/>
              <a:buFont typeface="Wingdings"/>
              <a:buChar char=""/>
              <a:tabLst>
                <a:tab pos="354965" algn="l"/>
                <a:tab pos="355600" algn="l"/>
              </a:tabLst>
            </a:pPr>
            <a:r>
              <a:rPr sz="1600" b="1" spc="-5" dirty="0">
                <a:solidFill>
                  <a:srgbClr val="9A0000"/>
                </a:solidFill>
                <a:latin typeface="Arial"/>
                <a:cs typeface="Arial"/>
              </a:rPr>
              <a:t>Unpredictable </a:t>
            </a:r>
            <a:r>
              <a:rPr sz="1600" b="1" dirty="0">
                <a:solidFill>
                  <a:srgbClr val="9A0000"/>
                </a:solidFill>
                <a:latin typeface="Arial"/>
                <a:cs typeface="Arial"/>
              </a:rPr>
              <a:t>load. </a:t>
            </a:r>
            <a:r>
              <a:rPr sz="1600" dirty="0">
                <a:latin typeface="Arial"/>
                <a:cs typeface="Arial"/>
              </a:rPr>
              <a:t>The </a:t>
            </a:r>
            <a:r>
              <a:rPr sz="1600" spc="-5" dirty="0">
                <a:latin typeface="Arial"/>
                <a:cs typeface="Arial"/>
              </a:rPr>
              <a:t>number </a:t>
            </a:r>
            <a:r>
              <a:rPr sz="1600" dirty="0">
                <a:latin typeface="Arial"/>
                <a:cs typeface="Arial"/>
              </a:rPr>
              <a:t>of </a:t>
            </a:r>
            <a:r>
              <a:rPr sz="1600" spc="-5" dirty="0">
                <a:latin typeface="Arial"/>
                <a:cs typeface="Arial"/>
              </a:rPr>
              <a:t>users </a:t>
            </a:r>
            <a:r>
              <a:rPr sz="1600" dirty="0">
                <a:latin typeface="Arial"/>
                <a:cs typeface="Arial"/>
              </a:rPr>
              <a:t>of the </a:t>
            </a:r>
            <a:r>
              <a:rPr sz="1600" spc="-10" dirty="0">
                <a:latin typeface="Arial"/>
                <a:cs typeface="Arial"/>
              </a:rPr>
              <a:t>WebApp</a:t>
            </a:r>
            <a:r>
              <a:rPr sz="1600" spc="-25" dirty="0">
                <a:latin typeface="Arial"/>
                <a:cs typeface="Arial"/>
              </a:rPr>
              <a:t> </a:t>
            </a:r>
            <a:r>
              <a:rPr sz="1600" dirty="0">
                <a:latin typeface="Arial"/>
                <a:cs typeface="Arial"/>
              </a:rPr>
              <a:t>may</a:t>
            </a:r>
          </a:p>
          <a:p>
            <a:pPr marL="355600" algn="just">
              <a:lnSpc>
                <a:spcPts val="2050"/>
              </a:lnSpc>
            </a:pPr>
            <a:r>
              <a:rPr sz="1600" spc="-5" dirty="0">
                <a:latin typeface="Arial"/>
                <a:cs typeface="Arial"/>
              </a:rPr>
              <a:t>vary by orders of magnitude </a:t>
            </a:r>
            <a:r>
              <a:rPr sz="1600" dirty="0">
                <a:latin typeface="Arial"/>
                <a:cs typeface="Arial"/>
              </a:rPr>
              <a:t>from </a:t>
            </a:r>
            <a:r>
              <a:rPr sz="1600" spc="-10" dirty="0">
                <a:latin typeface="Arial"/>
                <a:cs typeface="Arial"/>
              </a:rPr>
              <a:t>day </a:t>
            </a:r>
            <a:r>
              <a:rPr sz="1600" dirty="0">
                <a:latin typeface="Arial"/>
                <a:cs typeface="Arial"/>
              </a:rPr>
              <a:t>to</a:t>
            </a:r>
            <a:r>
              <a:rPr sz="1600" spc="50" dirty="0">
                <a:latin typeface="Arial"/>
                <a:cs typeface="Arial"/>
              </a:rPr>
              <a:t> </a:t>
            </a:r>
            <a:r>
              <a:rPr sz="1600" spc="-45" dirty="0">
                <a:latin typeface="Arial"/>
                <a:cs typeface="Arial"/>
              </a:rPr>
              <a:t>day.</a:t>
            </a:r>
            <a:endParaRPr lang="en-US" sz="1600" spc="-45" dirty="0">
              <a:latin typeface="Arial"/>
              <a:cs typeface="Arial"/>
            </a:endParaRPr>
          </a:p>
          <a:p>
            <a:pPr marL="355600" algn="just">
              <a:lnSpc>
                <a:spcPts val="2050"/>
              </a:lnSpc>
            </a:pPr>
            <a:endParaRPr sz="1600" dirty="0">
              <a:latin typeface="Arial"/>
              <a:cs typeface="Arial"/>
            </a:endParaRPr>
          </a:p>
          <a:p>
            <a:pPr marL="355600" marR="334645" indent="-342900" algn="just">
              <a:lnSpc>
                <a:spcPct val="93900"/>
              </a:lnSpc>
              <a:spcBef>
                <a:spcPts val="220"/>
              </a:spcBef>
              <a:buSzPct val="75000"/>
              <a:buFont typeface="Wingdings"/>
              <a:buChar char=""/>
              <a:tabLst>
                <a:tab pos="354965" algn="l"/>
                <a:tab pos="355600" algn="l"/>
                <a:tab pos="1943735" algn="l"/>
              </a:tabLst>
            </a:pPr>
            <a:r>
              <a:rPr sz="1600" b="1" spc="-5" dirty="0">
                <a:solidFill>
                  <a:srgbClr val="9A0000"/>
                </a:solidFill>
                <a:latin typeface="Arial"/>
                <a:cs typeface="Arial"/>
              </a:rPr>
              <a:t>Performance.	</a:t>
            </a:r>
            <a:r>
              <a:rPr sz="1600" dirty="0">
                <a:latin typeface="Arial"/>
                <a:cs typeface="Arial"/>
              </a:rPr>
              <a:t>If </a:t>
            </a:r>
            <a:r>
              <a:rPr sz="1600" spc="-5" dirty="0">
                <a:latin typeface="Arial"/>
                <a:cs typeface="Arial"/>
              </a:rPr>
              <a:t>a </a:t>
            </a:r>
            <a:r>
              <a:rPr sz="1600" spc="-10" dirty="0">
                <a:latin typeface="Arial"/>
                <a:cs typeface="Arial"/>
              </a:rPr>
              <a:t>WebApp </a:t>
            </a:r>
            <a:r>
              <a:rPr sz="1600" spc="-5" dirty="0">
                <a:latin typeface="Arial"/>
                <a:cs typeface="Arial"/>
              </a:rPr>
              <a:t>user </a:t>
            </a:r>
            <a:r>
              <a:rPr sz="1600" dirty="0">
                <a:latin typeface="Arial"/>
                <a:cs typeface="Arial"/>
              </a:rPr>
              <a:t>must </a:t>
            </a:r>
            <a:r>
              <a:rPr sz="1600" spc="-15" dirty="0">
                <a:latin typeface="Arial"/>
                <a:cs typeface="Arial"/>
              </a:rPr>
              <a:t>wait </a:t>
            </a:r>
            <a:r>
              <a:rPr sz="1600" dirty="0">
                <a:latin typeface="Arial"/>
                <a:cs typeface="Arial"/>
              </a:rPr>
              <a:t>too </a:t>
            </a:r>
            <a:r>
              <a:rPr sz="1600" spc="-5" dirty="0">
                <a:latin typeface="Arial"/>
                <a:cs typeface="Arial"/>
              </a:rPr>
              <a:t>long </a:t>
            </a:r>
            <a:r>
              <a:rPr sz="1600" dirty="0">
                <a:latin typeface="Arial"/>
                <a:cs typeface="Arial"/>
              </a:rPr>
              <a:t>(for  </a:t>
            </a:r>
            <a:r>
              <a:rPr sz="1600" spc="-5" dirty="0">
                <a:latin typeface="Arial"/>
                <a:cs typeface="Arial"/>
              </a:rPr>
              <a:t>access, </a:t>
            </a:r>
            <a:r>
              <a:rPr sz="1600" dirty="0">
                <a:latin typeface="Arial"/>
                <a:cs typeface="Arial"/>
              </a:rPr>
              <a:t>for </a:t>
            </a:r>
            <a:r>
              <a:rPr sz="1600" spc="-5" dirty="0">
                <a:latin typeface="Arial"/>
                <a:cs typeface="Arial"/>
              </a:rPr>
              <a:t>server-side processing, </a:t>
            </a:r>
            <a:r>
              <a:rPr sz="1600" dirty="0">
                <a:latin typeface="Arial"/>
                <a:cs typeface="Arial"/>
              </a:rPr>
              <a:t>for </a:t>
            </a:r>
            <a:r>
              <a:rPr sz="1600" spc="-5" dirty="0">
                <a:latin typeface="Arial"/>
                <a:cs typeface="Arial"/>
              </a:rPr>
              <a:t>client-side formatting  and </a:t>
            </a:r>
            <a:r>
              <a:rPr sz="1600" spc="-10" dirty="0">
                <a:latin typeface="Arial"/>
                <a:cs typeface="Arial"/>
              </a:rPr>
              <a:t>display), </a:t>
            </a:r>
            <a:r>
              <a:rPr sz="1600" spc="-5" dirty="0">
                <a:latin typeface="Arial"/>
                <a:cs typeface="Arial"/>
              </a:rPr>
              <a:t>he or she </a:t>
            </a:r>
            <a:r>
              <a:rPr sz="1600" dirty="0">
                <a:latin typeface="Arial"/>
                <a:cs typeface="Arial"/>
              </a:rPr>
              <a:t>may </a:t>
            </a:r>
            <a:r>
              <a:rPr sz="1600" spc="-5" dirty="0">
                <a:latin typeface="Arial"/>
                <a:cs typeface="Arial"/>
              </a:rPr>
              <a:t>decide </a:t>
            </a:r>
            <a:r>
              <a:rPr sz="1600" dirty="0">
                <a:latin typeface="Arial"/>
                <a:cs typeface="Arial"/>
              </a:rPr>
              <a:t>to </a:t>
            </a:r>
            <a:r>
              <a:rPr sz="1600" spc="-5" dirty="0">
                <a:latin typeface="Arial"/>
                <a:cs typeface="Arial"/>
              </a:rPr>
              <a:t>go</a:t>
            </a:r>
            <a:r>
              <a:rPr sz="1600" spc="85" dirty="0">
                <a:latin typeface="Arial"/>
                <a:cs typeface="Arial"/>
              </a:rPr>
              <a:t> </a:t>
            </a:r>
            <a:r>
              <a:rPr sz="1600" spc="-10" dirty="0">
                <a:latin typeface="Arial"/>
                <a:cs typeface="Arial"/>
              </a:rPr>
              <a:t>elsewhere.</a:t>
            </a:r>
            <a:endParaRPr lang="en-US" sz="1600" spc="-10" dirty="0">
              <a:latin typeface="Arial"/>
              <a:cs typeface="Arial"/>
            </a:endParaRPr>
          </a:p>
          <a:p>
            <a:pPr marL="355600" marR="334645" indent="-342900" algn="just">
              <a:lnSpc>
                <a:spcPct val="93900"/>
              </a:lnSpc>
              <a:spcBef>
                <a:spcPts val="220"/>
              </a:spcBef>
              <a:buSzPct val="75000"/>
              <a:buFont typeface="Wingdings"/>
              <a:buChar char=""/>
              <a:tabLst>
                <a:tab pos="354965" algn="l"/>
                <a:tab pos="355600" algn="l"/>
                <a:tab pos="1943735" algn="l"/>
              </a:tabLst>
            </a:pPr>
            <a:endParaRPr sz="1600" dirty="0">
              <a:latin typeface="Arial"/>
              <a:cs typeface="Arial"/>
            </a:endParaRPr>
          </a:p>
          <a:p>
            <a:pPr marL="355600" marR="5080" indent="-342900" algn="just">
              <a:lnSpc>
                <a:spcPts val="1939"/>
              </a:lnSpc>
              <a:spcBef>
                <a:spcPts val="380"/>
              </a:spcBef>
              <a:buSzPct val="75000"/>
              <a:buFont typeface="Wingdings"/>
              <a:buChar char=""/>
              <a:tabLst>
                <a:tab pos="354965" algn="l"/>
                <a:tab pos="355600" algn="l"/>
              </a:tabLst>
            </a:pPr>
            <a:r>
              <a:rPr sz="1600" b="1" spc="-25" dirty="0">
                <a:solidFill>
                  <a:srgbClr val="9A0000"/>
                </a:solidFill>
                <a:latin typeface="Arial"/>
                <a:cs typeface="Arial"/>
              </a:rPr>
              <a:t>Availability. </a:t>
            </a:r>
            <a:r>
              <a:rPr sz="1600" spc="-5" dirty="0">
                <a:latin typeface="Arial"/>
                <a:cs typeface="Arial"/>
              </a:rPr>
              <a:t>Although expectation </a:t>
            </a:r>
            <a:r>
              <a:rPr sz="1600" dirty="0">
                <a:latin typeface="Arial"/>
                <a:cs typeface="Arial"/>
              </a:rPr>
              <a:t>of </a:t>
            </a:r>
            <a:r>
              <a:rPr sz="1600" spc="-5" dirty="0">
                <a:latin typeface="Arial"/>
                <a:cs typeface="Arial"/>
              </a:rPr>
              <a:t>100 percent availability is  unreasonable, users </a:t>
            </a:r>
            <a:r>
              <a:rPr sz="1600" dirty="0">
                <a:latin typeface="Arial"/>
                <a:cs typeface="Arial"/>
              </a:rPr>
              <a:t>of </a:t>
            </a:r>
            <a:r>
              <a:rPr sz="1600" spc="-5" dirty="0">
                <a:latin typeface="Arial"/>
                <a:cs typeface="Arial"/>
              </a:rPr>
              <a:t>popular </a:t>
            </a:r>
            <a:r>
              <a:rPr sz="1600" spc="-10" dirty="0">
                <a:latin typeface="Arial"/>
                <a:cs typeface="Arial"/>
              </a:rPr>
              <a:t>WebApps </a:t>
            </a:r>
            <a:r>
              <a:rPr sz="1600" dirty="0">
                <a:latin typeface="Arial"/>
                <a:cs typeface="Arial"/>
              </a:rPr>
              <a:t>often </a:t>
            </a:r>
            <a:r>
              <a:rPr sz="1600" spc="-5" dirty="0">
                <a:latin typeface="Arial"/>
                <a:cs typeface="Arial"/>
              </a:rPr>
              <a:t>demand  access on </a:t>
            </a:r>
            <a:r>
              <a:rPr sz="1600" dirty="0">
                <a:latin typeface="Arial"/>
                <a:cs typeface="Arial"/>
              </a:rPr>
              <a:t>a </a:t>
            </a:r>
            <a:r>
              <a:rPr sz="1600" spc="-5" dirty="0">
                <a:latin typeface="Arial"/>
                <a:cs typeface="Arial"/>
              </a:rPr>
              <a:t>“24/7/365”</a:t>
            </a:r>
            <a:r>
              <a:rPr sz="1600" spc="15" dirty="0">
                <a:latin typeface="Arial"/>
                <a:cs typeface="Arial"/>
              </a:rPr>
              <a:t> </a:t>
            </a:r>
            <a:r>
              <a:rPr sz="1600" spc="-5" dirty="0">
                <a:latin typeface="Arial"/>
                <a:cs typeface="Arial"/>
              </a:rPr>
              <a:t>basis.</a:t>
            </a:r>
            <a:endParaRPr sz="16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5857240" cy="635000"/>
          </a:xfrm>
          <a:prstGeom prst="rect">
            <a:avLst/>
          </a:prstGeom>
        </p:spPr>
        <p:txBody>
          <a:bodyPr vert="horz" wrap="square" lIns="0" tIns="12065" rIns="0" bIns="0" rtlCol="0">
            <a:spAutoFit/>
          </a:bodyPr>
          <a:lstStyle/>
          <a:p>
            <a:pPr marL="12700">
              <a:lnSpc>
                <a:spcPct val="100000"/>
              </a:lnSpc>
              <a:spcBef>
                <a:spcPts val="95"/>
              </a:spcBef>
            </a:pPr>
            <a:r>
              <a:rPr spc="-15" dirty="0"/>
              <a:t>WebApps: </a:t>
            </a:r>
            <a:r>
              <a:rPr spc="-5" dirty="0"/>
              <a:t>Characteristics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22</a:t>
            </a:fld>
            <a:endParaRPr spc="-5" dirty="0"/>
          </a:p>
        </p:txBody>
      </p:sp>
      <p:sp>
        <p:nvSpPr>
          <p:cNvPr id="3" name="object 3"/>
          <p:cNvSpPr txBox="1"/>
          <p:nvPr/>
        </p:nvSpPr>
        <p:spPr>
          <a:xfrm>
            <a:off x="1755394" y="1828241"/>
            <a:ext cx="7032625" cy="4654992"/>
          </a:xfrm>
          <a:prstGeom prst="rect">
            <a:avLst/>
          </a:prstGeom>
        </p:spPr>
        <p:txBody>
          <a:bodyPr vert="horz" wrap="square" lIns="0" tIns="40005" rIns="0" bIns="0" rtlCol="0">
            <a:spAutoFit/>
          </a:bodyPr>
          <a:lstStyle/>
          <a:p>
            <a:pPr marL="355600" marR="105410" indent="-342900" algn="just">
              <a:lnSpc>
                <a:spcPct val="90100"/>
              </a:lnSpc>
              <a:spcBef>
                <a:spcPts val="315"/>
              </a:spcBef>
              <a:buSzPct val="75000"/>
              <a:buFont typeface="Wingdings"/>
              <a:buChar char=""/>
              <a:tabLst>
                <a:tab pos="354965" algn="l"/>
                <a:tab pos="355600" algn="l"/>
                <a:tab pos="1791335" algn="l"/>
              </a:tabLst>
            </a:pPr>
            <a:r>
              <a:rPr sz="1400" b="1" spc="-5" dirty="0">
                <a:solidFill>
                  <a:srgbClr val="9A0000"/>
                </a:solidFill>
                <a:latin typeface="Arial"/>
                <a:cs typeface="Arial"/>
              </a:rPr>
              <a:t>Data</a:t>
            </a:r>
            <a:r>
              <a:rPr sz="1400" b="1" spc="15" dirty="0">
                <a:solidFill>
                  <a:srgbClr val="9A0000"/>
                </a:solidFill>
                <a:latin typeface="Arial"/>
                <a:cs typeface="Arial"/>
              </a:rPr>
              <a:t> </a:t>
            </a:r>
            <a:r>
              <a:rPr sz="1400" b="1" spc="-10" dirty="0">
                <a:solidFill>
                  <a:srgbClr val="9A0000"/>
                </a:solidFill>
                <a:latin typeface="Arial"/>
                <a:cs typeface="Arial"/>
              </a:rPr>
              <a:t>driven.	</a:t>
            </a:r>
            <a:r>
              <a:rPr sz="1400" dirty="0">
                <a:latin typeface="Arial"/>
                <a:cs typeface="Arial"/>
              </a:rPr>
              <a:t>The </a:t>
            </a:r>
            <a:r>
              <a:rPr sz="1400" spc="-5" dirty="0">
                <a:latin typeface="Arial"/>
                <a:cs typeface="Arial"/>
              </a:rPr>
              <a:t>primary function of many </a:t>
            </a:r>
            <a:r>
              <a:rPr sz="1400" spc="-10" dirty="0">
                <a:latin typeface="Arial"/>
                <a:cs typeface="Arial"/>
              </a:rPr>
              <a:t>WebApps </a:t>
            </a:r>
            <a:r>
              <a:rPr sz="1400" dirty="0">
                <a:latin typeface="Arial"/>
                <a:cs typeface="Arial"/>
              </a:rPr>
              <a:t>is to use  </a:t>
            </a:r>
            <a:r>
              <a:rPr sz="1400" spc="-10" dirty="0">
                <a:latin typeface="Arial"/>
                <a:cs typeface="Arial"/>
              </a:rPr>
              <a:t>hypermedia </a:t>
            </a:r>
            <a:r>
              <a:rPr sz="1400" dirty="0">
                <a:latin typeface="Arial"/>
                <a:cs typeface="Arial"/>
              </a:rPr>
              <a:t>to </a:t>
            </a:r>
            <a:r>
              <a:rPr sz="1400" spc="-5" dirty="0">
                <a:latin typeface="Arial"/>
                <a:cs typeface="Arial"/>
              </a:rPr>
              <a:t>present text, graphics, audio, and video content </a:t>
            </a:r>
            <a:r>
              <a:rPr sz="1400" dirty="0">
                <a:latin typeface="Arial"/>
                <a:cs typeface="Arial"/>
              </a:rPr>
              <a:t>to  the</a:t>
            </a:r>
            <a:r>
              <a:rPr sz="1400" spc="-15" dirty="0">
                <a:latin typeface="Arial"/>
                <a:cs typeface="Arial"/>
              </a:rPr>
              <a:t> end-user.</a:t>
            </a:r>
            <a:endParaRPr lang="en-US" sz="1400" spc="-15" dirty="0">
              <a:latin typeface="Arial"/>
              <a:cs typeface="Arial"/>
            </a:endParaRPr>
          </a:p>
          <a:p>
            <a:pPr marL="355600" marR="105410" indent="-342900" algn="just">
              <a:lnSpc>
                <a:spcPct val="90100"/>
              </a:lnSpc>
              <a:spcBef>
                <a:spcPts val="315"/>
              </a:spcBef>
              <a:buSzPct val="75000"/>
              <a:buFont typeface="Wingdings"/>
              <a:buChar char=""/>
              <a:tabLst>
                <a:tab pos="354965" algn="l"/>
                <a:tab pos="355600" algn="l"/>
                <a:tab pos="1791335" algn="l"/>
              </a:tabLst>
            </a:pPr>
            <a:endParaRPr sz="1400" dirty="0">
              <a:latin typeface="Arial"/>
              <a:cs typeface="Arial"/>
            </a:endParaRPr>
          </a:p>
          <a:p>
            <a:pPr marL="355600" marR="255904" indent="-342900" algn="just">
              <a:lnSpc>
                <a:spcPts val="1939"/>
              </a:lnSpc>
              <a:spcBef>
                <a:spcPts val="465"/>
              </a:spcBef>
              <a:buSzPct val="75000"/>
              <a:buFont typeface="Wingdings"/>
              <a:buChar char=""/>
              <a:tabLst>
                <a:tab pos="354965" algn="l"/>
                <a:tab pos="355600" algn="l"/>
                <a:tab pos="2451100" algn="l"/>
              </a:tabLst>
            </a:pPr>
            <a:r>
              <a:rPr sz="1400" b="1" dirty="0">
                <a:solidFill>
                  <a:srgbClr val="9A0000"/>
                </a:solidFill>
                <a:latin typeface="Arial"/>
                <a:cs typeface="Arial"/>
              </a:rPr>
              <a:t>Content</a:t>
            </a:r>
            <a:r>
              <a:rPr sz="1400" b="1" spc="5" dirty="0">
                <a:solidFill>
                  <a:srgbClr val="9A0000"/>
                </a:solidFill>
                <a:latin typeface="Arial"/>
                <a:cs typeface="Arial"/>
              </a:rPr>
              <a:t> </a:t>
            </a:r>
            <a:r>
              <a:rPr sz="1400" b="1" spc="-10" dirty="0">
                <a:solidFill>
                  <a:srgbClr val="9A0000"/>
                </a:solidFill>
                <a:latin typeface="Arial"/>
                <a:cs typeface="Arial"/>
              </a:rPr>
              <a:t>sensitive.	</a:t>
            </a:r>
            <a:r>
              <a:rPr sz="1400" dirty="0">
                <a:latin typeface="Arial"/>
                <a:cs typeface="Arial"/>
              </a:rPr>
              <a:t>The </a:t>
            </a:r>
            <a:r>
              <a:rPr sz="1400" spc="-5" dirty="0">
                <a:latin typeface="Arial"/>
                <a:cs typeface="Arial"/>
              </a:rPr>
              <a:t>quality and aesthetic nature of content  remains an important determinant </a:t>
            </a:r>
            <a:r>
              <a:rPr sz="1400" dirty="0">
                <a:latin typeface="Arial"/>
                <a:cs typeface="Arial"/>
              </a:rPr>
              <a:t>of </a:t>
            </a:r>
            <a:r>
              <a:rPr sz="1400" spc="-5" dirty="0">
                <a:latin typeface="Arial"/>
                <a:cs typeface="Arial"/>
              </a:rPr>
              <a:t>the quality </a:t>
            </a:r>
            <a:r>
              <a:rPr sz="1400" dirty="0">
                <a:latin typeface="Arial"/>
                <a:cs typeface="Arial"/>
              </a:rPr>
              <a:t>of </a:t>
            </a:r>
            <a:r>
              <a:rPr sz="1400" spc="-5" dirty="0">
                <a:latin typeface="Arial"/>
                <a:cs typeface="Arial"/>
              </a:rPr>
              <a:t>a</a:t>
            </a:r>
            <a:r>
              <a:rPr sz="1400" spc="70" dirty="0">
                <a:latin typeface="Arial"/>
                <a:cs typeface="Arial"/>
              </a:rPr>
              <a:t> </a:t>
            </a:r>
            <a:r>
              <a:rPr sz="1400" spc="-10" dirty="0" err="1">
                <a:latin typeface="Arial"/>
                <a:cs typeface="Arial"/>
              </a:rPr>
              <a:t>WebApp</a:t>
            </a:r>
            <a:r>
              <a:rPr sz="1400" spc="-10" dirty="0">
                <a:latin typeface="Arial"/>
                <a:cs typeface="Arial"/>
              </a:rPr>
              <a:t>.</a:t>
            </a:r>
            <a:endParaRPr lang="en-US" sz="1400" spc="-10" dirty="0">
              <a:latin typeface="Arial"/>
              <a:cs typeface="Arial"/>
            </a:endParaRPr>
          </a:p>
          <a:p>
            <a:pPr marL="355600" marR="255904" indent="-342900" algn="just">
              <a:lnSpc>
                <a:spcPts val="1939"/>
              </a:lnSpc>
              <a:spcBef>
                <a:spcPts val="465"/>
              </a:spcBef>
              <a:buSzPct val="75000"/>
              <a:buFont typeface="Wingdings"/>
              <a:buChar char=""/>
              <a:tabLst>
                <a:tab pos="354965" algn="l"/>
                <a:tab pos="355600" algn="l"/>
                <a:tab pos="2451100" algn="l"/>
              </a:tabLst>
            </a:pPr>
            <a:endParaRPr sz="1400" dirty="0">
              <a:latin typeface="Arial"/>
              <a:cs typeface="Arial"/>
            </a:endParaRPr>
          </a:p>
          <a:p>
            <a:pPr marL="355600" marR="132715" indent="-342900" algn="just">
              <a:lnSpc>
                <a:spcPct val="90000"/>
              </a:lnSpc>
              <a:spcBef>
                <a:spcPts val="405"/>
              </a:spcBef>
              <a:buSzPct val="75000"/>
              <a:buFont typeface="Wingdings"/>
              <a:buChar char=""/>
              <a:tabLst>
                <a:tab pos="354965" algn="l"/>
                <a:tab pos="355600" algn="l"/>
              </a:tabLst>
            </a:pPr>
            <a:r>
              <a:rPr sz="1400" b="1" dirty="0">
                <a:solidFill>
                  <a:srgbClr val="9A0000"/>
                </a:solidFill>
                <a:latin typeface="Arial"/>
                <a:cs typeface="Arial"/>
              </a:rPr>
              <a:t>Continuous </a:t>
            </a:r>
            <a:r>
              <a:rPr sz="1400" b="1" spc="-5" dirty="0">
                <a:solidFill>
                  <a:srgbClr val="9A0000"/>
                </a:solidFill>
                <a:latin typeface="Arial"/>
                <a:cs typeface="Arial"/>
              </a:rPr>
              <a:t>evolution. </a:t>
            </a:r>
            <a:r>
              <a:rPr sz="1400" spc="-5" dirty="0">
                <a:latin typeface="Arial"/>
                <a:cs typeface="Arial"/>
              </a:rPr>
              <a:t>Unlike conventional application </a:t>
            </a:r>
            <a:r>
              <a:rPr sz="1400" spc="-10" dirty="0">
                <a:latin typeface="Arial"/>
                <a:cs typeface="Arial"/>
              </a:rPr>
              <a:t>software  </a:t>
            </a:r>
            <a:r>
              <a:rPr sz="1400" spc="-5" dirty="0">
                <a:latin typeface="Arial"/>
                <a:cs typeface="Arial"/>
              </a:rPr>
              <a:t>that evolves over </a:t>
            </a:r>
            <a:r>
              <a:rPr sz="1400" dirty="0">
                <a:latin typeface="Arial"/>
                <a:cs typeface="Arial"/>
              </a:rPr>
              <a:t>a </a:t>
            </a:r>
            <a:r>
              <a:rPr sz="1400" spc="-5" dirty="0">
                <a:latin typeface="Arial"/>
                <a:cs typeface="Arial"/>
              </a:rPr>
              <a:t>series of </a:t>
            </a:r>
            <a:r>
              <a:rPr sz="1400" spc="-10" dirty="0">
                <a:latin typeface="Arial"/>
                <a:cs typeface="Arial"/>
              </a:rPr>
              <a:t>planned, </a:t>
            </a:r>
            <a:r>
              <a:rPr sz="1400" spc="-5" dirty="0">
                <a:latin typeface="Arial"/>
                <a:cs typeface="Arial"/>
              </a:rPr>
              <a:t>chronologically-spaced  releases, </a:t>
            </a:r>
            <a:r>
              <a:rPr sz="1400" spc="-15" dirty="0">
                <a:latin typeface="Arial"/>
                <a:cs typeface="Arial"/>
              </a:rPr>
              <a:t>Web </a:t>
            </a:r>
            <a:r>
              <a:rPr sz="1400" spc="-5" dirty="0">
                <a:latin typeface="Arial"/>
                <a:cs typeface="Arial"/>
              </a:rPr>
              <a:t>applications evolve</a:t>
            </a:r>
            <a:r>
              <a:rPr sz="1400" spc="65" dirty="0">
                <a:latin typeface="Arial"/>
                <a:cs typeface="Arial"/>
              </a:rPr>
              <a:t> </a:t>
            </a:r>
            <a:r>
              <a:rPr sz="1400" spc="-20" dirty="0">
                <a:latin typeface="Arial"/>
                <a:cs typeface="Arial"/>
              </a:rPr>
              <a:t>continuously.</a:t>
            </a:r>
            <a:endParaRPr lang="en-US" sz="1400" spc="-20" dirty="0">
              <a:latin typeface="Arial"/>
              <a:cs typeface="Arial"/>
            </a:endParaRPr>
          </a:p>
          <a:p>
            <a:pPr marL="355600" marR="132715" indent="-342900" algn="just">
              <a:lnSpc>
                <a:spcPct val="90000"/>
              </a:lnSpc>
              <a:spcBef>
                <a:spcPts val="405"/>
              </a:spcBef>
              <a:buSzPct val="75000"/>
              <a:buFont typeface="Wingdings"/>
              <a:buChar char=""/>
              <a:tabLst>
                <a:tab pos="354965" algn="l"/>
                <a:tab pos="355600" algn="l"/>
              </a:tabLst>
            </a:pPr>
            <a:endParaRPr sz="1400" dirty="0">
              <a:latin typeface="Arial"/>
              <a:cs typeface="Arial"/>
            </a:endParaRPr>
          </a:p>
          <a:p>
            <a:pPr marL="355600" marR="5080" indent="-342900" algn="just">
              <a:lnSpc>
                <a:spcPts val="1939"/>
              </a:lnSpc>
              <a:spcBef>
                <a:spcPts val="465"/>
              </a:spcBef>
              <a:buSzPct val="75000"/>
              <a:buFont typeface="Wingdings"/>
              <a:buChar char=""/>
              <a:tabLst>
                <a:tab pos="354965" algn="l"/>
                <a:tab pos="355600" algn="l"/>
              </a:tabLst>
            </a:pPr>
            <a:r>
              <a:rPr sz="1400" b="1" spc="-20" dirty="0">
                <a:solidFill>
                  <a:srgbClr val="9A0000"/>
                </a:solidFill>
                <a:latin typeface="Arial"/>
                <a:cs typeface="Arial"/>
              </a:rPr>
              <a:t>Immediacy. </a:t>
            </a:r>
            <a:r>
              <a:rPr sz="1400" spc="-5" dirty="0">
                <a:latin typeface="Arial"/>
                <a:cs typeface="Arial"/>
              </a:rPr>
              <a:t>Although </a:t>
            </a:r>
            <a:r>
              <a:rPr sz="1400" i="1" spc="-5" dirty="0">
                <a:latin typeface="Arial"/>
                <a:cs typeface="Arial"/>
              </a:rPr>
              <a:t>immediacy</a:t>
            </a:r>
            <a:r>
              <a:rPr sz="1400" spc="-5" dirty="0">
                <a:latin typeface="Arial"/>
                <a:cs typeface="Arial"/>
              </a:rPr>
              <a:t>—the compelling need </a:t>
            </a:r>
            <a:r>
              <a:rPr sz="1400" dirty="0">
                <a:latin typeface="Arial"/>
                <a:cs typeface="Arial"/>
              </a:rPr>
              <a:t>to </a:t>
            </a:r>
            <a:r>
              <a:rPr sz="1400" spc="-5" dirty="0">
                <a:latin typeface="Arial"/>
                <a:cs typeface="Arial"/>
              </a:rPr>
              <a:t>get  </a:t>
            </a:r>
            <a:r>
              <a:rPr sz="1400" spc="-10" dirty="0">
                <a:latin typeface="Arial"/>
                <a:cs typeface="Arial"/>
              </a:rPr>
              <a:t>software </a:t>
            </a:r>
            <a:r>
              <a:rPr sz="1400" dirty="0">
                <a:latin typeface="Arial"/>
                <a:cs typeface="Arial"/>
              </a:rPr>
              <a:t>to </a:t>
            </a:r>
            <a:r>
              <a:rPr sz="1400" spc="-5" dirty="0">
                <a:latin typeface="Arial"/>
                <a:cs typeface="Arial"/>
              </a:rPr>
              <a:t>market quickly—is a characteristic </a:t>
            </a:r>
            <a:r>
              <a:rPr sz="1400" dirty="0">
                <a:latin typeface="Arial"/>
                <a:cs typeface="Arial"/>
              </a:rPr>
              <a:t>of </a:t>
            </a:r>
            <a:r>
              <a:rPr sz="1400" spc="-5" dirty="0">
                <a:latin typeface="Arial"/>
                <a:cs typeface="Arial"/>
              </a:rPr>
              <a:t>many application  domains, </a:t>
            </a:r>
            <a:r>
              <a:rPr sz="1400" spc="-10" dirty="0">
                <a:latin typeface="Arial"/>
                <a:cs typeface="Arial"/>
              </a:rPr>
              <a:t>WebApps </a:t>
            </a:r>
            <a:r>
              <a:rPr sz="1400" dirty="0">
                <a:latin typeface="Arial"/>
                <a:cs typeface="Arial"/>
              </a:rPr>
              <a:t>often </a:t>
            </a:r>
            <a:r>
              <a:rPr sz="1400" spc="-10" dirty="0">
                <a:latin typeface="Arial"/>
                <a:cs typeface="Arial"/>
              </a:rPr>
              <a:t>exhibit </a:t>
            </a:r>
            <a:r>
              <a:rPr sz="1400" spc="-5" dirty="0">
                <a:latin typeface="Arial"/>
                <a:cs typeface="Arial"/>
              </a:rPr>
              <a:t>a </a:t>
            </a:r>
            <a:r>
              <a:rPr sz="1400" dirty="0">
                <a:latin typeface="Arial"/>
                <a:cs typeface="Arial"/>
              </a:rPr>
              <a:t>time to </a:t>
            </a:r>
            <a:r>
              <a:rPr sz="1400" spc="-5" dirty="0">
                <a:latin typeface="Arial"/>
                <a:cs typeface="Arial"/>
              </a:rPr>
              <a:t>market that can be a  </a:t>
            </a:r>
            <a:r>
              <a:rPr sz="1400" dirty="0">
                <a:latin typeface="Arial"/>
                <a:cs typeface="Arial"/>
              </a:rPr>
              <a:t>matter of </a:t>
            </a:r>
            <a:r>
              <a:rPr sz="1400" spc="-5" dirty="0">
                <a:latin typeface="Arial"/>
                <a:cs typeface="Arial"/>
              </a:rPr>
              <a:t>a </a:t>
            </a:r>
            <a:r>
              <a:rPr sz="1400" dirty="0">
                <a:latin typeface="Arial"/>
                <a:cs typeface="Arial"/>
              </a:rPr>
              <a:t>few </a:t>
            </a:r>
            <a:r>
              <a:rPr sz="1400" spc="-10" dirty="0">
                <a:latin typeface="Arial"/>
                <a:cs typeface="Arial"/>
              </a:rPr>
              <a:t>days </a:t>
            </a:r>
            <a:r>
              <a:rPr sz="1400" spc="-5" dirty="0">
                <a:latin typeface="Arial"/>
                <a:cs typeface="Arial"/>
              </a:rPr>
              <a:t>or</a:t>
            </a:r>
            <a:r>
              <a:rPr sz="1400" spc="25" dirty="0">
                <a:latin typeface="Arial"/>
                <a:cs typeface="Arial"/>
              </a:rPr>
              <a:t> </a:t>
            </a:r>
            <a:r>
              <a:rPr sz="1400" spc="-10" dirty="0">
                <a:latin typeface="Arial"/>
                <a:cs typeface="Arial"/>
              </a:rPr>
              <a:t>weeks.</a:t>
            </a:r>
            <a:endParaRPr lang="en-US" sz="1400" spc="-10" dirty="0">
              <a:latin typeface="Arial"/>
              <a:cs typeface="Arial"/>
            </a:endParaRPr>
          </a:p>
          <a:p>
            <a:pPr marL="355600" marR="5080" indent="-342900" algn="just">
              <a:lnSpc>
                <a:spcPts val="1939"/>
              </a:lnSpc>
              <a:spcBef>
                <a:spcPts val="465"/>
              </a:spcBef>
              <a:buSzPct val="75000"/>
              <a:buFont typeface="Wingdings"/>
              <a:buChar char=""/>
              <a:tabLst>
                <a:tab pos="354965" algn="l"/>
                <a:tab pos="355600" algn="l"/>
              </a:tabLst>
            </a:pPr>
            <a:endParaRPr sz="1400" dirty="0">
              <a:latin typeface="Arial"/>
              <a:cs typeface="Arial"/>
            </a:endParaRPr>
          </a:p>
          <a:p>
            <a:pPr marL="355600" marR="60960" indent="-342900" algn="just">
              <a:lnSpc>
                <a:spcPts val="1939"/>
              </a:lnSpc>
              <a:spcBef>
                <a:spcPts val="450"/>
              </a:spcBef>
              <a:buSzPct val="75000"/>
              <a:buFont typeface="Wingdings"/>
              <a:buChar char=""/>
              <a:tabLst>
                <a:tab pos="354965" algn="l"/>
                <a:tab pos="355600" algn="l"/>
                <a:tab pos="1431290" algn="l"/>
              </a:tabLst>
            </a:pPr>
            <a:r>
              <a:rPr sz="1400" b="1" spc="-20" dirty="0">
                <a:solidFill>
                  <a:srgbClr val="9A0000"/>
                </a:solidFill>
                <a:latin typeface="Arial"/>
                <a:cs typeface="Arial"/>
              </a:rPr>
              <a:t>Security.	</a:t>
            </a:r>
            <a:r>
              <a:rPr sz="1400" spc="-5" dirty="0">
                <a:latin typeface="Arial"/>
                <a:cs typeface="Arial"/>
              </a:rPr>
              <a:t>Because </a:t>
            </a:r>
            <a:r>
              <a:rPr sz="1400" spc="-10" dirty="0">
                <a:latin typeface="Arial"/>
                <a:cs typeface="Arial"/>
              </a:rPr>
              <a:t>WebApps </a:t>
            </a:r>
            <a:r>
              <a:rPr sz="1400" spc="-5" dirty="0">
                <a:latin typeface="Arial"/>
                <a:cs typeface="Arial"/>
              </a:rPr>
              <a:t>are available via </a:t>
            </a:r>
            <a:r>
              <a:rPr sz="1400" spc="-10" dirty="0">
                <a:latin typeface="Arial"/>
                <a:cs typeface="Arial"/>
              </a:rPr>
              <a:t>network </a:t>
            </a:r>
            <a:r>
              <a:rPr sz="1400" spc="-5" dirty="0">
                <a:latin typeface="Arial"/>
                <a:cs typeface="Arial"/>
              </a:rPr>
              <a:t>access, </a:t>
            </a:r>
            <a:r>
              <a:rPr sz="1400" dirty="0">
                <a:latin typeface="Arial"/>
                <a:cs typeface="Arial"/>
              </a:rPr>
              <a:t>it  </a:t>
            </a:r>
            <a:r>
              <a:rPr sz="1400" spc="-5" dirty="0">
                <a:latin typeface="Arial"/>
                <a:cs typeface="Arial"/>
              </a:rPr>
              <a:t>is </a:t>
            </a:r>
            <a:r>
              <a:rPr sz="1400" spc="-10" dirty="0">
                <a:latin typeface="Arial"/>
                <a:cs typeface="Arial"/>
              </a:rPr>
              <a:t>difficult, </a:t>
            </a:r>
            <a:r>
              <a:rPr sz="1400" dirty="0">
                <a:latin typeface="Arial"/>
                <a:cs typeface="Arial"/>
              </a:rPr>
              <a:t>if </a:t>
            </a:r>
            <a:r>
              <a:rPr sz="1400" spc="-5" dirty="0">
                <a:latin typeface="Arial"/>
                <a:cs typeface="Arial"/>
              </a:rPr>
              <a:t>not impossible, </a:t>
            </a:r>
            <a:r>
              <a:rPr sz="1400" dirty="0">
                <a:latin typeface="Arial"/>
                <a:cs typeface="Arial"/>
              </a:rPr>
              <a:t>to </a:t>
            </a:r>
            <a:r>
              <a:rPr sz="1400" spc="-5" dirty="0">
                <a:latin typeface="Arial"/>
                <a:cs typeface="Arial"/>
              </a:rPr>
              <a:t>limit </a:t>
            </a:r>
            <a:r>
              <a:rPr sz="1400" dirty="0">
                <a:latin typeface="Arial"/>
                <a:cs typeface="Arial"/>
              </a:rPr>
              <a:t>the </a:t>
            </a:r>
            <a:r>
              <a:rPr sz="1400" spc="-5" dirty="0">
                <a:latin typeface="Arial"/>
                <a:cs typeface="Arial"/>
              </a:rPr>
              <a:t>population </a:t>
            </a:r>
            <a:r>
              <a:rPr sz="1400" dirty="0">
                <a:latin typeface="Arial"/>
                <a:cs typeface="Arial"/>
              </a:rPr>
              <a:t>of </a:t>
            </a:r>
            <a:r>
              <a:rPr sz="1400" spc="-5" dirty="0">
                <a:latin typeface="Arial"/>
                <a:cs typeface="Arial"/>
              </a:rPr>
              <a:t>end-users  </a:t>
            </a:r>
            <a:r>
              <a:rPr sz="1400" spc="-15" dirty="0">
                <a:latin typeface="Arial"/>
                <a:cs typeface="Arial"/>
              </a:rPr>
              <a:t>who </a:t>
            </a:r>
            <a:r>
              <a:rPr sz="1400" dirty="0">
                <a:latin typeface="Arial"/>
                <a:cs typeface="Arial"/>
              </a:rPr>
              <a:t>may </a:t>
            </a:r>
            <a:r>
              <a:rPr sz="1400" spc="-5" dirty="0">
                <a:latin typeface="Arial"/>
                <a:cs typeface="Arial"/>
              </a:rPr>
              <a:t>access </a:t>
            </a:r>
            <a:r>
              <a:rPr sz="1400" dirty="0">
                <a:latin typeface="Arial"/>
                <a:cs typeface="Arial"/>
              </a:rPr>
              <a:t>the</a:t>
            </a:r>
            <a:r>
              <a:rPr sz="1400" spc="40" dirty="0">
                <a:latin typeface="Arial"/>
                <a:cs typeface="Arial"/>
              </a:rPr>
              <a:t> </a:t>
            </a:r>
            <a:r>
              <a:rPr sz="1400" spc="-5" dirty="0">
                <a:latin typeface="Arial"/>
                <a:cs typeface="Arial"/>
              </a:rPr>
              <a:t>application.</a:t>
            </a:r>
            <a:endParaRPr lang="en-US" sz="1400" spc="-5" dirty="0">
              <a:latin typeface="Arial"/>
              <a:cs typeface="Arial"/>
            </a:endParaRPr>
          </a:p>
          <a:p>
            <a:pPr marL="355600" marR="60960" indent="-342900" algn="just">
              <a:lnSpc>
                <a:spcPts val="1939"/>
              </a:lnSpc>
              <a:spcBef>
                <a:spcPts val="450"/>
              </a:spcBef>
              <a:buSzPct val="75000"/>
              <a:buFont typeface="Wingdings"/>
              <a:buChar char=""/>
              <a:tabLst>
                <a:tab pos="354965" algn="l"/>
                <a:tab pos="355600" algn="l"/>
                <a:tab pos="1431290" algn="l"/>
              </a:tabLst>
            </a:pPr>
            <a:endParaRPr sz="1400" dirty="0">
              <a:latin typeface="Arial"/>
              <a:cs typeface="Arial"/>
            </a:endParaRPr>
          </a:p>
          <a:p>
            <a:pPr marL="355600" marR="182880" indent="-342900" algn="just">
              <a:lnSpc>
                <a:spcPts val="1939"/>
              </a:lnSpc>
              <a:spcBef>
                <a:spcPts val="445"/>
              </a:spcBef>
              <a:buSzPct val="75000"/>
              <a:buFont typeface="Wingdings"/>
              <a:buChar char=""/>
              <a:tabLst>
                <a:tab pos="354965" algn="l"/>
                <a:tab pos="355600" algn="l"/>
              </a:tabLst>
            </a:pPr>
            <a:r>
              <a:rPr sz="1400" b="1" spc="-10" dirty="0">
                <a:solidFill>
                  <a:srgbClr val="9A0000"/>
                </a:solidFill>
                <a:latin typeface="Arial"/>
                <a:cs typeface="Arial"/>
              </a:rPr>
              <a:t>Aesthetics. </a:t>
            </a:r>
            <a:r>
              <a:rPr sz="1400" spc="-5" dirty="0">
                <a:latin typeface="Arial"/>
                <a:cs typeface="Arial"/>
              </a:rPr>
              <a:t>An undeniable part </a:t>
            </a:r>
            <a:r>
              <a:rPr sz="1400" dirty="0">
                <a:latin typeface="Arial"/>
                <a:cs typeface="Arial"/>
              </a:rPr>
              <a:t>of the </a:t>
            </a:r>
            <a:r>
              <a:rPr sz="1400" spc="-5" dirty="0">
                <a:latin typeface="Arial"/>
                <a:cs typeface="Arial"/>
              </a:rPr>
              <a:t>appeal </a:t>
            </a:r>
            <a:r>
              <a:rPr sz="1400" dirty="0">
                <a:latin typeface="Arial"/>
                <a:cs typeface="Arial"/>
              </a:rPr>
              <a:t>of </a:t>
            </a:r>
            <a:r>
              <a:rPr sz="1400" spc="-5" dirty="0">
                <a:latin typeface="Arial"/>
                <a:cs typeface="Arial"/>
              </a:rPr>
              <a:t>a </a:t>
            </a:r>
            <a:r>
              <a:rPr sz="1400" spc="-10" dirty="0">
                <a:latin typeface="Arial"/>
                <a:cs typeface="Arial"/>
              </a:rPr>
              <a:t>WebApp </a:t>
            </a:r>
            <a:r>
              <a:rPr sz="1400" spc="-5" dirty="0">
                <a:latin typeface="Arial"/>
                <a:cs typeface="Arial"/>
              </a:rPr>
              <a:t>is </a:t>
            </a:r>
            <a:r>
              <a:rPr sz="1400" dirty="0">
                <a:latin typeface="Arial"/>
                <a:cs typeface="Arial"/>
              </a:rPr>
              <a:t>its  </a:t>
            </a:r>
            <a:r>
              <a:rPr sz="1400" spc="-5" dirty="0">
                <a:latin typeface="Arial"/>
                <a:cs typeface="Arial"/>
              </a:rPr>
              <a:t>look and</a:t>
            </a:r>
            <a:r>
              <a:rPr sz="1400" spc="5" dirty="0">
                <a:latin typeface="Arial"/>
                <a:cs typeface="Arial"/>
              </a:rPr>
              <a:t> </a:t>
            </a:r>
            <a:r>
              <a:rPr sz="1400" spc="-5" dirty="0">
                <a:latin typeface="Arial"/>
                <a:cs typeface="Arial"/>
              </a:rPr>
              <a:t>feel.</a:t>
            </a:r>
            <a:endParaRPr sz="14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372610" cy="635000"/>
          </a:xfrm>
          <a:prstGeom prst="rect">
            <a:avLst/>
          </a:prstGeom>
        </p:spPr>
        <p:txBody>
          <a:bodyPr vert="horz" wrap="square" lIns="0" tIns="12065" rIns="0" bIns="0" rtlCol="0">
            <a:spAutoFit/>
          </a:bodyPr>
          <a:lstStyle/>
          <a:p>
            <a:pPr marL="12700">
              <a:lnSpc>
                <a:spcPct val="100000"/>
              </a:lnSpc>
              <a:spcBef>
                <a:spcPts val="95"/>
              </a:spcBef>
            </a:pPr>
            <a:r>
              <a:rPr spc="-5" dirty="0"/>
              <a:t>Mobile</a:t>
            </a:r>
            <a:r>
              <a:rPr spc="-250" dirty="0"/>
              <a:t> </a:t>
            </a:r>
            <a:r>
              <a:rPr spc="-5" dirty="0"/>
              <a:t>Applications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23</a:t>
            </a:fld>
            <a:endParaRPr spc="-5" dirty="0"/>
          </a:p>
        </p:txBody>
      </p:sp>
      <p:sp>
        <p:nvSpPr>
          <p:cNvPr id="3" name="object 3"/>
          <p:cNvSpPr txBox="1"/>
          <p:nvPr/>
        </p:nvSpPr>
        <p:spPr>
          <a:xfrm>
            <a:off x="1907794" y="1858028"/>
            <a:ext cx="6831965" cy="4187685"/>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i="1" spc="-5" dirty="0">
                <a:latin typeface="Arial"/>
                <a:cs typeface="Arial"/>
              </a:rPr>
              <a:t>App</a:t>
            </a:r>
            <a:endParaRPr sz="1600" dirty="0">
              <a:latin typeface="Arial"/>
              <a:cs typeface="Arial"/>
            </a:endParaRPr>
          </a:p>
          <a:p>
            <a:pPr marL="756285" marR="44577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Has evolved </a:t>
            </a:r>
            <a:r>
              <a:rPr sz="1600" spc="-5" dirty="0">
                <a:latin typeface="Arial"/>
                <a:cs typeface="Arial"/>
              </a:rPr>
              <a:t>to </a:t>
            </a:r>
            <a:r>
              <a:rPr sz="1600" dirty="0">
                <a:latin typeface="Arial"/>
                <a:cs typeface="Arial"/>
              </a:rPr>
              <a:t>software that has been</a:t>
            </a:r>
            <a:r>
              <a:rPr sz="1600" spc="-110" dirty="0">
                <a:latin typeface="Arial"/>
                <a:cs typeface="Arial"/>
              </a:rPr>
              <a:t> </a:t>
            </a:r>
            <a:r>
              <a:rPr sz="1600" dirty="0">
                <a:latin typeface="Arial"/>
                <a:cs typeface="Arial"/>
              </a:rPr>
              <a:t>specifically  designed to reside on a mobile</a:t>
            </a:r>
            <a:r>
              <a:rPr sz="1600" spc="-90" dirty="0">
                <a:latin typeface="Arial"/>
                <a:cs typeface="Arial"/>
              </a:rPr>
              <a:t> </a:t>
            </a:r>
            <a:r>
              <a:rPr sz="1600" dirty="0">
                <a:latin typeface="Arial"/>
                <a:cs typeface="Arial"/>
              </a:rPr>
              <a:t>platform</a:t>
            </a:r>
            <a:endParaRPr lang="en-US" sz="1600" dirty="0">
              <a:latin typeface="Arial"/>
              <a:cs typeface="Arial"/>
            </a:endParaRPr>
          </a:p>
          <a:p>
            <a:pPr marL="756285" marR="44577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r>
              <a:rPr sz="1600" spc="-5" dirty="0">
                <a:latin typeface="Arial"/>
                <a:cs typeface="Arial"/>
              </a:rPr>
              <a:t>Mobile apps</a:t>
            </a:r>
            <a:r>
              <a:rPr sz="1600" spc="30" dirty="0">
                <a:latin typeface="Arial"/>
                <a:cs typeface="Arial"/>
              </a:rPr>
              <a:t> </a:t>
            </a:r>
            <a:r>
              <a:rPr sz="1600" spc="-5" dirty="0">
                <a:latin typeface="Arial"/>
                <a:cs typeface="Arial"/>
              </a:rPr>
              <a:t>encompass</a:t>
            </a:r>
            <a:endParaRPr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1) a user interface that uses features provided by the  mobile platform,</a:t>
            </a: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 2) interoperability with </a:t>
            </a:r>
            <a:r>
              <a:rPr sz="1600" spc="-5" dirty="0">
                <a:latin typeface="Arial"/>
                <a:cs typeface="Arial"/>
              </a:rPr>
              <a:t>Web-based  </a:t>
            </a:r>
            <a:r>
              <a:rPr sz="1600" dirty="0">
                <a:latin typeface="Arial"/>
                <a:cs typeface="Arial"/>
              </a:rPr>
              <a:t>resources,</a:t>
            </a: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 </a:t>
            </a:r>
            <a:r>
              <a:rPr sz="1600" spc="-5" dirty="0">
                <a:latin typeface="Arial"/>
                <a:cs typeface="Arial"/>
              </a:rPr>
              <a:t>3) </a:t>
            </a:r>
            <a:r>
              <a:rPr sz="1600" dirty="0">
                <a:latin typeface="Arial"/>
                <a:cs typeface="Arial"/>
              </a:rPr>
              <a:t>local processing capabilities </a:t>
            </a:r>
            <a:r>
              <a:rPr sz="1600" spc="-5" dirty="0">
                <a:latin typeface="Arial"/>
                <a:cs typeface="Arial"/>
              </a:rPr>
              <a:t>that</a:t>
            </a:r>
            <a:r>
              <a:rPr sz="1600" spc="-65" dirty="0">
                <a:latin typeface="Arial"/>
                <a:cs typeface="Arial"/>
              </a:rPr>
              <a:t> </a:t>
            </a:r>
            <a:r>
              <a:rPr sz="1600" dirty="0">
                <a:latin typeface="Arial"/>
                <a:cs typeface="Arial"/>
              </a:rPr>
              <a:t>collect,  analyze, and format information,</a:t>
            </a: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 4) persistent storage  capabilities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372610" cy="635000"/>
          </a:xfrm>
          <a:prstGeom prst="rect">
            <a:avLst/>
          </a:prstGeom>
        </p:spPr>
        <p:txBody>
          <a:bodyPr vert="horz" wrap="square" lIns="0" tIns="12065" rIns="0" bIns="0" rtlCol="0">
            <a:spAutoFit/>
          </a:bodyPr>
          <a:lstStyle/>
          <a:p>
            <a:pPr marL="12700">
              <a:lnSpc>
                <a:spcPct val="100000"/>
              </a:lnSpc>
              <a:spcBef>
                <a:spcPts val="95"/>
              </a:spcBef>
            </a:pPr>
            <a:r>
              <a:rPr spc="-5" dirty="0"/>
              <a:t>Mobile</a:t>
            </a:r>
            <a:r>
              <a:rPr spc="-250" dirty="0"/>
              <a:t> </a:t>
            </a:r>
            <a:r>
              <a:rPr spc="-5" dirty="0"/>
              <a:t>Applications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24</a:t>
            </a:fld>
            <a:endParaRPr spc="-5" dirty="0"/>
          </a:p>
        </p:txBody>
      </p:sp>
      <p:sp>
        <p:nvSpPr>
          <p:cNvPr id="3" name="object 3"/>
          <p:cNvSpPr txBox="1"/>
          <p:nvPr/>
        </p:nvSpPr>
        <p:spPr>
          <a:xfrm>
            <a:off x="1907794" y="2000395"/>
            <a:ext cx="6632575" cy="3333605"/>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spc="-5" dirty="0">
                <a:latin typeface="Arial"/>
                <a:cs typeface="Arial"/>
              </a:rPr>
              <a:t>Mobile web application</a:t>
            </a:r>
            <a:r>
              <a:rPr sz="1600" spc="65" dirty="0">
                <a:latin typeface="Arial"/>
                <a:cs typeface="Arial"/>
              </a:rPr>
              <a:t> </a:t>
            </a:r>
            <a:r>
              <a:rPr sz="1600" spc="-10" dirty="0">
                <a:latin typeface="Arial"/>
                <a:cs typeface="Arial"/>
              </a:rPr>
              <a:t>(Webapp)</a:t>
            </a: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Allows a mobile device to gain </a:t>
            </a:r>
            <a:r>
              <a:rPr sz="1600" spc="5" dirty="0">
                <a:latin typeface="Arial"/>
                <a:cs typeface="Arial"/>
              </a:rPr>
              <a:t>access </a:t>
            </a:r>
            <a:r>
              <a:rPr sz="1600" dirty="0">
                <a:latin typeface="Arial"/>
                <a:cs typeface="Arial"/>
              </a:rPr>
              <a:t>to</a:t>
            </a:r>
            <a:r>
              <a:rPr sz="1600" spc="-100" dirty="0">
                <a:latin typeface="Arial"/>
                <a:cs typeface="Arial"/>
              </a:rPr>
              <a:t> </a:t>
            </a:r>
            <a:r>
              <a:rPr sz="1600" spc="-5" dirty="0">
                <a:latin typeface="Arial"/>
                <a:cs typeface="Arial"/>
              </a:rPr>
              <a:t>web-based  </a:t>
            </a:r>
            <a:r>
              <a:rPr sz="1600" dirty="0">
                <a:latin typeface="Arial"/>
                <a:cs typeface="Arial"/>
              </a:rPr>
              <a:t>content via a</a:t>
            </a:r>
            <a:r>
              <a:rPr sz="1600" spc="-40" dirty="0">
                <a:latin typeface="Arial"/>
                <a:cs typeface="Arial"/>
              </a:rPr>
              <a:t> </a:t>
            </a:r>
            <a:r>
              <a:rPr sz="1600" dirty="0">
                <a:latin typeface="Arial"/>
                <a:cs typeface="Arial"/>
              </a:rPr>
              <a:t>browser</a:t>
            </a:r>
            <a:endParaRPr lang="en-US"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r>
              <a:rPr sz="1600" spc="-5" dirty="0">
                <a:latin typeface="Arial"/>
                <a:cs typeface="Arial"/>
              </a:rPr>
              <a:t>Mobile</a:t>
            </a:r>
            <a:r>
              <a:rPr sz="1600" spc="15" dirty="0">
                <a:latin typeface="Arial"/>
                <a:cs typeface="Arial"/>
              </a:rPr>
              <a:t> </a:t>
            </a:r>
            <a:r>
              <a:rPr sz="1600" spc="-5" dirty="0">
                <a:latin typeface="Arial"/>
                <a:cs typeface="Arial"/>
              </a:rPr>
              <a:t>app</a:t>
            </a:r>
            <a:endParaRPr sz="1600" dirty="0">
              <a:latin typeface="Arial"/>
              <a:cs typeface="Arial"/>
            </a:endParaRPr>
          </a:p>
          <a:p>
            <a:pPr marL="756285" marR="1458595"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Can gain direct </a:t>
            </a:r>
            <a:r>
              <a:rPr sz="1600" spc="5" dirty="0">
                <a:latin typeface="Arial"/>
                <a:cs typeface="Arial"/>
              </a:rPr>
              <a:t>access </a:t>
            </a:r>
            <a:r>
              <a:rPr sz="1600" dirty="0">
                <a:latin typeface="Arial"/>
                <a:cs typeface="Arial"/>
              </a:rPr>
              <a:t>to the</a:t>
            </a:r>
            <a:r>
              <a:rPr sz="1600" spc="-130" dirty="0">
                <a:latin typeface="Arial"/>
                <a:cs typeface="Arial"/>
              </a:rPr>
              <a:t> </a:t>
            </a:r>
            <a:r>
              <a:rPr sz="1600" dirty="0">
                <a:latin typeface="Arial"/>
                <a:cs typeface="Arial"/>
              </a:rPr>
              <a:t>hardware  characteristics of the</a:t>
            </a:r>
            <a:r>
              <a:rPr sz="1600" spc="-80" dirty="0">
                <a:latin typeface="Arial"/>
                <a:cs typeface="Arial"/>
              </a:rPr>
              <a:t> </a:t>
            </a:r>
            <a:r>
              <a:rPr sz="1600" dirty="0">
                <a:latin typeface="Arial"/>
                <a:cs typeface="Arial"/>
              </a:rPr>
              <a:t>device</a:t>
            </a:r>
          </a:p>
          <a:p>
            <a:pPr marL="1155700" lvl="2" indent="-229235" algn="just">
              <a:lnSpc>
                <a:spcPct val="100000"/>
              </a:lnSpc>
              <a:spcBef>
                <a:spcPts val="440"/>
              </a:spcBef>
              <a:buClr>
                <a:srgbClr val="003366"/>
              </a:buClr>
              <a:buChar char="•"/>
              <a:tabLst>
                <a:tab pos="1155700" algn="l"/>
                <a:tab pos="1156335" algn="l"/>
              </a:tabLst>
            </a:pPr>
            <a:r>
              <a:rPr sz="1600" spc="-10" dirty="0">
                <a:latin typeface="Arial"/>
                <a:cs typeface="Arial"/>
              </a:rPr>
              <a:t>Accelerometer, </a:t>
            </a:r>
            <a:r>
              <a:rPr sz="1600" dirty="0">
                <a:latin typeface="Arial"/>
                <a:cs typeface="Arial"/>
              </a:rPr>
              <a:t>GPS</a:t>
            </a:r>
            <a:r>
              <a:rPr sz="1600" spc="10" dirty="0">
                <a:latin typeface="Arial"/>
                <a:cs typeface="Arial"/>
              </a:rPr>
              <a:t> </a:t>
            </a:r>
            <a:r>
              <a:rPr sz="1600" spc="-5" dirty="0">
                <a:latin typeface="Arial"/>
                <a:cs typeface="Arial"/>
              </a:rPr>
              <a:t>location</a:t>
            </a:r>
            <a:endParaRPr sz="1600" dirty="0">
              <a:latin typeface="Arial"/>
              <a:cs typeface="Arial"/>
            </a:endParaRPr>
          </a:p>
          <a:p>
            <a:pPr lvl="2" algn="just">
              <a:lnSpc>
                <a:spcPct val="100000"/>
              </a:lnSpc>
              <a:buClr>
                <a:srgbClr val="003366"/>
              </a:buClr>
              <a:buFont typeface="Arial"/>
              <a:buChar char="•"/>
            </a:pPr>
            <a:endParaRPr sz="1600" dirty="0">
              <a:latin typeface="Arial"/>
              <a:cs typeface="Arial"/>
            </a:endParaRPr>
          </a:p>
          <a:p>
            <a:pPr marL="355600" marR="764540" indent="-342900" algn="just">
              <a:lnSpc>
                <a:spcPct val="100000"/>
              </a:lnSpc>
              <a:spcBef>
                <a:spcPts val="1725"/>
              </a:spcBef>
              <a:buClr>
                <a:srgbClr val="9A0000"/>
              </a:buClr>
              <a:buSzPct val="75000"/>
              <a:buFont typeface="Wingdings"/>
              <a:buChar char=""/>
              <a:tabLst>
                <a:tab pos="354965" algn="l"/>
                <a:tab pos="355600" algn="l"/>
              </a:tabLst>
            </a:pPr>
            <a:r>
              <a:rPr sz="1600" dirty="0">
                <a:latin typeface="Arial"/>
                <a:cs typeface="Arial"/>
              </a:rPr>
              <a:t>The </a:t>
            </a:r>
            <a:r>
              <a:rPr sz="1600" spc="-5" dirty="0">
                <a:latin typeface="Arial"/>
                <a:cs typeface="Arial"/>
              </a:rPr>
              <a:t>distinction </a:t>
            </a:r>
            <a:r>
              <a:rPr sz="1600" dirty="0">
                <a:latin typeface="Arial"/>
                <a:cs typeface="Arial"/>
              </a:rPr>
              <a:t>b/w </a:t>
            </a:r>
            <a:r>
              <a:rPr sz="1600" spc="-5" dirty="0">
                <a:latin typeface="Arial"/>
                <a:cs typeface="Arial"/>
              </a:rPr>
              <a:t>mobile </a:t>
            </a:r>
            <a:r>
              <a:rPr sz="1600" spc="-10" dirty="0">
                <a:latin typeface="Arial"/>
                <a:cs typeface="Arial"/>
              </a:rPr>
              <a:t>WebApps and  </a:t>
            </a:r>
            <a:r>
              <a:rPr sz="1600" spc="-5" dirty="0">
                <a:latin typeface="Arial"/>
                <a:cs typeface="Arial"/>
              </a:rPr>
              <a:t>mobile apps will blur as mobile browers  becomes more</a:t>
            </a:r>
            <a:r>
              <a:rPr sz="1600" spc="5" dirty="0">
                <a:latin typeface="Arial"/>
                <a:cs typeface="Arial"/>
              </a:rPr>
              <a:t> </a:t>
            </a:r>
            <a:r>
              <a:rPr sz="1600" spc="-5" dirty="0">
                <a:latin typeface="Arial"/>
                <a:cs typeface="Arial"/>
              </a:rPr>
              <a:t>sophisticated</a:t>
            </a:r>
            <a:endParaRPr sz="16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835400" cy="635000"/>
          </a:xfrm>
          <a:prstGeom prst="rect">
            <a:avLst/>
          </a:prstGeom>
        </p:spPr>
        <p:txBody>
          <a:bodyPr vert="horz" wrap="square" lIns="0" tIns="12065" rIns="0" bIns="0" rtlCol="0">
            <a:spAutoFit/>
          </a:bodyPr>
          <a:lstStyle/>
          <a:p>
            <a:pPr marL="12700">
              <a:lnSpc>
                <a:spcPct val="100000"/>
              </a:lnSpc>
              <a:spcBef>
                <a:spcPts val="95"/>
              </a:spcBef>
            </a:pPr>
            <a:r>
              <a:rPr spc="-5" dirty="0"/>
              <a:t>Cloud</a:t>
            </a:r>
            <a:r>
              <a:rPr spc="-45" dirty="0"/>
              <a:t> </a:t>
            </a:r>
            <a:r>
              <a:rPr spc="-5" dirty="0"/>
              <a:t>computing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25</a:t>
            </a:fld>
            <a:endParaRPr spc="-5" dirty="0"/>
          </a:p>
        </p:txBody>
      </p:sp>
      <p:sp>
        <p:nvSpPr>
          <p:cNvPr id="3" name="object 3"/>
          <p:cNvSpPr txBox="1"/>
          <p:nvPr/>
        </p:nvSpPr>
        <p:spPr>
          <a:xfrm>
            <a:off x="1907794" y="2051074"/>
            <a:ext cx="6701790" cy="3740126"/>
          </a:xfrm>
          <a:prstGeom prst="rect">
            <a:avLst/>
          </a:prstGeom>
        </p:spPr>
        <p:txBody>
          <a:bodyPr vert="horz" wrap="square" lIns="0" tIns="13335" rIns="0" bIns="0" rtlCol="0">
            <a:spAutoFit/>
          </a:bodyPr>
          <a:lstStyle/>
          <a:p>
            <a:pPr marL="756285" marR="209550" indent="-287020" algn="just">
              <a:lnSpc>
                <a:spcPct val="100000"/>
              </a:lnSpc>
              <a:spcBef>
                <a:spcPts val="105"/>
              </a:spcBef>
              <a:buClr>
                <a:srgbClr val="9A0000"/>
              </a:buClr>
              <a:buSzPct val="70000"/>
              <a:buFont typeface="Wingdings"/>
              <a:buChar char=""/>
              <a:tabLst>
                <a:tab pos="756285" algn="l"/>
                <a:tab pos="756920" algn="l"/>
              </a:tabLst>
            </a:pPr>
            <a:r>
              <a:rPr sz="1600" spc="-5" dirty="0">
                <a:latin typeface="Arial"/>
                <a:cs typeface="Arial"/>
              </a:rPr>
              <a:t>an infrastructure or </a:t>
            </a:r>
            <a:r>
              <a:rPr sz="1600" dirty="0">
                <a:latin typeface="Arial"/>
                <a:cs typeface="Arial"/>
              </a:rPr>
              <a:t>“ecosystem” that enables </a:t>
            </a:r>
            <a:r>
              <a:rPr sz="1600" dirty="0">
                <a:solidFill>
                  <a:srgbClr val="006FC0"/>
                </a:solidFill>
                <a:latin typeface="Arial"/>
                <a:cs typeface="Arial"/>
              </a:rPr>
              <a:t>any  </a:t>
            </a:r>
            <a:r>
              <a:rPr sz="1600" spc="-20" dirty="0">
                <a:solidFill>
                  <a:srgbClr val="006FC0"/>
                </a:solidFill>
                <a:latin typeface="Arial"/>
                <a:cs typeface="Arial"/>
              </a:rPr>
              <a:t>user, </a:t>
            </a:r>
            <a:r>
              <a:rPr sz="1600" dirty="0">
                <a:solidFill>
                  <a:srgbClr val="006FC0"/>
                </a:solidFill>
                <a:latin typeface="Arial"/>
                <a:cs typeface="Arial"/>
              </a:rPr>
              <a:t>anywhere </a:t>
            </a:r>
            <a:r>
              <a:rPr sz="1600" dirty="0">
                <a:latin typeface="Arial"/>
                <a:cs typeface="Arial"/>
              </a:rPr>
              <a:t>to use a computing device to</a:t>
            </a:r>
            <a:r>
              <a:rPr sz="1600" spc="-170" dirty="0">
                <a:latin typeface="Arial"/>
                <a:cs typeface="Arial"/>
              </a:rPr>
              <a:t> </a:t>
            </a:r>
            <a:r>
              <a:rPr sz="1600" dirty="0">
                <a:latin typeface="Arial"/>
                <a:cs typeface="Arial"/>
              </a:rPr>
              <a:t>share  computing resources on a broad</a:t>
            </a:r>
            <a:r>
              <a:rPr sz="1600" spc="-125" dirty="0">
                <a:latin typeface="Arial"/>
                <a:cs typeface="Arial"/>
              </a:rPr>
              <a:t> </a:t>
            </a:r>
            <a:r>
              <a:rPr sz="1600" dirty="0">
                <a:latin typeface="Arial"/>
                <a:cs typeface="Arial"/>
              </a:rPr>
              <a:t>scale</a:t>
            </a:r>
            <a:endParaRPr lang="en-US" sz="1600" dirty="0">
              <a:latin typeface="Arial"/>
              <a:cs typeface="Arial"/>
            </a:endParaRPr>
          </a:p>
          <a:p>
            <a:pPr marL="756285" marR="209550" indent="-287020" algn="just">
              <a:lnSpc>
                <a:spcPct val="100000"/>
              </a:lnSpc>
              <a:spcBef>
                <a:spcPts val="105"/>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600" spc="-5" dirty="0">
                <a:latin typeface="Arial"/>
                <a:cs typeface="Arial"/>
              </a:rPr>
              <a:t>Computing devices in cloud</a:t>
            </a:r>
            <a:r>
              <a:rPr sz="1600" spc="65" dirty="0">
                <a:latin typeface="Arial"/>
                <a:cs typeface="Arial"/>
              </a:rPr>
              <a:t> </a:t>
            </a:r>
            <a:r>
              <a:rPr sz="1600" spc="-5" dirty="0">
                <a:latin typeface="Arial"/>
                <a:cs typeface="Arial"/>
              </a:rPr>
              <a:t>computing</a:t>
            </a:r>
            <a:endParaRPr sz="1600" dirty="0">
              <a:latin typeface="Arial"/>
              <a:cs typeface="Arial"/>
            </a:endParaRPr>
          </a:p>
          <a:p>
            <a:pPr marL="756285"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Reside outside the</a:t>
            </a:r>
            <a:r>
              <a:rPr sz="1600" spc="-65" dirty="0">
                <a:latin typeface="Arial"/>
                <a:cs typeface="Arial"/>
              </a:rPr>
              <a:t> </a:t>
            </a:r>
            <a:r>
              <a:rPr sz="1600" dirty="0">
                <a:latin typeface="Arial"/>
                <a:cs typeface="Arial"/>
              </a:rPr>
              <a:t>cloud</a:t>
            </a:r>
          </a:p>
          <a:p>
            <a:pPr marL="756285" marR="55880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Have </a:t>
            </a:r>
            <a:r>
              <a:rPr sz="1600" spc="5" dirty="0">
                <a:latin typeface="Arial"/>
                <a:cs typeface="Arial"/>
              </a:rPr>
              <a:t>access </a:t>
            </a:r>
            <a:r>
              <a:rPr sz="1600" dirty="0">
                <a:latin typeface="Arial"/>
                <a:cs typeface="Arial"/>
              </a:rPr>
              <a:t>to a variety of resources within</a:t>
            </a:r>
            <a:r>
              <a:rPr sz="1600" spc="-145" dirty="0">
                <a:latin typeface="Arial"/>
                <a:cs typeface="Arial"/>
              </a:rPr>
              <a:t> </a:t>
            </a:r>
            <a:r>
              <a:rPr sz="1600" spc="-5" dirty="0">
                <a:latin typeface="Arial"/>
                <a:cs typeface="Arial"/>
              </a:rPr>
              <a:t>the  </a:t>
            </a:r>
            <a:r>
              <a:rPr sz="1600" dirty="0">
                <a:latin typeface="Arial"/>
                <a:cs typeface="Arial"/>
              </a:rPr>
              <a:t>cloud</a:t>
            </a: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The resources</a:t>
            </a:r>
            <a:r>
              <a:rPr sz="1600" spc="-70" dirty="0">
                <a:latin typeface="Arial"/>
                <a:cs typeface="Arial"/>
              </a:rPr>
              <a:t> </a:t>
            </a:r>
            <a:r>
              <a:rPr sz="1600" dirty="0">
                <a:latin typeface="Arial"/>
                <a:cs typeface="Arial"/>
              </a:rPr>
              <a:t>include</a:t>
            </a:r>
          </a:p>
          <a:p>
            <a:pPr marL="1155700" lvl="2" indent="-229235" algn="just">
              <a:lnSpc>
                <a:spcPct val="100000"/>
              </a:lnSpc>
              <a:spcBef>
                <a:spcPts val="440"/>
              </a:spcBef>
              <a:buClr>
                <a:srgbClr val="003366"/>
              </a:buClr>
              <a:buChar char="•"/>
              <a:tabLst>
                <a:tab pos="1155700" algn="l"/>
                <a:tab pos="1156335" algn="l"/>
              </a:tabLst>
            </a:pPr>
            <a:r>
              <a:rPr sz="1600" spc="-5" dirty="0">
                <a:latin typeface="Arial"/>
                <a:cs typeface="Arial"/>
              </a:rPr>
              <a:t>1) applications, 2) platforms, </a:t>
            </a:r>
            <a:r>
              <a:rPr sz="1600" dirty="0">
                <a:latin typeface="Arial"/>
                <a:cs typeface="Arial"/>
              </a:rPr>
              <a:t>3)</a:t>
            </a:r>
            <a:r>
              <a:rPr sz="1600" spc="45" dirty="0">
                <a:latin typeface="Arial"/>
                <a:cs typeface="Arial"/>
              </a:rPr>
              <a:t> </a:t>
            </a:r>
            <a:r>
              <a:rPr sz="1600" spc="-5" dirty="0">
                <a:latin typeface="Arial"/>
                <a:cs typeface="Arial"/>
              </a:rPr>
              <a:t>infrastructure</a:t>
            </a:r>
            <a:endParaRPr lang="en-US" sz="1600" spc="-5" dirty="0">
              <a:latin typeface="Arial"/>
              <a:cs typeface="Arial"/>
            </a:endParaRPr>
          </a:p>
          <a:p>
            <a:pPr marL="1155700" lvl="2" indent="-229235" algn="just">
              <a:lnSpc>
                <a:spcPct val="100000"/>
              </a:lnSpc>
              <a:spcBef>
                <a:spcPts val="440"/>
              </a:spcBef>
              <a:buClr>
                <a:srgbClr val="003366"/>
              </a:buClr>
              <a:buChar char="•"/>
              <a:tabLst>
                <a:tab pos="1155700" algn="l"/>
                <a:tab pos="1156335" algn="l"/>
              </a:tabLst>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600" dirty="0">
                <a:latin typeface="Arial"/>
                <a:cs typeface="Arial"/>
              </a:rPr>
              <a:t>In the </a:t>
            </a:r>
            <a:r>
              <a:rPr sz="1600" spc="-5" dirty="0">
                <a:latin typeface="Arial"/>
                <a:cs typeface="Arial"/>
              </a:rPr>
              <a:t>simplest </a:t>
            </a:r>
            <a:r>
              <a:rPr sz="1600" dirty="0">
                <a:latin typeface="Arial"/>
                <a:cs typeface="Arial"/>
              </a:rPr>
              <a:t>form</a:t>
            </a: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an external computing device accesses the cloud</a:t>
            </a:r>
            <a:r>
              <a:rPr sz="1600" spc="-114" dirty="0">
                <a:latin typeface="Arial"/>
                <a:cs typeface="Arial"/>
              </a:rPr>
              <a:t> </a:t>
            </a:r>
            <a:r>
              <a:rPr sz="1600" dirty="0">
                <a:latin typeface="Arial"/>
                <a:cs typeface="Arial"/>
              </a:rPr>
              <a:t>via  a </a:t>
            </a:r>
            <a:r>
              <a:rPr sz="1600" spc="-10" dirty="0">
                <a:latin typeface="Arial"/>
                <a:cs typeface="Arial"/>
              </a:rPr>
              <a:t>Web</a:t>
            </a:r>
            <a:r>
              <a:rPr sz="1600" spc="-30" dirty="0">
                <a:latin typeface="Arial"/>
                <a:cs typeface="Arial"/>
              </a:rPr>
              <a:t> </a:t>
            </a:r>
            <a:r>
              <a:rPr sz="1600" dirty="0">
                <a:latin typeface="Arial"/>
                <a:cs typeface="Arial"/>
              </a:rPr>
              <a:t>browser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Cloud computing:  Implementation issue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26</a:t>
            </a:fld>
            <a:endParaRPr spc="-5" dirty="0"/>
          </a:p>
        </p:txBody>
      </p:sp>
      <p:sp>
        <p:nvSpPr>
          <p:cNvPr id="3" name="object 3"/>
          <p:cNvSpPr txBox="1"/>
          <p:nvPr/>
        </p:nvSpPr>
        <p:spPr>
          <a:xfrm>
            <a:off x="2364994" y="1931035"/>
            <a:ext cx="6256020" cy="3855543"/>
          </a:xfrm>
          <a:prstGeom prst="rect">
            <a:avLst/>
          </a:prstGeom>
        </p:spPr>
        <p:txBody>
          <a:bodyPr vert="horz" wrap="square" lIns="0" tIns="13335" rIns="0" bIns="0" rtlCol="0">
            <a:spAutoFit/>
          </a:bodyPr>
          <a:lstStyle/>
          <a:p>
            <a:pPr marL="299085" marR="5080" indent="-287020" algn="just">
              <a:lnSpc>
                <a:spcPct val="100000"/>
              </a:lnSpc>
              <a:spcBef>
                <a:spcPts val="105"/>
              </a:spcBef>
              <a:buClr>
                <a:srgbClr val="9A0000"/>
              </a:buClr>
              <a:buSzPct val="70000"/>
              <a:buFont typeface="Wingdings"/>
              <a:buChar char=""/>
              <a:tabLst>
                <a:tab pos="299085" algn="l"/>
                <a:tab pos="299720" algn="l"/>
              </a:tabLst>
            </a:pPr>
            <a:r>
              <a:rPr sz="1600" dirty="0">
                <a:latin typeface="Arial"/>
                <a:cs typeface="Arial"/>
              </a:rPr>
              <a:t>Requires the development of </a:t>
            </a:r>
            <a:r>
              <a:rPr sz="1600" spc="-5" dirty="0">
                <a:latin typeface="Arial"/>
                <a:cs typeface="Arial"/>
              </a:rPr>
              <a:t>front-end </a:t>
            </a:r>
            <a:r>
              <a:rPr sz="1600" dirty="0">
                <a:latin typeface="Arial"/>
                <a:cs typeface="Arial"/>
              </a:rPr>
              <a:t>and</a:t>
            </a:r>
            <a:r>
              <a:rPr sz="1600" spc="-114" dirty="0">
                <a:latin typeface="Arial"/>
                <a:cs typeface="Arial"/>
              </a:rPr>
              <a:t> </a:t>
            </a:r>
            <a:r>
              <a:rPr sz="1600" dirty="0">
                <a:latin typeface="Arial"/>
                <a:cs typeface="Arial"/>
              </a:rPr>
              <a:t>back-end  services</a:t>
            </a:r>
          </a:p>
          <a:p>
            <a:pPr marL="698500" lvl="1" indent="-229235" algn="just">
              <a:lnSpc>
                <a:spcPct val="100000"/>
              </a:lnSpc>
              <a:spcBef>
                <a:spcPts val="434"/>
              </a:spcBef>
              <a:buClr>
                <a:srgbClr val="003366"/>
              </a:buClr>
              <a:buChar char="•"/>
              <a:tabLst>
                <a:tab pos="698500" algn="l"/>
                <a:tab pos="699135" algn="l"/>
              </a:tabLst>
            </a:pPr>
            <a:r>
              <a:rPr sz="1600" spc="-5" dirty="0">
                <a:latin typeface="Arial"/>
                <a:cs typeface="Arial"/>
              </a:rPr>
              <a:t>Similar </a:t>
            </a:r>
            <a:r>
              <a:rPr sz="1600" dirty="0">
                <a:latin typeface="Arial"/>
                <a:cs typeface="Arial"/>
              </a:rPr>
              <a:t>to </a:t>
            </a:r>
            <a:r>
              <a:rPr sz="1600" spc="-5" dirty="0">
                <a:latin typeface="Arial"/>
                <a:cs typeface="Arial"/>
              </a:rPr>
              <a:t>Client-server</a:t>
            </a:r>
            <a:r>
              <a:rPr sz="1600" spc="20" dirty="0">
                <a:latin typeface="Arial"/>
                <a:cs typeface="Arial"/>
              </a:rPr>
              <a:t> </a:t>
            </a:r>
            <a:r>
              <a:rPr sz="1600" spc="-5" dirty="0">
                <a:latin typeface="Arial"/>
                <a:cs typeface="Arial"/>
              </a:rPr>
              <a:t>architecture</a:t>
            </a:r>
            <a:endParaRPr lang="en-US" sz="1600" spc="-5" dirty="0">
              <a:latin typeface="Arial"/>
              <a:cs typeface="Arial"/>
            </a:endParaRPr>
          </a:p>
          <a:p>
            <a:pPr marL="698500" lvl="1" indent="-229235" algn="just">
              <a:lnSpc>
                <a:spcPct val="100000"/>
              </a:lnSpc>
              <a:spcBef>
                <a:spcPts val="434"/>
              </a:spcBef>
              <a:buClr>
                <a:srgbClr val="003366"/>
              </a:buClr>
              <a:buChar char="•"/>
              <a:tabLst>
                <a:tab pos="698500" algn="l"/>
                <a:tab pos="699135" algn="l"/>
              </a:tabLst>
            </a:pPr>
            <a:endParaRPr sz="1600" dirty="0">
              <a:latin typeface="Arial"/>
              <a:cs typeface="Arial"/>
            </a:endParaRPr>
          </a:p>
          <a:p>
            <a:pPr marL="299085" indent="-287020" algn="just">
              <a:lnSpc>
                <a:spcPct val="100000"/>
              </a:lnSpc>
              <a:spcBef>
                <a:spcPts val="475"/>
              </a:spcBef>
              <a:buClr>
                <a:srgbClr val="9A0000"/>
              </a:buClr>
              <a:buSzPct val="70000"/>
              <a:buFont typeface="Wingdings"/>
              <a:buChar char=""/>
              <a:tabLst>
                <a:tab pos="299085" algn="l"/>
                <a:tab pos="299720" algn="l"/>
              </a:tabLst>
            </a:pPr>
            <a:r>
              <a:rPr sz="1600" dirty="0">
                <a:latin typeface="Arial"/>
                <a:cs typeface="Arial"/>
              </a:rPr>
              <a:t>Front-end</a:t>
            </a:r>
          </a:p>
          <a:p>
            <a:pPr marL="698500" lvl="1" indent="-229235" algn="just">
              <a:lnSpc>
                <a:spcPct val="100000"/>
              </a:lnSpc>
              <a:spcBef>
                <a:spcPts val="440"/>
              </a:spcBef>
              <a:buClr>
                <a:srgbClr val="003366"/>
              </a:buClr>
              <a:buChar char="•"/>
              <a:tabLst>
                <a:tab pos="698500" algn="l"/>
                <a:tab pos="699135" algn="l"/>
              </a:tabLst>
            </a:pPr>
            <a:r>
              <a:rPr sz="1600" dirty="0">
                <a:latin typeface="Arial"/>
                <a:cs typeface="Arial"/>
              </a:rPr>
              <a:t>The </a:t>
            </a:r>
            <a:r>
              <a:rPr sz="1600" spc="-5" dirty="0">
                <a:latin typeface="Arial"/>
                <a:cs typeface="Arial"/>
              </a:rPr>
              <a:t>client device</a:t>
            </a:r>
            <a:endParaRPr sz="1600" dirty="0">
              <a:latin typeface="Arial"/>
              <a:cs typeface="Arial"/>
            </a:endParaRPr>
          </a:p>
          <a:p>
            <a:pPr marL="698500" lvl="1" indent="-229235" algn="just">
              <a:lnSpc>
                <a:spcPct val="100000"/>
              </a:lnSpc>
              <a:spcBef>
                <a:spcPts val="434"/>
              </a:spcBef>
              <a:buClr>
                <a:srgbClr val="003366"/>
              </a:buClr>
              <a:buChar char="•"/>
              <a:tabLst>
                <a:tab pos="698500" algn="l"/>
                <a:tab pos="699135" algn="l"/>
              </a:tabLst>
            </a:pPr>
            <a:r>
              <a:rPr sz="1600" dirty="0">
                <a:latin typeface="Arial"/>
                <a:cs typeface="Arial"/>
              </a:rPr>
              <a:t>The </a:t>
            </a:r>
            <a:r>
              <a:rPr sz="1600" spc="-5" dirty="0">
                <a:latin typeface="Arial"/>
                <a:cs typeface="Arial"/>
              </a:rPr>
              <a:t>application </a:t>
            </a:r>
            <a:r>
              <a:rPr sz="1600" spc="-10" dirty="0">
                <a:latin typeface="Arial"/>
                <a:cs typeface="Arial"/>
              </a:rPr>
              <a:t>software </a:t>
            </a:r>
            <a:r>
              <a:rPr sz="1600" spc="-5" dirty="0">
                <a:latin typeface="Arial"/>
                <a:cs typeface="Arial"/>
              </a:rPr>
              <a:t>(e.g.</a:t>
            </a:r>
            <a:r>
              <a:rPr sz="1600" spc="50" dirty="0">
                <a:latin typeface="Arial"/>
                <a:cs typeface="Arial"/>
              </a:rPr>
              <a:t> </a:t>
            </a:r>
            <a:r>
              <a:rPr sz="1600" spc="-10" dirty="0">
                <a:latin typeface="Arial"/>
                <a:cs typeface="Arial"/>
              </a:rPr>
              <a:t>browser)</a:t>
            </a:r>
            <a:endParaRPr lang="en-US" sz="1600" spc="-10" dirty="0">
              <a:latin typeface="Arial"/>
              <a:cs typeface="Arial"/>
            </a:endParaRPr>
          </a:p>
          <a:p>
            <a:pPr marL="698500" lvl="1" indent="-229235" algn="just">
              <a:lnSpc>
                <a:spcPct val="100000"/>
              </a:lnSpc>
              <a:spcBef>
                <a:spcPts val="434"/>
              </a:spcBef>
              <a:buClr>
                <a:srgbClr val="003366"/>
              </a:buClr>
              <a:buChar char="•"/>
              <a:tabLst>
                <a:tab pos="698500" algn="l"/>
                <a:tab pos="699135" algn="l"/>
              </a:tabLst>
            </a:pPr>
            <a:endParaRPr sz="1600" dirty="0">
              <a:latin typeface="Arial"/>
              <a:cs typeface="Arial"/>
            </a:endParaRPr>
          </a:p>
          <a:p>
            <a:pPr marL="299085" indent="-287020" algn="just">
              <a:lnSpc>
                <a:spcPct val="100000"/>
              </a:lnSpc>
              <a:spcBef>
                <a:spcPts val="470"/>
              </a:spcBef>
              <a:buClr>
                <a:srgbClr val="9A0000"/>
              </a:buClr>
              <a:buSzPct val="70000"/>
              <a:buFont typeface="Wingdings"/>
              <a:buChar char=""/>
              <a:tabLst>
                <a:tab pos="299085" algn="l"/>
                <a:tab pos="299720" algn="l"/>
              </a:tabLst>
            </a:pPr>
            <a:r>
              <a:rPr sz="1600" dirty="0">
                <a:latin typeface="Arial"/>
                <a:cs typeface="Arial"/>
              </a:rPr>
              <a:t>Back-end</a:t>
            </a:r>
          </a:p>
          <a:p>
            <a:pPr marL="698500" lvl="1" indent="-229235" algn="just">
              <a:lnSpc>
                <a:spcPct val="100000"/>
              </a:lnSpc>
              <a:spcBef>
                <a:spcPts val="440"/>
              </a:spcBef>
              <a:buClr>
                <a:srgbClr val="003366"/>
              </a:buClr>
              <a:buChar char="•"/>
              <a:tabLst>
                <a:tab pos="698500" algn="l"/>
                <a:tab pos="699135" algn="l"/>
              </a:tabLst>
            </a:pPr>
            <a:r>
              <a:rPr sz="1600" spc="-5" dirty="0">
                <a:latin typeface="Arial"/>
                <a:cs typeface="Arial"/>
              </a:rPr>
              <a:t>Servers</a:t>
            </a:r>
            <a:endParaRPr sz="16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600" spc="-5" dirty="0">
                <a:latin typeface="Arial"/>
                <a:cs typeface="Arial"/>
              </a:rPr>
              <a:t>Related computing</a:t>
            </a:r>
            <a:r>
              <a:rPr sz="1600" spc="25" dirty="0">
                <a:latin typeface="Arial"/>
                <a:cs typeface="Arial"/>
              </a:rPr>
              <a:t> </a:t>
            </a:r>
            <a:r>
              <a:rPr sz="1600" spc="-5" dirty="0">
                <a:latin typeface="Arial"/>
                <a:cs typeface="Arial"/>
              </a:rPr>
              <a:t>resources</a:t>
            </a:r>
            <a:endParaRPr sz="1600" dirty="0">
              <a:latin typeface="Arial"/>
              <a:cs typeface="Arial"/>
            </a:endParaRPr>
          </a:p>
          <a:p>
            <a:pPr marL="698500" lvl="1" indent="-229235" algn="just">
              <a:lnSpc>
                <a:spcPct val="100000"/>
              </a:lnSpc>
              <a:spcBef>
                <a:spcPts val="439"/>
              </a:spcBef>
              <a:buClr>
                <a:srgbClr val="003366"/>
              </a:buClr>
              <a:buChar char="•"/>
              <a:tabLst>
                <a:tab pos="698500" algn="l"/>
                <a:tab pos="699135" algn="l"/>
              </a:tabLst>
            </a:pPr>
            <a:r>
              <a:rPr sz="1600" spc="-5" dirty="0">
                <a:latin typeface="Arial"/>
                <a:cs typeface="Arial"/>
              </a:rPr>
              <a:t>Data storage systems (e.g.</a:t>
            </a:r>
            <a:r>
              <a:rPr sz="1600" spc="40" dirty="0">
                <a:latin typeface="Arial"/>
                <a:cs typeface="Arial"/>
              </a:rPr>
              <a:t> </a:t>
            </a:r>
            <a:r>
              <a:rPr sz="1600" spc="-5" dirty="0">
                <a:latin typeface="Arial"/>
                <a:cs typeface="Arial"/>
              </a:rPr>
              <a:t>databases)</a:t>
            </a:r>
            <a:endParaRPr sz="16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600" spc="-5" dirty="0">
                <a:latin typeface="Arial"/>
                <a:cs typeface="Arial"/>
              </a:rPr>
              <a:t>Server-resident</a:t>
            </a:r>
            <a:r>
              <a:rPr sz="1600" spc="20" dirty="0">
                <a:latin typeface="Arial"/>
                <a:cs typeface="Arial"/>
              </a:rPr>
              <a:t> </a:t>
            </a:r>
            <a:r>
              <a:rPr sz="1600" spc="-5" dirty="0">
                <a:latin typeface="Arial"/>
                <a:cs typeface="Arial"/>
              </a:rPr>
              <a:t>applications</a:t>
            </a:r>
            <a:endParaRPr sz="16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600" spc="-5" dirty="0">
                <a:latin typeface="Arial"/>
                <a:cs typeface="Arial"/>
              </a:rPr>
              <a:t>Administrative</a:t>
            </a:r>
            <a:r>
              <a:rPr sz="1600" dirty="0">
                <a:latin typeface="Arial"/>
                <a:cs typeface="Arial"/>
              </a:rPr>
              <a:t> </a:t>
            </a:r>
            <a:r>
              <a:rPr sz="1600" spc="-5" dirty="0">
                <a:latin typeface="Arial"/>
                <a:cs typeface="Arial"/>
              </a:rPr>
              <a:t>servers</a:t>
            </a:r>
            <a:endParaRPr sz="16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798060" cy="635000"/>
          </a:xfrm>
          <a:prstGeom prst="rect">
            <a:avLst/>
          </a:prstGeom>
        </p:spPr>
        <p:txBody>
          <a:bodyPr vert="horz" wrap="square" lIns="0" tIns="12065" rIns="0" bIns="0" rtlCol="0">
            <a:spAutoFit/>
          </a:bodyPr>
          <a:lstStyle/>
          <a:p>
            <a:pPr marL="12700">
              <a:lnSpc>
                <a:spcPct val="100000"/>
              </a:lnSpc>
              <a:spcBef>
                <a:spcPts val="95"/>
              </a:spcBef>
            </a:pPr>
            <a:r>
              <a:rPr spc="-5" dirty="0"/>
              <a:t>Software product</a:t>
            </a:r>
            <a:r>
              <a:rPr dirty="0"/>
              <a:t> </a:t>
            </a:r>
            <a:r>
              <a:rPr spc="-5" dirty="0"/>
              <a:t>line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27</a:t>
            </a:fld>
            <a:endParaRPr spc="-5" dirty="0"/>
          </a:p>
        </p:txBody>
      </p:sp>
      <p:sp>
        <p:nvSpPr>
          <p:cNvPr id="3" name="object 3"/>
          <p:cNvSpPr txBox="1"/>
          <p:nvPr/>
        </p:nvSpPr>
        <p:spPr>
          <a:xfrm>
            <a:off x="2364994" y="1868935"/>
            <a:ext cx="6160135" cy="3920304"/>
          </a:xfrm>
          <a:prstGeom prst="rect">
            <a:avLst/>
          </a:prstGeom>
        </p:spPr>
        <p:txBody>
          <a:bodyPr vert="horz" wrap="square" lIns="0" tIns="74930" rIns="0" bIns="0" rtlCol="0">
            <a:spAutoFit/>
          </a:bodyPr>
          <a:lstStyle/>
          <a:p>
            <a:pPr marL="299085" indent="-287020" algn="just">
              <a:lnSpc>
                <a:spcPct val="100000"/>
              </a:lnSpc>
              <a:spcBef>
                <a:spcPts val="590"/>
              </a:spcBef>
              <a:buClr>
                <a:srgbClr val="9A0000"/>
              </a:buClr>
              <a:buSzPct val="70000"/>
              <a:buFont typeface="Wingdings"/>
              <a:buChar char=""/>
              <a:tabLst>
                <a:tab pos="299085" algn="l"/>
                <a:tab pos="299720" algn="l"/>
              </a:tabLst>
            </a:pPr>
            <a:r>
              <a:rPr sz="1600" dirty="0">
                <a:latin typeface="Arial"/>
                <a:cs typeface="Arial"/>
              </a:rPr>
              <a:t>Definition</a:t>
            </a:r>
            <a:endParaRPr lang="en-US" sz="1600" dirty="0">
              <a:latin typeface="Arial"/>
              <a:cs typeface="Arial"/>
            </a:endParaRPr>
          </a:p>
          <a:p>
            <a:pPr marL="299085" indent="-287020" algn="just">
              <a:lnSpc>
                <a:spcPct val="100000"/>
              </a:lnSpc>
              <a:spcBef>
                <a:spcPts val="590"/>
              </a:spcBef>
              <a:buClr>
                <a:srgbClr val="9A0000"/>
              </a:buClr>
              <a:buSzPct val="70000"/>
              <a:buFont typeface="Wingdings"/>
              <a:buChar char=""/>
              <a:tabLst>
                <a:tab pos="299085" algn="l"/>
                <a:tab pos="299720" algn="l"/>
              </a:tabLst>
            </a:pPr>
            <a:endParaRPr sz="1600" dirty="0">
              <a:latin typeface="Arial"/>
              <a:cs typeface="Arial"/>
            </a:endParaRPr>
          </a:p>
          <a:p>
            <a:pPr marL="698500" marR="5080" lvl="1" indent="-228600" algn="just">
              <a:lnSpc>
                <a:spcPct val="100000"/>
              </a:lnSpc>
              <a:spcBef>
                <a:spcPts val="440"/>
              </a:spcBef>
              <a:buClr>
                <a:srgbClr val="003366"/>
              </a:buClr>
              <a:buChar char="•"/>
              <a:tabLst>
                <a:tab pos="698500" algn="l"/>
                <a:tab pos="699135" algn="l"/>
              </a:tabLst>
            </a:pPr>
            <a:r>
              <a:rPr sz="1600" dirty="0">
                <a:latin typeface="Arial"/>
                <a:cs typeface="Arial"/>
              </a:rPr>
              <a:t>A set of </a:t>
            </a:r>
            <a:r>
              <a:rPr sz="1600" spc="-5" dirty="0">
                <a:latin typeface="Arial"/>
                <a:cs typeface="Arial"/>
              </a:rPr>
              <a:t>software-intensive systems that </a:t>
            </a:r>
            <a:r>
              <a:rPr sz="1600" spc="-5" dirty="0">
                <a:solidFill>
                  <a:srgbClr val="006FC0"/>
                </a:solidFill>
                <a:latin typeface="Arial"/>
                <a:cs typeface="Arial"/>
              </a:rPr>
              <a:t>share a  common, managed </a:t>
            </a:r>
            <a:r>
              <a:rPr sz="1600" dirty="0">
                <a:solidFill>
                  <a:srgbClr val="006FC0"/>
                </a:solidFill>
                <a:latin typeface="Arial"/>
                <a:cs typeface="Arial"/>
              </a:rPr>
              <a:t>set of </a:t>
            </a:r>
            <a:r>
              <a:rPr sz="1600" spc="-5" dirty="0">
                <a:solidFill>
                  <a:srgbClr val="006FC0"/>
                </a:solidFill>
                <a:latin typeface="Arial"/>
                <a:cs typeface="Arial"/>
              </a:rPr>
              <a:t>features </a:t>
            </a:r>
            <a:r>
              <a:rPr sz="1600" spc="-5" dirty="0">
                <a:latin typeface="Arial"/>
                <a:cs typeface="Arial"/>
              </a:rPr>
              <a:t>satisfying </a:t>
            </a:r>
            <a:r>
              <a:rPr sz="1600" dirty="0">
                <a:latin typeface="Arial"/>
                <a:cs typeface="Arial"/>
              </a:rPr>
              <a:t>the  </a:t>
            </a:r>
            <a:r>
              <a:rPr sz="1600" spc="-5" dirty="0">
                <a:latin typeface="Arial"/>
                <a:cs typeface="Arial"/>
              </a:rPr>
              <a:t>specific needs </a:t>
            </a:r>
            <a:r>
              <a:rPr sz="1600" dirty="0">
                <a:latin typeface="Arial"/>
                <a:cs typeface="Arial"/>
              </a:rPr>
              <a:t>of </a:t>
            </a:r>
            <a:r>
              <a:rPr sz="1600" spc="-5" dirty="0">
                <a:latin typeface="Arial"/>
                <a:cs typeface="Arial"/>
              </a:rPr>
              <a:t>a particular market segment and  mission and that </a:t>
            </a:r>
            <a:r>
              <a:rPr sz="1600" spc="-5" dirty="0">
                <a:solidFill>
                  <a:srgbClr val="006FC0"/>
                </a:solidFill>
                <a:latin typeface="Arial"/>
                <a:cs typeface="Arial"/>
              </a:rPr>
              <a:t>are developed </a:t>
            </a:r>
            <a:r>
              <a:rPr sz="1600" dirty="0">
                <a:solidFill>
                  <a:srgbClr val="006FC0"/>
                </a:solidFill>
                <a:latin typeface="Arial"/>
                <a:cs typeface="Arial"/>
              </a:rPr>
              <a:t>from </a:t>
            </a:r>
            <a:r>
              <a:rPr sz="1600" spc="-5" dirty="0">
                <a:solidFill>
                  <a:srgbClr val="006FC0"/>
                </a:solidFill>
                <a:latin typeface="Arial"/>
                <a:cs typeface="Arial"/>
              </a:rPr>
              <a:t>a common set </a:t>
            </a:r>
            <a:r>
              <a:rPr sz="1600" dirty="0">
                <a:solidFill>
                  <a:srgbClr val="006FC0"/>
                </a:solidFill>
                <a:latin typeface="Arial"/>
                <a:cs typeface="Arial"/>
              </a:rPr>
              <a:t>of  </a:t>
            </a:r>
            <a:r>
              <a:rPr sz="1600" spc="-5" dirty="0">
                <a:solidFill>
                  <a:srgbClr val="006FC0"/>
                </a:solidFill>
                <a:latin typeface="Arial"/>
                <a:cs typeface="Arial"/>
              </a:rPr>
              <a:t>core assets </a:t>
            </a:r>
            <a:r>
              <a:rPr sz="1600" dirty="0">
                <a:latin typeface="Arial"/>
                <a:cs typeface="Arial"/>
              </a:rPr>
              <a:t>in a </a:t>
            </a:r>
            <a:r>
              <a:rPr sz="1600" spc="-5" dirty="0">
                <a:latin typeface="Arial"/>
                <a:cs typeface="Arial"/>
              </a:rPr>
              <a:t>prescribed </a:t>
            </a:r>
            <a:r>
              <a:rPr sz="1600" spc="-15" dirty="0">
                <a:latin typeface="Arial"/>
                <a:cs typeface="Arial"/>
              </a:rPr>
              <a:t>way</a:t>
            </a:r>
            <a:endParaRPr lang="en-US" sz="1600" spc="-15" dirty="0">
              <a:latin typeface="Arial"/>
              <a:cs typeface="Arial"/>
            </a:endParaRPr>
          </a:p>
          <a:p>
            <a:pPr marL="698500" marR="5080" lvl="1" indent="-228600" algn="just">
              <a:lnSpc>
                <a:spcPct val="100000"/>
              </a:lnSpc>
              <a:spcBef>
                <a:spcPts val="440"/>
              </a:spcBef>
              <a:buClr>
                <a:srgbClr val="003366"/>
              </a:buClr>
              <a:buChar char="•"/>
              <a:tabLst>
                <a:tab pos="698500" algn="l"/>
                <a:tab pos="699135" algn="l"/>
              </a:tabLst>
            </a:pPr>
            <a:endParaRPr sz="1600" dirty="0">
              <a:latin typeface="Arial"/>
              <a:cs typeface="Arial"/>
            </a:endParaRPr>
          </a:p>
          <a:p>
            <a:pPr marL="299085" indent="-287020" algn="just">
              <a:lnSpc>
                <a:spcPct val="100000"/>
              </a:lnSpc>
              <a:spcBef>
                <a:spcPts val="475"/>
              </a:spcBef>
              <a:buClr>
                <a:srgbClr val="9A0000"/>
              </a:buClr>
              <a:buSzPct val="70000"/>
              <a:buFont typeface="Wingdings"/>
              <a:buChar char=""/>
              <a:tabLst>
                <a:tab pos="299085" algn="l"/>
                <a:tab pos="299720" algn="l"/>
              </a:tabLst>
            </a:pPr>
            <a:r>
              <a:rPr sz="1600" b="1" dirty="0">
                <a:latin typeface="Arial"/>
                <a:cs typeface="Arial"/>
              </a:rPr>
              <a:t>Reuse all across the product</a:t>
            </a:r>
            <a:r>
              <a:rPr sz="1600" b="1" spc="-100" dirty="0">
                <a:latin typeface="Arial"/>
                <a:cs typeface="Arial"/>
              </a:rPr>
              <a:t> </a:t>
            </a:r>
            <a:r>
              <a:rPr sz="1600" b="1" spc="-5" dirty="0">
                <a:latin typeface="Arial"/>
                <a:cs typeface="Arial"/>
              </a:rPr>
              <a:t>line!</a:t>
            </a:r>
            <a:endParaRPr sz="1600" dirty="0">
              <a:latin typeface="Arial"/>
              <a:cs typeface="Arial"/>
            </a:endParaRPr>
          </a:p>
          <a:p>
            <a:pPr marL="698500" marR="198755" lvl="1" indent="-228600" algn="just">
              <a:lnSpc>
                <a:spcPct val="100000"/>
              </a:lnSpc>
              <a:spcBef>
                <a:spcPts val="440"/>
              </a:spcBef>
              <a:buClr>
                <a:srgbClr val="003366"/>
              </a:buClr>
              <a:buChar char="•"/>
              <a:tabLst>
                <a:tab pos="698500" algn="l"/>
                <a:tab pos="699135" algn="l"/>
              </a:tabLst>
            </a:pPr>
            <a:r>
              <a:rPr sz="1600" spc="-5" dirty="0">
                <a:latin typeface="Arial"/>
                <a:cs typeface="Arial"/>
              </a:rPr>
              <a:t>All developed using </a:t>
            </a:r>
            <a:r>
              <a:rPr sz="1600" dirty="0">
                <a:latin typeface="Arial"/>
                <a:cs typeface="Arial"/>
              </a:rPr>
              <a:t>the </a:t>
            </a:r>
            <a:r>
              <a:rPr sz="1600" spc="-5" dirty="0">
                <a:latin typeface="Arial"/>
                <a:cs typeface="Arial"/>
              </a:rPr>
              <a:t>same </a:t>
            </a:r>
            <a:r>
              <a:rPr sz="1600" spc="-10" dirty="0">
                <a:latin typeface="Arial"/>
                <a:cs typeface="Arial"/>
              </a:rPr>
              <a:t>underlying </a:t>
            </a:r>
            <a:r>
              <a:rPr sz="1600" spc="-5" dirty="0">
                <a:latin typeface="Arial"/>
                <a:cs typeface="Arial"/>
              </a:rPr>
              <a:t>application  and data</a:t>
            </a:r>
            <a:r>
              <a:rPr sz="1600" spc="5" dirty="0">
                <a:latin typeface="Arial"/>
                <a:cs typeface="Arial"/>
              </a:rPr>
              <a:t> </a:t>
            </a:r>
            <a:r>
              <a:rPr sz="1600" spc="-5" dirty="0">
                <a:latin typeface="Arial"/>
                <a:cs typeface="Arial"/>
              </a:rPr>
              <a:t>architectures</a:t>
            </a:r>
            <a:endParaRPr lang="en-US" sz="1600" spc="-5" dirty="0">
              <a:latin typeface="Arial"/>
              <a:cs typeface="Arial"/>
            </a:endParaRPr>
          </a:p>
          <a:p>
            <a:pPr marL="698500" marR="198755" lvl="1" indent="-228600" algn="just">
              <a:lnSpc>
                <a:spcPct val="100000"/>
              </a:lnSpc>
              <a:spcBef>
                <a:spcPts val="440"/>
              </a:spcBef>
              <a:buClr>
                <a:srgbClr val="003366"/>
              </a:buClr>
              <a:buChar char="•"/>
              <a:tabLst>
                <a:tab pos="698500" algn="l"/>
                <a:tab pos="699135" algn="l"/>
              </a:tabLst>
            </a:pPr>
            <a:endParaRPr sz="1600" dirty="0">
              <a:latin typeface="Arial"/>
              <a:cs typeface="Arial"/>
            </a:endParaRPr>
          </a:p>
          <a:p>
            <a:pPr marL="698500" marR="543560" lvl="1" indent="-228600" algn="just">
              <a:lnSpc>
                <a:spcPct val="100000"/>
              </a:lnSpc>
              <a:spcBef>
                <a:spcPts val="430"/>
              </a:spcBef>
              <a:buClr>
                <a:srgbClr val="003366"/>
              </a:buClr>
              <a:buChar char="•"/>
              <a:tabLst>
                <a:tab pos="698500" algn="l"/>
                <a:tab pos="699135" algn="l"/>
              </a:tabLst>
            </a:pPr>
            <a:r>
              <a:rPr sz="1600" spc="-5" dirty="0">
                <a:latin typeface="Arial"/>
                <a:cs typeface="Arial"/>
              </a:rPr>
              <a:t>All implemented using a set </a:t>
            </a:r>
            <a:r>
              <a:rPr sz="1600" dirty="0">
                <a:latin typeface="Arial"/>
                <a:cs typeface="Arial"/>
              </a:rPr>
              <a:t>of </a:t>
            </a:r>
            <a:r>
              <a:rPr sz="1600" spc="-5" dirty="0">
                <a:latin typeface="Arial"/>
                <a:cs typeface="Arial"/>
              </a:rPr>
              <a:t>reusable </a:t>
            </a:r>
            <a:r>
              <a:rPr sz="1600" spc="-10" dirty="0">
                <a:latin typeface="Arial"/>
                <a:cs typeface="Arial"/>
              </a:rPr>
              <a:t>software  </a:t>
            </a:r>
            <a:r>
              <a:rPr sz="1600" spc="-5" dirty="0">
                <a:latin typeface="Arial"/>
                <a:cs typeface="Arial"/>
              </a:rPr>
              <a:t>components</a:t>
            </a:r>
            <a:r>
              <a:rPr lang="en-US" sz="1600" spc="-5" dirty="0">
                <a:latin typeface="Arial"/>
                <a:cs typeface="Arial"/>
              </a:rPr>
              <a:t> l</a:t>
            </a:r>
            <a:r>
              <a:rPr sz="1600" spc="-5" dirty="0">
                <a:latin typeface="Arial"/>
                <a:cs typeface="Arial"/>
              </a:rPr>
              <a:t>eads </a:t>
            </a:r>
            <a:r>
              <a:rPr sz="1600" dirty="0">
                <a:latin typeface="Arial"/>
                <a:cs typeface="Arial"/>
              </a:rPr>
              <a:t>to </a:t>
            </a:r>
            <a:r>
              <a:rPr sz="1600" spc="-5" dirty="0">
                <a:latin typeface="Arial"/>
                <a:cs typeface="Arial"/>
              </a:rPr>
              <a:t>significant engineering</a:t>
            </a:r>
            <a:r>
              <a:rPr sz="1600" spc="50" dirty="0">
                <a:latin typeface="Arial"/>
                <a:cs typeface="Arial"/>
              </a:rPr>
              <a:t> </a:t>
            </a:r>
            <a:r>
              <a:rPr sz="1600" spc="-5" dirty="0">
                <a:latin typeface="Arial"/>
                <a:cs typeface="Arial"/>
              </a:rPr>
              <a:t>leverages</a:t>
            </a:r>
            <a:endParaRPr sz="16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7319" y="1781555"/>
            <a:ext cx="66040" cy="5076825"/>
          </a:xfrm>
          <a:custGeom>
            <a:avLst/>
            <a:gdLst/>
            <a:ahLst/>
            <a:cxnLst/>
            <a:rect l="l" t="t" r="r" b="b"/>
            <a:pathLst>
              <a:path w="66040" h="5076825">
                <a:moveTo>
                  <a:pt x="0" y="5076443"/>
                </a:moveTo>
                <a:lnTo>
                  <a:pt x="65532" y="5076443"/>
                </a:lnTo>
                <a:lnTo>
                  <a:pt x="65532" y="0"/>
                </a:lnTo>
                <a:lnTo>
                  <a:pt x="0" y="0"/>
                </a:lnTo>
                <a:lnTo>
                  <a:pt x="0" y="5076443"/>
                </a:lnTo>
                <a:close/>
              </a:path>
            </a:pathLst>
          </a:custGeom>
          <a:solidFill>
            <a:srgbClr val="EAEAEA"/>
          </a:solidFill>
        </p:spPr>
        <p:txBody>
          <a:bodyPr wrap="square" lIns="0" tIns="0" rIns="0" bIns="0" rtlCol="0"/>
          <a:lstStyle/>
          <a:p>
            <a:endParaRPr/>
          </a:p>
        </p:txBody>
      </p:sp>
      <p:sp>
        <p:nvSpPr>
          <p:cNvPr id="3" name="object 3"/>
          <p:cNvSpPr/>
          <p:nvPr/>
        </p:nvSpPr>
        <p:spPr>
          <a:xfrm>
            <a:off x="1417319" y="0"/>
            <a:ext cx="66040" cy="1706880"/>
          </a:xfrm>
          <a:custGeom>
            <a:avLst/>
            <a:gdLst/>
            <a:ahLst/>
            <a:cxnLst/>
            <a:rect l="l" t="t" r="r" b="b"/>
            <a:pathLst>
              <a:path w="66040" h="1706880">
                <a:moveTo>
                  <a:pt x="0" y="1706880"/>
                </a:moveTo>
                <a:lnTo>
                  <a:pt x="65532" y="1706880"/>
                </a:lnTo>
                <a:lnTo>
                  <a:pt x="65532" y="0"/>
                </a:lnTo>
                <a:lnTo>
                  <a:pt x="0" y="0"/>
                </a:lnTo>
                <a:lnTo>
                  <a:pt x="0" y="1706880"/>
                </a:lnTo>
                <a:close/>
              </a:path>
            </a:pathLst>
          </a:custGeom>
          <a:solidFill>
            <a:srgbClr val="EAEAEA"/>
          </a:solidFill>
        </p:spPr>
        <p:txBody>
          <a:bodyPr wrap="square" lIns="0" tIns="0" rIns="0" bIns="0" rtlCol="0"/>
          <a:lstStyle/>
          <a:p>
            <a:endParaRPr/>
          </a:p>
        </p:txBody>
      </p:sp>
      <p:sp>
        <p:nvSpPr>
          <p:cNvPr id="4" name="object 4"/>
          <p:cNvSpPr/>
          <p:nvPr/>
        </p:nvSpPr>
        <p:spPr>
          <a:xfrm>
            <a:off x="1549908" y="1781555"/>
            <a:ext cx="66040" cy="5076825"/>
          </a:xfrm>
          <a:custGeom>
            <a:avLst/>
            <a:gdLst/>
            <a:ahLst/>
            <a:cxnLst/>
            <a:rect l="l" t="t" r="r" b="b"/>
            <a:pathLst>
              <a:path w="66040" h="5076825">
                <a:moveTo>
                  <a:pt x="0" y="5076443"/>
                </a:moveTo>
                <a:lnTo>
                  <a:pt x="65531" y="5076443"/>
                </a:lnTo>
                <a:lnTo>
                  <a:pt x="65531" y="0"/>
                </a:lnTo>
                <a:lnTo>
                  <a:pt x="0" y="0"/>
                </a:lnTo>
                <a:lnTo>
                  <a:pt x="0" y="5076443"/>
                </a:lnTo>
                <a:close/>
              </a:path>
            </a:pathLst>
          </a:custGeom>
          <a:solidFill>
            <a:srgbClr val="EAEAEA"/>
          </a:solidFill>
        </p:spPr>
        <p:txBody>
          <a:bodyPr wrap="square" lIns="0" tIns="0" rIns="0" bIns="0" rtlCol="0"/>
          <a:lstStyle/>
          <a:p>
            <a:endParaRPr/>
          </a:p>
        </p:txBody>
      </p:sp>
      <p:sp>
        <p:nvSpPr>
          <p:cNvPr id="5" name="object 5"/>
          <p:cNvSpPr/>
          <p:nvPr/>
        </p:nvSpPr>
        <p:spPr>
          <a:xfrm>
            <a:off x="154990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EAEAEA"/>
          </a:solidFill>
        </p:spPr>
        <p:txBody>
          <a:bodyPr wrap="square" lIns="0" tIns="0" rIns="0" bIns="0" rtlCol="0"/>
          <a:lstStyle/>
          <a:p>
            <a:endParaRPr/>
          </a:p>
        </p:txBody>
      </p:sp>
      <p:sp>
        <p:nvSpPr>
          <p:cNvPr id="6" name="object 6"/>
          <p:cNvSpPr/>
          <p:nvPr/>
        </p:nvSpPr>
        <p:spPr>
          <a:xfrm>
            <a:off x="1680972" y="1781555"/>
            <a:ext cx="67310" cy="5076825"/>
          </a:xfrm>
          <a:custGeom>
            <a:avLst/>
            <a:gdLst/>
            <a:ahLst/>
            <a:cxnLst/>
            <a:rect l="l" t="t" r="r" b="b"/>
            <a:pathLst>
              <a:path w="67310" h="5076825">
                <a:moveTo>
                  <a:pt x="0" y="5076443"/>
                </a:moveTo>
                <a:lnTo>
                  <a:pt x="67055" y="5076443"/>
                </a:lnTo>
                <a:lnTo>
                  <a:pt x="67055" y="0"/>
                </a:lnTo>
                <a:lnTo>
                  <a:pt x="0" y="0"/>
                </a:lnTo>
                <a:lnTo>
                  <a:pt x="0" y="5076443"/>
                </a:lnTo>
                <a:close/>
              </a:path>
            </a:pathLst>
          </a:custGeom>
          <a:solidFill>
            <a:srgbClr val="EAEAEA"/>
          </a:solidFill>
        </p:spPr>
        <p:txBody>
          <a:bodyPr wrap="square" lIns="0" tIns="0" rIns="0" bIns="0" rtlCol="0"/>
          <a:lstStyle/>
          <a:p>
            <a:endParaRPr/>
          </a:p>
        </p:txBody>
      </p:sp>
      <p:sp>
        <p:nvSpPr>
          <p:cNvPr id="7" name="object 7"/>
          <p:cNvSpPr/>
          <p:nvPr/>
        </p:nvSpPr>
        <p:spPr>
          <a:xfrm>
            <a:off x="1680972" y="0"/>
            <a:ext cx="67310" cy="1706880"/>
          </a:xfrm>
          <a:custGeom>
            <a:avLst/>
            <a:gdLst/>
            <a:ahLst/>
            <a:cxnLst/>
            <a:rect l="l" t="t" r="r" b="b"/>
            <a:pathLst>
              <a:path w="67310" h="1706880">
                <a:moveTo>
                  <a:pt x="0" y="1706880"/>
                </a:moveTo>
                <a:lnTo>
                  <a:pt x="67055" y="1706880"/>
                </a:lnTo>
                <a:lnTo>
                  <a:pt x="67055" y="0"/>
                </a:lnTo>
                <a:lnTo>
                  <a:pt x="0" y="0"/>
                </a:lnTo>
                <a:lnTo>
                  <a:pt x="0" y="1706880"/>
                </a:lnTo>
                <a:close/>
              </a:path>
            </a:pathLst>
          </a:custGeom>
          <a:solidFill>
            <a:srgbClr val="EAEAEA"/>
          </a:solidFill>
        </p:spPr>
        <p:txBody>
          <a:bodyPr wrap="square" lIns="0" tIns="0" rIns="0" bIns="0" rtlCol="0"/>
          <a:lstStyle/>
          <a:p>
            <a:endParaRPr/>
          </a:p>
        </p:txBody>
      </p:sp>
      <p:sp>
        <p:nvSpPr>
          <p:cNvPr id="8" name="object 8"/>
          <p:cNvSpPr/>
          <p:nvPr/>
        </p:nvSpPr>
        <p:spPr>
          <a:xfrm>
            <a:off x="1219200" y="1781555"/>
            <a:ext cx="66040" cy="5067300"/>
          </a:xfrm>
          <a:custGeom>
            <a:avLst/>
            <a:gdLst/>
            <a:ahLst/>
            <a:cxnLst/>
            <a:rect l="l" t="t" r="r" b="b"/>
            <a:pathLst>
              <a:path w="66040" h="5067300">
                <a:moveTo>
                  <a:pt x="0" y="5067299"/>
                </a:moveTo>
                <a:lnTo>
                  <a:pt x="65531" y="5067299"/>
                </a:lnTo>
                <a:lnTo>
                  <a:pt x="65531" y="0"/>
                </a:lnTo>
                <a:lnTo>
                  <a:pt x="0" y="0"/>
                </a:lnTo>
                <a:lnTo>
                  <a:pt x="0" y="5067299"/>
                </a:lnTo>
                <a:close/>
              </a:path>
            </a:pathLst>
          </a:custGeom>
          <a:solidFill>
            <a:srgbClr val="DDDDDD"/>
          </a:solidFill>
        </p:spPr>
        <p:txBody>
          <a:bodyPr wrap="square" lIns="0" tIns="0" rIns="0" bIns="0" rtlCol="0"/>
          <a:lstStyle/>
          <a:p>
            <a:endParaRPr/>
          </a:p>
        </p:txBody>
      </p:sp>
      <p:sp>
        <p:nvSpPr>
          <p:cNvPr id="9" name="object 9"/>
          <p:cNvSpPr/>
          <p:nvPr/>
        </p:nvSpPr>
        <p:spPr>
          <a:xfrm>
            <a:off x="1219200" y="0"/>
            <a:ext cx="66040" cy="1706880"/>
          </a:xfrm>
          <a:custGeom>
            <a:avLst/>
            <a:gdLst/>
            <a:ahLst/>
            <a:cxnLst/>
            <a:rect l="l" t="t" r="r" b="b"/>
            <a:pathLst>
              <a:path w="66040" h="1706880">
                <a:moveTo>
                  <a:pt x="0" y="1706879"/>
                </a:moveTo>
                <a:lnTo>
                  <a:pt x="65531" y="1706879"/>
                </a:lnTo>
                <a:lnTo>
                  <a:pt x="65531" y="0"/>
                </a:lnTo>
                <a:lnTo>
                  <a:pt x="0" y="0"/>
                </a:lnTo>
                <a:lnTo>
                  <a:pt x="0" y="1706879"/>
                </a:lnTo>
                <a:close/>
              </a:path>
            </a:pathLst>
          </a:custGeom>
          <a:solidFill>
            <a:srgbClr val="DDDDDD"/>
          </a:solidFill>
        </p:spPr>
        <p:txBody>
          <a:bodyPr wrap="square" lIns="0" tIns="0" rIns="0" bIns="0" rtlCol="0"/>
          <a:lstStyle/>
          <a:p>
            <a:endParaRPr/>
          </a:p>
        </p:txBody>
      </p:sp>
      <p:sp>
        <p:nvSpPr>
          <p:cNvPr id="10" name="object 10"/>
          <p:cNvSpPr/>
          <p:nvPr/>
        </p:nvSpPr>
        <p:spPr>
          <a:xfrm>
            <a:off x="1351788" y="1781555"/>
            <a:ext cx="66040" cy="5076825"/>
          </a:xfrm>
          <a:custGeom>
            <a:avLst/>
            <a:gdLst/>
            <a:ahLst/>
            <a:cxnLst/>
            <a:rect l="l" t="t" r="r" b="b"/>
            <a:pathLst>
              <a:path w="66040" h="5076825">
                <a:moveTo>
                  <a:pt x="0" y="5076443"/>
                </a:moveTo>
                <a:lnTo>
                  <a:pt x="65531" y="5076443"/>
                </a:lnTo>
                <a:lnTo>
                  <a:pt x="65531" y="0"/>
                </a:lnTo>
                <a:lnTo>
                  <a:pt x="0" y="0"/>
                </a:lnTo>
                <a:lnTo>
                  <a:pt x="0" y="5076443"/>
                </a:lnTo>
                <a:close/>
              </a:path>
            </a:pathLst>
          </a:custGeom>
          <a:solidFill>
            <a:srgbClr val="DDDDDD"/>
          </a:solidFill>
        </p:spPr>
        <p:txBody>
          <a:bodyPr wrap="square" lIns="0" tIns="0" rIns="0" bIns="0" rtlCol="0"/>
          <a:lstStyle/>
          <a:p>
            <a:endParaRPr/>
          </a:p>
        </p:txBody>
      </p:sp>
      <p:sp>
        <p:nvSpPr>
          <p:cNvPr id="11" name="object 11"/>
          <p:cNvSpPr/>
          <p:nvPr/>
        </p:nvSpPr>
        <p:spPr>
          <a:xfrm>
            <a:off x="1351788" y="0"/>
            <a:ext cx="66040" cy="1706880"/>
          </a:xfrm>
          <a:custGeom>
            <a:avLst/>
            <a:gdLst/>
            <a:ahLst/>
            <a:cxnLst/>
            <a:rect l="l" t="t" r="r" b="b"/>
            <a:pathLst>
              <a:path w="66040" h="1706880">
                <a:moveTo>
                  <a:pt x="0" y="1706880"/>
                </a:moveTo>
                <a:lnTo>
                  <a:pt x="65531" y="1706880"/>
                </a:lnTo>
                <a:lnTo>
                  <a:pt x="65531" y="0"/>
                </a:lnTo>
                <a:lnTo>
                  <a:pt x="0" y="0"/>
                </a:lnTo>
                <a:lnTo>
                  <a:pt x="0" y="1706880"/>
                </a:lnTo>
                <a:close/>
              </a:path>
            </a:pathLst>
          </a:custGeom>
          <a:solidFill>
            <a:srgbClr val="DDDDDD"/>
          </a:solidFill>
        </p:spPr>
        <p:txBody>
          <a:bodyPr wrap="square" lIns="0" tIns="0" rIns="0" bIns="0" rtlCol="0"/>
          <a:lstStyle/>
          <a:p>
            <a:endParaRPr/>
          </a:p>
        </p:txBody>
      </p:sp>
      <p:sp>
        <p:nvSpPr>
          <p:cNvPr id="12" name="object 12"/>
          <p:cNvSpPr/>
          <p:nvPr/>
        </p:nvSpPr>
        <p:spPr>
          <a:xfrm>
            <a:off x="1482852" y="1781555"/>
            <a:ext cx="67310" cy="5076825"/>
          </a:xfrm>
          <a:custGeom>
            <a:avLst/>
            <a:gdLst/>
            <a:ahLst/>
            <a:cxnLst/>
            <a:rect l="l" t="t" r="r" b="b"/>
            <a:pathLst>
              <a:path w="67309" h="5076825">
                <a:moveTo>
                  <a:pt x="0" y="5076443"/>
                </a:moveTo>
                <a:lnTo>
                  <a:pt x="67056" y="5076443"/>
                </a:lnTo>
                <a:lnTo>
                  <a:pt x="67056" y="0"/>
                </a:lnTo>
                <a:lnTo>
                  <a:pt x="0" y="0"/>
                </a:lnTo>
                <a:lnTo>
                  <a:pt x="0" y="5076443"/>
                </a:lnTo>
                <a:close/>
              </a:path>
            </a:pathLst>
          </a:custGeom>
          <a:solidFill>
            <a:srgbClr val="DDDDDD"/>
          </a:solidFill>
        </p:spPr>
        <p:txBody>
          <a:bodyPr wrap="square" lIns="0" tIns="0" rIns="0" bIns="0" rtlCol="0"/>
          <a:lstStyle/>
          <a:p>
            <a:endParaRPr/>
          </a:p>
        </p:txBody>
      </p:sp>
      <p:sp>
        <p:nvSpPr>
          <p:cNvPr id="13" name="object 13"/>
          <p:cNvSpPr/>
          <p:nvPr/>
        </p:nvSpPr>
        <p:spPr>
          <a:xfrm>
            <a:off x="1482852" y="0"/>
            <a:ext cx="67310" cy="1706880"/>
          </a:xfrm>
          <a:custGeom>
            <a:avLst/>
            <a:gdLst/>
            <a:ahLst/>
            <a:cxnLst/>
            <a:rect l="l" t="t" r="r" b="b"/>
            <a:pathLst>
              <a:path w="67309" h="1706880">
                <a:moveTo>
                  <a:pt x="0" y="1706880"/>
                </a:moveTo>
                <a:lnTo>
                  <a:pt x="67056" y="1706880"/>
                </a:lnTo>
                <a:lnTo>
                  <a:pt x="67056" y="0"/>
                </a:lnTo>
                <a:lnTo>
                  <a:pt x="0" y="0"/>
                </a:lnTo>
                <a:lnTo>
                  <a:pt x="0" y="1706880"/>
                </a:lnTo>
                <a:close/>
              </a:path>
            </a:pathLst>
          </a:custGeom>
          <a:solidFill>
            <a:srgbClr val="DDDDDD"/>
          </a:solidFill>
        </p:spPr>
        <p:txBody>
          <a:bodyPr wrap="square" lIns="0" tIns="0" rIns="0" bIns="0" rtlCol="0"/>
          <a:lstStyle/>
          <a:p>
            <a:endParaRPr/>
          </a:p>
        </p:txBody>
      </p:sp>
      <p:sp>
        <p:nvSpPr>
          <p:cNvPr id="14" name="object 14"/>
          <p:cNvSpPr/>
          <p:nvPr/>
        </p:nvSpPr>
        <p:spPr>
          <a:xfrm>
            <a:off x="1615439" y="1781555"/>
            <a:ext cx="66040" cy="5076825"/>
          </a:xfrm>
          <a:custGeom>
            <a:avLst/>
            <a:gdLst/>
            <a:ahLst/>
            <a:cxnLst/>
            <a:rect l="l" t="t" r="r" b="b"/>
            <a:pathLst>
              <a:path w="66039" h="5076825">
                <a:moveTo>
                  <a:pt x="0" y="5076443"/>
                </a:moveTo>
                <a:lnTo>
                  <a:pt x="65532" y="5076443"/>
                </a:lnTo>
                <a:lnTo>
                  <a:pt x="65532" y="0"/>
                </a:lnTo>
                <a:lnTo>
                  <a:pt x="0" y="0"/>
                </a:lnTo>
                <a:lnTo>
                  <a:pt x="0" y="5076443"/>
                </a:lnTo>
                <a:close/>
              </a:path>
            </a:pathLst>
          </a:custGeom>
          <a:solidFill>
            <a:srgbClr val="DDDDDD"/>
          </a:solidFill>
        </p:spPr>
        <p:txBody>
          <a:bodyPr wrap="square" lIns="0" tIns="0" rIns="0" bIns="0" rtlCol="0"/>
          <a:lstStyle/>
          <a:p>
            <a:endParaRPr/>
          </a:p>
        </p:txBody>
      </p:sp>
      <p:sp>
        <p:nvSpPr>
          <p:cNvPr id="15" name="object 15"/>
          <p:cNvSpPr/>
          <p:nvPr/>
        </p:nvSpPr>
        <p:spPr>
          <a:xfrm>
            <a:off x="1615439" y="0"/>
            <a:ext cx="66040" cy="1706880"/>
          </a:xfrm>
          <a:custGeom>
            <a:avLst/>
            <a:gdLst/>
            <a:ahLst/>
            <a:cxnLst/>
            <a:rect l="l" t="t" r="r" b="b"/>
            <a:pathLst>
              <a:path w="66039" h="1706880">
                <a:moveTo>
                  <a:pt x="0" y="1706880"/>
                </a:moveTo>
                <a:lnTo>
                  <a:pt x="65532" y="1706880"/>
                </a:lnTo>
                <a:lnTo>
                  <a:pt x="65532" y="0"/>
                </a:lnTo>
                <a:lnTo>
                  <a:pt x="0" y="0"/>
                </a:lnTo>
                <a:lnTo>
                  <a:pt x="0" y="1706880"/>
                </a:lnTo>
                <a:close/>
              </a:path>
            </a:pathLst>
          </a:custGeom>
          <a:solidFill>
            <a:srgbClr val="DDDDDD"/>
          </a:solidFill>
        </p:spPr>
        <p:txBody>
          <a:bodyPr wrap="square" lIns="0" tIns="0" rIns="0" bIns="0" rtlCol="0"/>
          <a:lstStyle/>
          <a:p>
            <a:endParaRPr/>
          </a:p>
        </p:txBody>
      </p:sp>
      <p:sp>
        <p:nvSpPr>
          <p:cNvPr id="16" name="object 16"/>
          <p:cNvSpPr/>
          <p:nvPr/>
        </p:nvSpPr>
        <p:spPr>
          <a:xfrm>
            <a:off x="1748027" y="1781555"/>
            <a:ext cx="64135" cy="5076825"/>
          </a:xfrm>
          <a:custGeom>
            <a:avLst/>
            <a:gdLst/>
            <a:ahLst/>
            <a:cxnLst/>
            <a:rect l="l" t="t" r="r" b="b"/>
            <a:pathLst>
              <a:path w="64135" h="5076825">
                <a:moveTo>
                  <a:pt x="0" y="5076443"/>
                </a:moveTo>
                <a:lnTo>
                  <a:pt x="64008" y="5076443"/>
                </a:lnTo>
                <a:lnTo>
                  <a:pt x="64008" y="0"/>
                </a:lnTo>
                <a:lnTo>
                  <a:pt x="0" y="0"/>
                </a:lnTo>
                <a:lnTo>
                  <a:pt x="0" y="5076443"/>
                </a:lnTo>
                <a:close/>
              </a:path>
            </a:pathLst>
          </a:custGeom>
          <a:solidFill>
            <a:srgbClr val="DDDDDD"/>
          </a:solidFill>
        </p:spPr>
        <p:txBody>
          <a:bodyPr wrap="square" lIns="0" tIns="0" rIns="0" bIns="0" rtlCol="0"/>
          <a:lstStyle/>
          <a:p>
            <a:endParaRPr/>
          </a:p>
        </p:txBody>
      </p:sp>
      <p:grpSp>
        <p:nvGrpSpPr>
          <p:cNvPr id="17" name="object 17"/>
          <p:cNvGrpSpPr/>
          <p:nvPr/>
        </p:nvGrpSpPr>
        <p:grpSpPr>
          <a:xfrm>
            <a:off x="1219200" y="0"/>
            <a:ext cx="7924800" cy="6849109"/>
            <a:chOff x="1219200" y="0"/>
            <a:chExt cx="7924800" cy="6849109"/>
          </a:xfrm>
        </p:grpSpPr>
        <p:sp>
          <p:nvSpPr>
            <p:cNvPr id="18" name="object 18"/>
            <p:cNvSpPr/>
            <p:nvPr/>
          </p:nvSpPr>
          <p:spPr>
            <a:xfrm>
              <a:off x="1748027" y="0"/>
              <a:ext cx="64135" cy="1706880"/>
            </a:xfrm>
            <a:custGeom>
              <a:avLst/>
              <a:gdLst/>
              <a:ahLst/>
              <a:cxnLst/>
              <a:rect l="l" t="t" r="r" b="b"/>
              <a:pathLst>
                <a:path w="64135" h="1706880">
                  <a:moveTo>
                    <a:pt x="0" y="1706880"/>
                  </a:moveTo>
                  <a:lnTo>
                    <a:pt x="64008" y="1706880"/>
                  </a:lnTo>
                  <a:lnTo>
                    <a:pt x="64008" y="0"/>
                  </a:lnTo>
                  <a:lnTo>
                    <a:pt x="0" y="0"/>
                  </a:lnTo>
                  <a:lnTo>
                    <a:pt x="0" y="1706880"/>
                  </a:lnTo>
                  <a:close/>
                </a:path>
              </a:pathLst>
            </a:custGeom>
            <a:solidFill>
              <a:srgbClr val="DDDDDD"/>
            </a:solidFill>
          </p:spPr>
          <p:txBody>
            <a:bodyPr wrap="square" lIns="0" tIns="0" rIns="0" bIns="0" rtlCol="0"/>
            <a:lstStyle/>
            <a:p>
              <a:endParaRPr/>
            </a:p>
          </p:txBody>
        </p:sp>
        <p:sp>
          <p:nvSpPr>
            <p:cNvPr id="19" name="object 19"/>
            <p:cNvSpPr/>
            <p:nvPr/>
          </p:nvSpPr>
          <p:spPr>
            <a:xfrm>
              <a:off x="1812036" y="0"/>
              <a:ext cx="7332345" cy="6849109"/>
            </a:xfrm>
            <a:custGeom>
              <a:avLst/>
              <a:gdLst/>
              <a:ahLst/>
              <a:cxnLst/>
              <a:rect l="l" t="t" r="r" b="b"/>
              <a:pathLst>
                <a:path w="7332345" h="6849109">
                  <a:moveTo>
                    <a:pt x="0" y="6848855"/>
                  </a:moveTo>
                  <a:lnTo>
                    <a:pt x="7331963" y="6848855"/>
                  </a:lnTo>
                  <a:lnTo>
                    <a:pt x="7331963" y="0"/>
                  </a:lnTo>
                  <a:lnTo>
                    <a:pt x="0" y="0"/>
                  </a:lnTo>
                  <a:lnTo>
                    <a:pt x="0" y="6848855"/>
                  </a:lnTo>
                  <a:close/>
                </a:path>
              </a:pathLst>
            </a:custGeom>
            <a:solidFill>
              <a:srgbClr val="FFFFFF">
                <a:alpha val="50195"/>
              </a:srgbClr>
            </a:solidFill>
          </p:spPr>
          <p:txBody>
            <a:bodyPr wrap="square" lIns="0" tIns="0" rIns="0" bIns="0" rtlCol="0"/>
            <a:lstStyle/>
            <a:p>
              <a:endParaRPr/>
            </a:p>
          </p:txBody>
        </p:sp>
        <p:sp>
          <p:nvSpPr>
            <p:cNvPr id="20" name="object 20"/>
            <p:cNvSpPr/>
            <p:nvPr/>
          </p:nvSpPr>
          <p:spPr>
            <a:xfrm>
              <a:off x="1219200" y="1706879"/>
              <a:ext cx="6021705" cy="74930"/>
            </a:xfrm>
            <a:custGeom>
              <a:avLst/>
              <a:gdLst/>
              <a:ahLst/>
              <a:cxnLst/>
              <a:rect l="l" t="t" r="r" b="b"/>
              <a:pathLst>
                <a:path w="6021705" h="74930">
                  <a:moveTo>
                    <a:pt x="6021324" y="0"/>
                  </a:moveTo>
                  <a:lnTo>
                    <a:pt x="0" y="0"/>
                  </a:lnTo>
                  <a:lnTo>
                    <a:pt x="0" y="74675"/>
                  </a:lnTo>
                  <a:lnTo>
                    <a:pt x="6021324" y="74675"/>
                  </a:lnTo>
                  <a:lnTo>
                    <a:pt x="6021324" y="0"/>
                  </a:lnTo>
                  <a:close/>
                </a:path>
              </a:pathLst>
            </a:custGeom>
            <a:solidFill>
              <a:srgbClr val="336699">
                <a:alpha val="50195"/>
              </a:srgbClr>
            </a:solidFill>
          </p:spPr>
          <p:txBody>
            <a:bodyPr wrap="square" lIns="0" tIns="0" rIns="0" bIns="0" rtlCol="0"/>
            <a:lstStyle/>
            <a:p>
              <a:endParaRPr/>
            </a:p>
          </p:txBody>
        </p:sp>
      </p:grpSp>
      <p:sp>
        <p:nvSpPr>
          <p:cNvPr id="21" name="object 21"/>
          <p:cNvSpPr txBox="1">
            <a:spLocks noGrp="1"/>
          </p:cNvSpPr>
          <p:nvPr>
            <p:ph type="title"/>
          </p:nvPr>
        </p:nvSpPr>
        <p:spPr>
          <a:xfrm>
            <a:off x="1298194" y="942593"/>
            <a:ext cx="4798060" cy="635000"/>
          </a:xfrm>
          <a:prstGeom prst="rect">
            <a:avLst/>
          </a:prstGeom>
        </p:spPr>
        <p:txBody>
          <a:bodyPr vert="horz" wrap="square" lIns="0" tIns="12065" rIns="0" bIns="0" rtlCol="0">
            <a:spAutoFit/>
          </a:bodyPr>
          <a:lstStyle/>
          <a:p>
            <a:pPr marL="12700">
              <a:lnSpc>
                <a:spcPct val="100000"/>
              </a:lnSpc>
              <a:spcBef>
                <a:spcPts val="95"/>
              </a:spcBef>
            </a:pPr>
            <a:r>
              <a:rPr spc="-5" dirty="0"/>
              <a:t>Software product</a:t>
            </a:r>
            <a:r>
              <a:rPr dirty="0"/>
              <a:t> </a:t>
            </a:r>
            <a:r>
              <a:rPr spc="-5" dirty="0"/>
              <a:t>line</a:t>
            </a:r>
          </a:p>
        </p:txBody>
      </p:sp>
      <p:sp>
        <p:nvSpPr>
          <p:cNvPr id="22" name="object 22"/>
          <p:cNvSpPr/>
          <p:nvPr/>
        </p:nvSpPr>
        <p:spPr>
          <a:xfrm>
            <a:off x="1691639" y="2060448"/>
            <a:ext cx="6553200" cy="4416552"/>
          </a:xfrm>
          <a:prstGeom prst="rect">
            <a:avLst/>
          </a:prstGeom>
          <a:blipFill>
            <a:blip r:embed="rId2" cstate="print"/>
            <a:stretch>
              <a:fillRect/>
            </a:stretch>
          </a:blipFill>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28</a:t>
            </a:fld>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709795" cy="635000"/>
          </a:xfrm>
          <a:prstGeom prst="rect">
            <a:avLst/>
          </a:prstGeom>
        </p:spPr>
        <p:txBody>
          <a:bodyPr vert="horz" wrap="square" lIns="0" tIns="12065" rIns="0" bIns="0" rtlCol="0">
            <a:spAutoFit/>
          </a:bodyPr>
          <a:lstStyle/>
          <a:p>
            <a:pPr marL="12700">
              <a:lnSpc>
                <a:spcPct val="100000"/>
              </a:lnSpc>
              <a:spcBef>
                <a:spcPts val="95"/>
              </a:spcBef>
            </a:pPr>
            <a:r>
              <a:rPr spc="-5" dirty="0"/>
              <a:t>Chapter 1:</a:t>
            </a:r>
            <a:r>
              <a:rPr spc="-45" dirty="0"/>
              <a:t> </a:t>
            </a:r>
            <a:r>
              <a:rPr spc="-5" dirty="0"/>
              <a:t>Summary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29</a:t>
            </a:fld>
            <a:endParaRPr spc="-5" dirty="0"/>
          </a:p>
        </p:txBody>
      </p:sp>
      <p:sp>
        <p:nvSpPr>
          <p:cNvPr id="3" name="object 3"/>
          <p:cNvSpPr txBox="1">
            <a:spLocks noGrp="1"/>
          </p:cNvSpPr>
          <p:nvPr>
            <p:ph type="body" idx="1"/>
          </p:nvPr>
        </p:nvSpPr>
        <p:spPr>
          <a:xfrm>
            <a:off x="543940" y="1858028"/>
            <a:ext cx="8056118" cy="4162037"/>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i="0" spc="-5" dirty="0">
                <a:latin typeface="Arial"/>
                <a:cs typeface="Arial"/>
              </a:rPr>
              <a:t>Software</a:t>
            </a:r>
            <a:endParaRPr sz="1600" dirty="0">
              <a:latin typeface="Arial"/>
              <a:cs typeface="Arial"/>
            </a:endParaRPr>
          </a:p>
          <a:p>
            <a:pPr marL="756285" marR="8255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The key element in </a:t>
            </a:r>
            <a:r>
              <a:rPr sz="1600" spc="-5" dirty="0">
                <a:latin typeface="Arial"/>
                <a:cs typeface="Arial"/>
              </a:rPr>
              <a:t>the </a:t>
            </a:r>
            <a:r>
              <a:rPr sz="1600" dirty="0">
                <a:latin typeface="Arial"/>
                <a:cs typeface="Arial"/>
              </a:rPr>
              <a:t>evolution of</a:t>
            </a:r>
            <a:r>
              <a:rPr sz="1600" spc="-50" dirty="0">
                <a:latin typeface="Arial"/>
                <a:cs typeface="Arial"/>
              </a:rPr>
              <a:t> </a:t>
            </a:r>
            <a:r>
              <a:rPr sz="1600" spc="-5" dirty="0">
                <a:latin typeface="Arial"/>
                <a:cs typeface="Arial"/>
              </a:rPr>
              <a:t>computer-based  </a:t>
            </a:r>
            <a:r>
              <a:rPr sz="1600" dirty="0">
                <a:latin typeface="Arial"/>
                <a:cs typeface="Arial"/>
              </a:rPr>
              <a:t>systems and</a:t>
            </a:r>
            <a:r>
              <a:rPr sz="1600" spc="-50" dirty="0">
                <a:latin typeface="Arial"/>
                <a:cs typeface="Arial"/>
              </a:rPr>
              <a:t> </a:t>
            </a:r>
            <a:r>
              <a:rPr sz="1600" dirty="0">
                <a:latin typeface="Arial"/>
                <a:cs typeface="Arial"/>
              </a:rPr>
              <a:t>products</a:t>
            </a:r>
            <a:endParaRPr lang="en-US" sz="1600" dirty="0">
              <a:latin typeface="Arial"/>
              <a:cs typeface="Arial"/>
            </a:endParaRPr>
          </a:p>
          <a:p>
            <a:pPr marL="756285" marR="8255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One of the most important technologies on the</a:t>
            </a:r>
            <a:r>
              <a:rPr sz="1600" spc="-150" dirty="0">
                <a:latin typeface="Arial"/>
                <a:cs typeface="Arial"/>
              </a:rPr>
              <a:t> </a:t>
            </a:r>
            <a:r>
              <a:rPr sz="1600" dirty="0">
                <a:latin typeface="Arial"/>
                <a:cs typeface="Arial"/>
              </a:rPr>
              <a:t>world</a:t>
            </a:r>
          </a:p>
          <a:p>
            <a:pPr marL="756285" algn="just">
              <a:lnSpc>
                <a:spcPct val="100000"/>
              </a:lnSpc>
            </a:pPr>
            <a:r>
              <a:rPr lang="en-IN" sz="1600" i="0" dirty="0">
                <a:latin typeface="Arial"/>
                <a:cs typeface="Arial"/>
              </a:rPr>
              <a:t>S</a:t>
            </a:r>
            <a:r>
              <a:rPr sz="1600" i="0" dirty="0" err="1">
                <a:latin typeface="Arial"/>
                <a:cs typeface="Arial"/>
              </a:rPr>
              <a:t>tage</a:t>
            </a:r>
            <a:endParaRPr lang="en-US" sz="1600" i="0" dirty="0">
              <a:latin typeface="Arial"/>
              <a:cs typeface="Arial"/>
            </a:endParaRPr>
          </a:p>
          <a:p>
            <a:pPr marL="756285" algn="just">
              <a:lnSpc>
                <a:spcPct val="100000"/>
              </a:lnSpc>
            </a:pPr>
            <a:endParaRPr sz="1600" i="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920" algn="l"/>
              </a:tabLst>
            </a:pPr>
            <a:r>
              <a:rPr sz="1600" dirty="0">
                <a:latin typeface="Arial"/>
                <a:cs typeface="Arial"/>
              </a:rPr>
              <a:t>Over the past 50 years, software has evolved from a  specialized problem solving and information</a:t>
            </a:r>
            <a:r>
              <a:rPr sz="1600" spc="-75" dirty="0">
                <a:latin typeface="Arial"/>
                <a:cs typeface="Arial"/>
              </a:rPr>
              <a:t> </a:t>
            </a:r>
            <a:r>
              <a:rPr sz="1600" dirty="0">
                <a:latin typeface="Arial"/>
                <a:cs typeface="Arial"/>
              </a:rPr>
              <a:t>analysis  tool </a:t>
            </a:r>
            <a:r>
              <a:rPr sz="1600" spc="-5" dirty="0">
                <a:latin typeface="Arial"/>
                <a:cs typeface="Arial"/>
              </a:rPr>
              <a:t>to </a:t>
            </a:r>
            <a:r>
              <a:rPr sz="1600" dirty="0">
                <a:latin typeface="Arial"/>
                <a:cs typeface="Arial"/>
              </a:rPr>
              <a:t>an industry in</a:t>
            </a:r>
            <a:r>
              <a:rPr sz="1600" spc="-70" dirty="0">
                <a:latin typeface="Arial"/>
                <a:cs typeface="Arial"/>
              </a:rPr>
              <a:t> </a:t>
            </a:r>
            <a:r>
              <a:rPr sz="1600" dirty="0">
                <a:latin typeface="Arial"/>
                <a:cs typeface="Arial"/>
              </a:rPr>
              <a:t>itself</a:t>
            </a: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920" algn="l"/>
              </a:tabLst>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5600" algn="l"/>
              </a:tabLst>
            </a:pPr>
            <a:r>
              <a:rPr sz="1600" i="0" spc="-75" dirty="0">
                <a:latin typeface="Arial"/>
                <a:cs typeface="Arial"/>
              </a:rPr>
              <a:t>Yet </a:t>
            </a:r>
            <a:r>
              <a:rPr sz="1600" i="0" dirty="0">
                <a:latin typeface="Arial"/>
                <a:cs typeface="Arial"/>
              </a:rPr>
              <a:t>we have </a:t>
            </a:r>
            <a:r>
              <a:rPr sz="1600" i="0" spc="-5" dirty="0">
                <a:latin typeface="Arial"/>
                <a:cs typeface="Arial"/>
              </a:rPr>
              <a:t>trouble developing</a:t>
            </a:r>
            <a:r>
              <a:rPr sz="1600" i="0" spc="114" dirty="0">
                <a:latin typeface="Arial"/>
                <a:cs typeface="Arial"/>
              </a:rPr>
              <a:t> </a:t>
            </a:r>
            <a:r>
              <a:rPr sz="1600" i="0" spc="-5" dirty="0">
                <a:latin typeface="Arial"/>
                <a:cs typeface="Arial"/>
              </a:rPr>
              <a:t>high-quality</a:t>
            </a:r>
            <a:r>
              <a:rPr lang="en-US" sz="1600" i="0" spc="-5" dirty="0">
                <a:latin typeface="Arial"/>
                <a:cs typeface="Arial"/>
              </a:rPr>
              <a:t> </a:t>
            </a:r>
            <a:r>
              <a:rPr sz="1600" i="0" spc="-5" dirty="0">
                <a:latin typeface="Arial"/>
                <a:cs typeface="Arial"/>
              </a:rPr>
              <a:t>software </a:t>
            </a:r>
            <a:r>
              <a:rPr sz="1600" i="0" spc="-10" dirty="0">
                <a:latin typeface="Arial"/>
                <a:cs typeface="Arial"/>
              </a:rPr>
              <a:t>on </a:t>
            </a:r>
            <a:r>
              <a:rPr sz="1600" i="0" dirty="0">
                <a:latin typeface="Arial"/>
                <a:cs typeface="Arial"/>
              </a:rPr>
              <a:t>time </a:t>
            </a:r>
            <a:r>
              <a:rPr sz="1600" i="0" spc="-5" dirty="0">
                <a:latin typeface="Arial"/>
                <a:cs typeface="Arial"/>
              </a:rPr>
              <a:t>and within</a:t>
            </a:r>
            <a:r>
              <a:rPr sz="1600" i="0" spc="45" dirty="0">
                <a:latin typeface="Arial"/>
                <a:cs typeface="Arial"/>
              </a:rPr>
              <a:t> </a:t>
            </a:r>
            <a:r>
              <a:rPr sz="1600" i="0" spc="-5" dirty="0">
                <a:latin typeface="Arial"/>
                <a:cs typeface="Arial"/>
              </a:rPr>
              <a:t>budget</a:t>
            </a:r>
            <a:endParaRPr lang="en-US" sz="1600" i="0" spc="-5" dirty="0">
              <a:latin typeface="Arial"/>
              <a:cs typeface="Arial"/>
            </a:endParaRPr>
          </a:p>
          <a:p>
            <a:pPr marL="355600" indent="-342900" algn="just">
              <a:lnSpc>
                <a:spcPct val="100000"/>
              </a:lnSpc>
              <a:spcBef>
                <a:spcPts val="570"/>
              </a:spcBef>
              <a:buClr>
                <a:srgbClr val="9A0000"/>
              </a:buClr>
              <a:buSzPct val="75000"/>
              <a:buFont typeface="Wingdings"/>
              <a:buChar char=""/>
              <a:tabLst>
                <a:tab pos="355600" algn="l"/>
              </a:tabLst>
            </a:pPr>
            <a:endParaRPr lang="en-US" sz="1600" i="0" spc="-5" dirty="0"/>
          </a:p>
          <a:p>
            <a:pPr marL="355600" indent="-342900" algn="just">
              <a:spcBef>
                <a:spcPts val="570"/>
              </a:spcBef>
              <a:buClr>
                <a:srgbClr val="9A0000"/>
              </a:buClr>
              <a:buSzPct val="75000"/>
              <a:buFont typeface="Wingdings"/>
              <a:buChar char=""/>
              <a:tabLst>
                <a:tab pos="355600" algn="l"/>
              </a:tabLst>
            </a:pPr>
            <a:r>
              <a:rPr lang="en-IN" sz="1600" dirty="0"/>
              <a:t>Software (programs, data, descriptive information):  addresses a wide array of technology and</a:t>
            </a:r>
            <a:r>
              <a:rPr lang="en-IN" sz="1600" spc="-155" dirty="0"/>
              <a:t> </a:t>
            </a:r>
            <a:r>
              <a:rPr lang="en-IN" sz="1600" dirty="0"/>
              <a:t>application  areas</a:t>
            </a:r>
          </a:p>
          <a:p>
            <a:pPr marL="355600" indent="-342900" algn="just">
              <a:lnSpc>
                <a:spcPct val="100000"/>
              </a:lnSpc>
              <a:spcBef>
                <a:spcPts val="570"/>
              </a:spcBef>
              <a:buClr>
                <a:srgbClr val="9A0000"/>
              </a:buClr>
              <a:buSzPct val="75000"/>
              <a:buFont typeface="Wingdings"/>
              <a:buChar char=""/>
              <a:tabLst>
                <a:tab pos="355600" algn="l"/>
              </a:tabLst>
            </a:pPr>
            <a:endParaRPr sz="16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64956" y="6492646"/>
            <a:ext cx="9652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1</a:t>
            </a:r>
            <a:endParaRPr sz="1000">
              <a:latin typeface="Arial"/>
              <a:cs typeface="Arial"/>
            </a:endParaRPr>
          </a:p>
        </p:txBody>
      </p:sp>
      <p:sp>
        <p:nvSpPr>
          <p:cNvPr id="4" name="object 4"/>
          <p:cNvSpPr txBox="1">
            <a:spLocks noGrp="1"/>
          </p:cNvSpPr>
          <p:nvPr>
            <p:ph type="title"/>
          </p:nvPr>
        </p:nvSpPr>
        <p:spPr>
          <a:xfrm>
            <a:off x="1298194" y="942593"/>
            <a:ext cx="2708275" cy="635000"/>
          </a:xfrm>
          <a:prstGeom prst="rect">
            <a:avLst/>
          </a:prstGeom>
        </p:spPr>
        <p:txBody>
          <a:bodyPr vert="horz" wrap="square" lIns="0" tIns="12065" rIns="0" bIns="0" rtlCol="0">
            <a:spAutoFit/>
          </a:bodyPr>
          <a:lstStyle/>
          <a:p>
            <a:pPr marL="12700">
              <a:lnSpc>
                <a:spcPct val="100000"/>
              </a:lnSpc>
              <a:spcBef>
                <a:spcPts val="95"/>
              </a:spcBef>
            </a:pPr>
            <a:r>
              <a:rPr spc="-5" dirty="0"/>
              <a:t>Chapter</a:t>
            </a:r>
            <a:r>
              <a:rPr spc="-50" dirty="0"/>
              <a:t> </a:t>
            </a:r>
            <a:r>
              <a:rPr spc="-5" dirty="0"/>
              <a:t>1-2</a:t>
            </a:r>
          </a:p>
        </p:txBody>
      </p:sp>
      <p:sp>
        <p:nvSpPr>
          <p:cNvPr id="5" name="object 5"/>
          <p:cNvSpPr txBox="1"/>
          <p:nvPr/>
        </p:nvSpPr>
        <p:spPr>
          <a:xfrm>
            <a:off x="1907794" y="1931034"/>
            <a:ext cx="6233795" cy="1859483"/>
          </a:xfrm>
          <a:prstGeom prst="rect">
            <a:avLst/>
          </a:prstGeom>
        </p:spPr>
        <p:txBody>
          <a:bodyPr vert="horz" wrap="square" lIns="0" tIns="12700" rIns="0" bIns="0" rtlCol="0">
            <a:spAutoFit/>
          </a:bodyPr>
          <a:lstStyle/>
          <a:p>
            <a:pPr marL="12700" algn="ctr">
              <a:lnSpc>
                <a:spcPct val="100000"/>
              </a:lnSpc>
              <a:spcBef>
                <a:spcPts val="100"/>
              </a:spcBef>
              <a:buSzPct val="75000"/>
              <a:tabLst>
                <a:tab pos="354965" algn="l"/>
                <a:tab pos="355600" algn="l"/>
              </a:tabLst>
            </a:pPr>
            <a:r>
              <a:rPr sz="6000" b="1" dirty="0">
                <a:solidFill>
                  <a:srgbClr val="9A0000"/>
                </a:solidFill>
                <a:latin typeface="Arial"/>
                <a:cs typeface="Arial"/>
              </a:rPr>
              <a:t>Software</a:t>
            </a:r>
            <a:r>
              <a:rPr sz="6000" b="1" spc="-70" dirty="0">
                <a:solidFill>
                  <a:srgbClr val="9A0000"/>
                </a:solidFill>
                <a:latin typeface="Arial"/>
                <a:cs typeface="Arial"/>
              </a:rPr>
              <a:t> </a:t>
            </a:r>
            <a:r>
              <a:rPr sz="6000" b="1" spc="-5" dirty="0">
                <a:solidFill>
                  <a:srgbClr val="9A0000"/>
                </a:solidFill>
                <a:latin typeface="Arial"/>
                <a:cs typeface="Arial"/>
              </a:rPr>
              <a:t>Engineerin</a:t>
            </a:r>
            <a:r>
              <a:rPr lang="en-US" sz="6000" b="1" spc="-5" dirty="0">
                <a:solidFill>
                  <a:srgbClr val="9A0000"/>
                </a:solidFill>
                <a:latin typeface="Arial"/>
                <a:cs typeface="Arial"/>
              </a:rPr>
              <a:t>g</a:t>
            </a:r>
            <a:endParaRPr sz="60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709795" cy="635000"/>
          </a:xfrm>
          <a:prstGeom prst="rect">
            <a:avLst/>
          </a:prstGeom>
        </p:spPr>
        <p:txBody>
          <a:bodyPr vert="horz" wrap="square" lIns="0" tIns="12065" rIns="0" bIns="0" rtlCol="0">
            <a:spAutoFit/>
          </a:bodyPr>
          <a:lstStyle/>
          <a:p>
            <a:pPr marL="12700">
              <a:lnSpc>
                <a:spcPct val="100000"/>
              </a:lnSpc>
              <a:spcBef>
                <a:spcPts val="95"/>
              </a:spcBef>
            </a:pPr>
            <a:r>
              <a:rPr spc="-5" dirty="0"/>
              <a:t>Chapter 1:</a:t>
            </a:r>
            <a:r>
              <a:rPr spc="-45" dirty="0"/>
              <a:t> </a:t>
            </a:r>
            <a:r>
              <a:rPr spc="-5" dirty="0"/>
              <a:t>Summary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30</a:t>
            </a:fld>
            <a:endParaRPr spc="-5" dirty="0"/>
          </a:p>
        </p:txBody>
      </p:sp>
      <p:sp>
        <p:nvSpPr>
          <p:cNvPr id="3" name="object 3"/>
          <p:cNvSpPr txBox="1"/>
          <p:nvPr/>
        </p:nvSpPr>
        <p:spPr>
          <a:xfrm>
            <a:off x="1295780" y="1726133"/>
            <a:ext cx="7205345" cy="4322337"/>
          </a:xfrm>
          <a:prstGeom prst="rect">
            <a:avLst/>
          </a:prstGeom>
        </p:spPr>
        <p:txBody>
          <a:bodyPr vert="horz" wrap="square" lIns="0" tIns="13335" rIns="0" bIns="0" rtlCol="0">
            <a:spAutoFit/>
          </a:bodyPr>
          <a:lstStyle/>
          <a:p>
            <a:pPr marL="756285" marR="457200" indent="-287020" algn="just">
              <a:lnSpc>
                <a:spcPct val="100000"/>
              </a:lnSpc>
              <a:spcBef>
                <a:spcPts val="105"/>
              </a:spcBef>
              <a:buClr>
                <a:srgbClr val="9A0000"/>
              </a:buClr>
              <a:buSzPct val="70000"/>
              <a:buFont typeface="Wingdings"/>
              <a:buChar char=""/>
              <a:tabLst>
                <a:tab pos="756285" algn="l"/>
                <a:tab pos="756920" algn="l"/>
              </a:tabLst>
            </a:pPr>
            <a:endParaRPr sz="1600" dirty="0">
              <a:latin typeface="Arial"/>
              <a:cs typeface="Arial"/>
            </a:endParaRPr>
          </a:p>
          <a:p>
            <a:pPr marL="355600" marR="675640" indent="-342900" algn="just">
              <a:lnSpc>
                <a:spcPct val="100000"/>
              </a:lnSpc>
              <a:spcBef>
                <a:spcPts val="575"/>
              </a:spcBef>
              <a:buClr>
                <a:srgbClr val="9A0000"/>
              </a:buClr>
              <a:buSzPct val="75000"/>
              <a:buFont typeface="Wingdings"/>
              <a:buChar char=""/>
              <a:tabLst>
                <a:tab pos="354965" algn="l"/>
                <a:tab pos="355600" algn="l"/>
              </a:tabLst>
            </a:pPr>
            <a:r>
              <a:rPr sz="1600" spc="-5" dirty="0">
                <a:latin typeface="Arial"/>
                <a:cs typeface="Arial"/>
              </a:rPr>
              <a:t>Legacy software: continues </a:t>
            </a:r>
            <a:r>
              <a:rPr sz="1600" dirty="0">
                <a:latin typeface="Arial"/>
                <a:cs typeface="Arial"/>
              </a:rPr>
              <a:t>to </a:t>
            </a:r>
            <a:r>
              <a:rPr sz="1600" spc="-5" dirty="0">
                <a:latin typeface="Arial"/>
                <a:cs typeface="Arial"/>
              </a:rPr>
              <a:t>present special  challenges </a:t>
            </a:r>
            <a:r>
              <a:rPr sz="1600" dirty="0">
                <a:latin typeface="Arial"/>
                <a:cs typeface="Arial"/>
              </a:rPr>
              <a:t>to those who must </a:t>
            </a:r>
            <a:r>
              <a:rPr sz="1600" spc="-5" dirty="0">
                <a:latin typeface="Arial"/>
                <a:cs typeface="Arial"/>
              </a:rPr>
              <a:t>maintain</a:t>
            </a:r>
            <a:r>
              <a:rPr sz="1600" spc="15" dirty="0">
                <a:latin typeface="Arial"/>
                <a:cs typeface="Arial"/>
              </a:rPr>
              <a:t> </a:t>
            </a:r>
            <a:r>
              <a:rPr sz="1600" dirty="0">
                <a:latin typeface="Arial"/>
                <a:cs typeface="Arial"/>
              </a:rPr>
              <a:t>it</a:t>
            </a:r>
            <a:r>
              <a:rPr lang="en-US" sz="1600" dirty="0">
                <a:latin typeface="Arial"/>
                <a:cs typeface="Arial"/>
              </a:rPr>
              <a:t>.</a:t>
            </a:r>
          </a:p>
          <a:p>
            <a:pPr marL="355600" marR="675640" indent="-342900" algn="just">
              <a:lnSpc>
                <a:spcPct val="100000"/>
              </a:lnSpc>
              <a:spcBef>
                <a:spcPts val="575"/>
              </a:spcBef>
              <a:buClr>
                <a:srgbClr val="9A0000"/>
              </a:buClr>
              <a:buSzPct val="75000"/>
              <a:buFont typeface="Wingdings"/>
              <a:buChar char=""/>
              <a:tabLst>
                <a:tab pos="354965" algn="l"/>
                <a:tab pos="355600" algn="l"/>
              </a:tabLst>
            </a:pPr>
            <a:endParaRPr sz="1600" dirty="0">
              <a:latin typeface="Arial"/>
              <a:cs typeface="Arial"/>
            </a:endParaRPr>
          </a:p>
          <a:p>
            <a:pPr marL="355600" indent="-342900" algn="just">
              <a:lnSpc>
                <a:spcPct val="100000"/>
              </a:lnSpc>
              <a:spcBef>
                <a:spcPts val="580"/>
              </a:spcBef>
              <a:buClr>
                <a:srgbClr val="9A0000"/>
              </a:buClr>
              <a:buSzPct val="75000"/>
              <a:buFont typeface="Wingdings"/>
              <a:buChar char=""/>
              <a:tabLst>
                <a:tab pos="354965" algn="l"/>
                <a:tab pos="355600" algn="l"/>
              </a:tabLst>
            </a:pPr>
            <a:r>
              <a:rPr sz="1600" dirty="0">
                <a:latin typeface="Arial"/>
                <a:cs typeface="Arial"/>
              </a:rPr>
              <a:t>The </a:t>
            </a:r>
            <a:r>
              <a:rPr sz="1600" spc="-5" dirty="0">
                <a:latin typeface="Arial"/>
                <a:cs typeface="Arial"/>
              </a:rPr>
              <a:t>nature </a:t>
            </a:r>
            <a:r>
              <a:rPr sz="1600" dirty="0">
                <a:latin typeface="Arial"/>
                <a:cs typeface="Arial"/>
              </a:rPr>
              <a:t>of software </a:t>
            </a:r>
            <a:r>
              <a:rPr sz="1600" spc="-5" dirty="0">
                <a:latin typeface="Arial"/>
                <a:cs typeface="Arial"/>
              </a:rPr>
              <a:t>is</a:t>
            </a:r>
            <a:r>
              <a:rPr sz="1600" spc="-25" dirty="0">
                <a:latin typeface="Arial"/>
                <a:cs typeface="Arial"/>
              </a:rPr>
              <a:t> </a:t>
            </a:r>
            <a:r>
              <a:rPr sz="1600" spc="-5" dirty="0">
                <a:latin typeface="Arial"/>
                <a:cs typeface="Arial"/>
              </a:rPr>
              <a:t>changing</a:t>
            </a: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spc="-5" dirty="0">
                <a:latin typeface="Arial"/>
                <a:cs typeface="Arial"/>
              </a:rPr>
              <a:t>Web-based </a:t>
            </a:r>
            <a:r>
              <a:rPr sz="1600" dirty="0">
                <a:latin typeface="Arial"/>
                <a:cs typeface="Arial"/>
              </a:rPr>
              <a:t>systems and applications have</a:t>
            </a:r>
            <a:r>
              <a:rPr sz="1600" spc="-120" dirty="0">
                <a:latin typeface="Arial"/>
                <a:cs typeface="Arial"/>
              </a:rPr>
              <a:t> </a:t>
            </a:r>
            <a:r>
              <a:rPr sz="1600" dirty="0">
                <a:latin typeface="Arial"/>
                <a:cs typeface="Arial"/>
              </a:rPr>
              <a:t>evolved</a:t>
            </a:r>
            <a:endParaRPr lang="en-US"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Mobile applications present new challenges as</a:t>
            </a:r>
            <a:r>
              <a:rPr sz="1600" spc="-145" dirty="0">
                <a:latin typeface="Arial"/>
                <a:cs typeface="Arial"/>
              </a:rPr>
              <a:t> </a:t>
            </a:r>
            <a:r>
              <a:rPr sz="1600" dirty="0">
                <a:latin typeface="Arial"/>
                <a:cs typeface="Arial"/>
              </a:rPr>
              <a:t>apps</a:t>
            </a:r>
          </a:p>
          <a:p>
            <a:pPr marL="756285" algn="just">
              <a:lnSpc>
                <a:spcPct val="100000"/>
              </a:lnSpc>
            </a:pPr>
            <a:r>
              <a:rPr sz="1600" dirty="0">
                <a:latin typeface="Arial"/>
                <a:cs typeface="Arial"/>
              </a:rPr>
              <a:t>migrate to a wide array of</a:t>
            </a:r>
            <a:r>
              <a:rPr sz="1600" spc="-135" dirty="0">
                <a:latin typeface="Arial"/>
                <a:cs typeface="Arial"/>
              </a:rPr>
              <a:t> </a:t>
            </a:r>
            <a:r>
              <a:rPr sz="1600" dirty="0">
                <a:latin typeface="Arial"/>
                <a:cs typeface="Arial"/>
              </a:rPr>
              <a:t>platforms</a:t>
            </a:r>
            <a:endParaRPr lang="en-US" sz="1600" dirty="0">
              <a:latin typeface="Arial"/>
              <a:cs typeface="Arial"/>
            </a:endParaRPr>
          </a:p>
          <a:p>
            <a:pPr marL="756285" algn="just">
              <a:lnSpc>
                <a:spcPct val="100000"/>
              </a:lnSpc>
            </a:pPr>
            <a:endParaRPr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Cloud computing will transform the way in which</a:t>
            </a:r>
            <a:r>
              <a:rPr sz="1600" spc="-150" dirty="0">
                <a:latin typeface="Arial"/>
                <a:cs typeface="Arial"/>
              </a:rPr>
              <a:t> </a:t>
            </a:r>
            <a:r>
              <a:rPr sz="1600" dirty="0">
                <a:latin typeface="Arial"/>
                <a:cs typeface="Arial"/>
              </a:rPr>
              <a:t>software  is delivered and the environment in which it</a:t>
            </a:r>
            <a:r>
              <a:rPr sz="1600" spc="-135" dirty="0">
                <a:latin typeface="Arial"/>
                <a:cs typeface="Arial"/>
              </a:rPr>
              <a:t> </a:t>
            </a:r>
            <a:r>
              <a:rPr sz="1600" dirty="0">
                <a:latin typeface="Arial"/>
                <a:cs typeface="Arial"/>
              </a:rPr>
              <a:t>exists</a:t>
            </a:r>
            <a:endParaRPr lang="en-US"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endParaRPr sz="1600" dirty="0">
              <a:latin typeface="Arial"/>
              <a:cs typeface="Arial"/>
            </a:endParaRPr>
          </a:p>
          <a:p>
            <a:pPr marL="756285" marR="33020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Product line software </a:t>
            </a:r>
            <a:r>
              <a:rPr sz="1600" spc="-10" dirty="0">
                <a:latin typeface="Arial"/>
                <a:cs typeface="Arial"/>
              </a:rPr>
              <a:t>offers </a:t>
            </a:r>
            <a:r>
              <a:rPr sz="1600" dirty="0">
                <a:latin typeface="Arial"/>
                <a:cs typeface="Arial"/>
              </a:rPr>
              <a:t>potential </a:t>
            </a:r>
            <a:r>
              <a:rPr sz="1600" spc="-5" dirty="0">
                <a:latin typeface="Arial"/>
                <a:cs typeface="Arial"/>
              </a:rPr>
              <a:t>efficiencies </a:t>
            </a:r>
            <a:r>
              <a:rPr sz="1600" dirty="0">
                <a:latin typeface="Arial"/>
                <a:cs typeface="Arial"/>
              </a:rPr>
              <a:t>in</a:t>
            </a:r>
            <a:r>
              <a:rPr sz="1600" spc="-110" dirty="0">
                <a:latin typeface="Arial"/>
                <a:cs typeface="Arial"/>
              </a:rPr>
              <a:t> </a:t>
            </a:r>
            <a:r>
              <a:rPr sz="1600" spc="-5" dirty="0">
                <a:latin typeface="Arial"/>
                <a:cs typeface="Arial"/>
              </a:rPr>
              <a:t>the  </a:t>
            </a:r>
            <a:r>
              <a:rPr sz="1600" dirty="0">
                <a:latin typeface="Arial"/>
                <a:cs typeface="Arial"/>
              </a:rPr>
              <a:t>manner in which software is</a:t>
            </a:r>
            <a:r>
              <a:rPr sz="1600" spc="-100" dirty="0">
                <a:latin typeface="Arial"/>
                <a:cs typeface="Arial"/>
              </a:rPr>
              <a:t> </a:t>
            </a:r>
            <a:r>
              <a:rPr sz="1600" dirty="0">
                <a:latin typeface="Arial"/>
                <a:cs typeface="Arial"/>
              </a:rPr>
              <a:t>built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878705"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35" dirty="0"/>
              <a:t> </a:t>
            </a:r>
            <a:r>
              <a:rPr spc="-5" dirty="0"/>
              <a:t>Engineering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31</a:t>
            </a:fld>
            <a:endParaRPr spc="-5" dirty="0"/>
          </a:p>
        </p:txBody>
      </p:sp>
      <p:sp>
        <p:nvSpPr>
          <p:cNvPr id="3" name="object 3"/>
          <p:cNvSpPr txBox="1"/>
          <p:nvPr/>
        </p:nvSpPr>
        <p:spPr>
          <a:xfrm>
            <a:off x="1907794" y="1858028"/>
            <a:ext cx="6730365" cy="4049185"/>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400" spc="-5" dirty="0">
                <a:latin typeface="Arial"/>
                <a:cs typeface="Arial"/>
              </a:rPr>
              <a:t>Some</a:t>
            </a:r>
            <a:r>
              <a:rPr sz="1400" dirty="0">
                <a:latin typeface="Arial"/>
                <a:cs typeface="Arial"/>
              </a:rPr>
              <a:t> </a:t>
            </a:r>
            <a:r>
              <a:rPr sz="1400" spc="-5" dirty="0">
                <a:latin typeface="Arial"/>
                <a:cs typeface="Arial"/>
              </a:rPr>
              <a:t>realities:</a:t>
            </a:r>
            <a:endParaRPr sz="14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826769" algn="l"/>
                <a:tab pos="827405" algn="l"/>
              </a:tabLst>
            </a:pPr>
            <a:r>
              <a:rPr sz="1400" dirty="0"/>
              <a:t>	</a:t>
            </a:r>
            <a:r>
              <a:rPr sz="1400" dirty="0">
                <a:latin typeface="Arial"/>
                <a:cs typeface="Arial"/>
              </a:rPr>
              <a:t>a concerted </a:t>
            </a:r>
            <a:r>
              <a:rPr sz="1400" spc="-5" dirty="0">
                <a:latin typeface="Arial"/>
                <a:cs typeface="Arial"/>
              </a:rPr>
              <a:t>effort </a:t>
            </a:r>
            <a:r>
              <a:rPr sz="1400" dirty="0">
                <a:latin typeface="Arial"/>
                <a:cs typeface="Arial"/>
              </a:rPr>
              <a:t>should be </a:t>
            </a:r>
            <a:r>
              <a:rPr sz="1400" spc="-5" dirty="0">
                <a:latin typeface="Arial"/>
                <a:cs typeface="Arial"/>
              </a:rPr>
              <a:t>made </a:t>
            </a:r>
            <a:r>
              <a:rPr sz="1400" dirty="0">
                <a:latin typeface="Arial"/>
                <a:cs typeface="Arial"/>
              </a:rPr>
              <a:t>to understand</a:t>
            </a:r>
            <a:r>
              <a:rPr sz="1400" spc="-175" dirty="0">
                <a:latin typeface="Arial"/>
                <a:cs typeface="Arial"/>
              </a:rPr>
              <a:t> </a:t>
            </a:r>
            <a:r>
              <a:rPr sz="1400" dirty="0">
                <a:latin typeface="Arial"/>
                <a:cs typeface="Arial"/>
              </a:rPr>
              <a:t>the  problem before a software solution is</a:t>
            </a:r>
            <a:r>
              <a:rPr sz="1400" spc="-105" dirty="0">
                <a:latin typeface="Arial"/>
                <a:cs typeface="Arial"/>
              </a:rPr>
              <a:t> </a:t>
            </a:r>
            <a:r>
              <a:rPr sz="1400" dirty="0">
                <a:latin typeface="Arial"/>
                <a:cs typeface="Arial"/>
              </a:rPr>
              <a:t>developed</a:t>
            </a:r>
            <a:endParaRPr lang="en-US" sz="14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826769" algn="l"/>
                <a:tab pos="827405" algn="l"/>
              </a:tabLst>
            </a:pPr>
            <a:endParaRPr sz="1400" dirty="0">
              <a:latin typeface="Arial"/>
              <a:cs typeface="Arial"/>
            </a:endParaRPr>
          </a:p>
          <a:p>
            <a:pPr marL="826769" lvl="1" indent="-357505" algn="just">
              <a:lnSpc>
                <a:spcPct val="100000"/>
              </a:lnSpc>
              <a:spcBef>
                <a:spcPts val="480"/>
              </a:spcBef>
              <a:buClr>
                <a:srgbClr val="9A0000"/>
              </a:buClr>
              <a:buSzPct val="70000"/>
              <a:buFont typeface="Wingdings"/>
              <a:buChar char=""/>
              <a:tabLst>
                <a:tab pos="826769" algn="l"/>
                <a:tab pos="827405" algn="l"/>
              </a:tabLst>
            </a:pPr>
            <a:r>
              <a:rPr sz="1400" dirty="0">
                <a:latin typeface="Arial"/>
                <a:cs typeface="Arial"/>
              </a:rPr>
              <a:t>design becomes a pivotal</a:t>
            </a:r>
            <a:r>
              <a:rPr sz="1400" spc="-75" dirty="0">
                <a:latin typeface="Arial"/>
                <a:cs typeface="Arial"/>
              </a:rPr>
              <a:t> </a:t>
            </a:r>
            <a:r>
              <a:rPr sz="1400" dirty="0">
                <a:latin typeface="Arial"/>
                <a:cs typeface="Arial"/>
              </a:rPr>
              <a:t>activity</a:t>
            </a:r>
            <a:endParaRPr lang="en-US" sz="1400" dirty="0">
              <a:latin typeface="Arial"/>
              <a:cs typeface="Arial"/>
            </a:endParaRPr>
          </a:p>
          <a:p>
            <a:pPr marL="826769" lvl="1" indent="-357505" algn="just">
              <a:lnSpc>
                <a:spcPct val="100000"/>
              </a:lnSpc>
              <a:spcBef>
                <a:spcPts val="480"/>
              </a:spcBef>
              <a:buClr>
                <a:srgbClr val="9A0000"/>
              </a:buClr>
              <a:buSzPct val="70000"/>
              <a:buFont typeface="Wingdings"/>
              <a:buChar char=""/>
              <a:tabLst>
                <a:tab pos="826769" algn="l"/>
                <a:tab pos="827405" algn="l"/>
              </a:tabLst>
            </a:pPr>
            <a:endParaRPr sz="14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400" dirty="0">
                <a:latin typeface="Arial"/>
                <a:cs typeface="Arial"/>
              </a:rPr>
              <a:t>software should exhibit high</a:t>
            </a:r>
            <a:r>
              <a:rPr sz="1400" spc="-90" dirty="0">
                <a:latin typeface="Arial"/>
                <a:cs typeface="Arial"/>
              </a:rPr>
              <a:t> </a:t>
            </a:r>
            <a:r>
              <a:rPr sz="1400" dirty="0">
                <a:latin typeface="Arial"/>
                <a:cs typeface="Arial"/>
              </a:rPr>
              <a:t>quality</a:t>
            </a:r>
            <a:endParaRPr lang="en-US" sz="14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400" dirty="0">
              <a:latin typeface="Arial"/>
              <a:cs typeface="Arial"/>
            </a:endParaRPr>
          </a:p>
          <a:p>
            <a:pPr marL="826769" lvl="1" indent="-357505" algn="just">
              <a:lnSpc>
                <a:spcPct val="100000"/>
              </a:lnSpc>
              <a:spcBef>
                <a:spcPts val="484"/>
              </a:spcBef>
              <a:buClr>
                <a:srgbClr val="9A0000"/>
              </a:buClr>
              <a:buSzPct val="70000"/>
              <a:buFont typeface="Wingdings"/>
              <a:buChar char=""/>
              <a:tabLst>
                <a:tab pos="826769" algn="l"/>
                <a:tab pos="827405" algn="l"/>
              </a:tabLst>
            </a:pPr>
            <a:r>
              <a:rPr sz="1400" dirty="0">
                <a:latin typeface="Arial"/>
                <a:cs typeface="Arial"/>
              </a:rPr>
              <a:t>software should be</a:t>
            </a:r>
            <a:r>
              <a:rPr sz="1400" spc="-75" dirty="0">
                <a:latin typeface="Arial"/>
                <a:cs typeface="Arial"/>
              </a:rPr>
              <a:t> </a:t>
            </a:r>
            <a:r>
              <a:rPr sz="1400" dirty="0">
                <a:latin typeface="Arial"/>
                <a:cs typeface="Arial"/>
              </a:rPr>
              <a:t>maintainable</a:t>
            </a:r>
            <a:endParaRPr lang="en-US" sz="1400" dirty="0">
              <a:latin typeface="Arial"/>
              <a:cs typeface="Arial"/>
            </a:endParaRPr>
          </a:p>
          <a:p>
            <a:pPr marL="826769" lvl="1" indent="-357505" algn="just">
              <a:lnSpc>
                <a:spcPct val="100000"/>
              </a:lnSpc>
              <a:spcBef>
                <a:spcPts val="484"/>
              </a:spcBef>
              <a:buClr>
                <a:srgbClr val="9A0000"/>
              </a:buClr>
              <a:buSzPct val="70000"/>
              <a:buFont typeface="Wingdings"/>
              <a:buChar char=""/>
              <a:tabLst>
                <a:tab pos="826769" algn="l"/>
                <a:tab pos="827405" algn="l"/>
              </a:tabLst>
            </a:pPr>
            <a:endParaRPr sz="14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400" dirty="0">
                <a:latin typeface="Arial"/>
                <a:cs typeface="Arial"/>
              </a:rPr>
              <a:t>The </a:t>
            </a:r>
            <a:r>
              <a:rPr sz="1400" spc="-5" dirty="0">
                <a:latin typeface="Arial"/>
                <a:cs typeface="Arial"/>
              </a:rPr>
              <a:t>seminal</a:t>
            </a:r>
            <a:r>
              <a:rPr sz="1400" dirty="0">
                <a:latin typeface="Arial"/>
                <a:cs typeface="Arial"/>
              </a:rPr>
              <a:t> </a:t>
            </a:r>
            <a:r>
              <a:rPr sz="1400" spc="-5" dirty="0">
                <a:latin typeface="Arial"/>
                <a:cs typeface="Arial"/>
              </a:rPr>
              <a:t>definition:</a:t>
            </a:r>
            <a:endParaRPr lang="en-US" sz="1400" spc="-5"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endParaRPr sz="1400" dirty="0">
              <a:latin typeface="Arial"/>
              <a:cs typeface="Arial"/>
            </a:endParaRPr>
          </a:p>
          <a:p>
            <a:pPr marL="756285" marR="131445" lvl="1" indent="-287020" algn="just">
              <a:lnSpc>
                <a:spcPct val="100000"/>
              </a:lnSpc>
              <a:spcBef>
                <a:spcPts val="484"/>
              </a:spcBef>
              <a:buClr>
                <a:srgbClr val="9A0000"/>
              </a:buClr>
              <a:buSzPct val="70000"/>
              <a:buFont typeface="Wingdings"/>
              <a:buChar char=""/>
              <a:tabLst>
                <a:tab pos="756285" algn="l"/>
                <a:tab pos="756920" algn="l"/>
              </a:tabLst>
            </a:pPr>
            <a:r>
              <a:rPr sz="1400" dirty="0">
                <a:latin typeface="Arial"/>
                <a:cs typeface="Arial"/>
              </a:rPr>
              <a:t>[Software engineering is] the establishment and</a:t>
            </a:r>
            <a:r>
              <a:rPr sz="1400" spc="-140" dirty="0">
                <a:latin typeface="Arial"/>
                <a:cs typeface="Arial"/>
              </a:rPr>
              <a:t> </a:t>
            </a:r>
            <a:r>
              <a:rPr sz="1400" spc="5" dirty="0">
                <a:latin typeface="Arial"/>
                <a:cs typeface="Arial"/>
              </a:rPr>
              <a:t>use  </a:t>
            </a:r>
            <a:r>
              <a:rPr sz="1400" dirty="0">
                <a:latin typeface="Arial"/>
                <a:cs typeface="Arial"/>
              </a:rPr>
              <a:t>of </a:t>
            </a:r>
            <a:r>
              <a:rPr sz="1400" dirty="0">
                <a:solidFill>
                  <a:srgbClr val="9A0000"/>
                </a:solidFill>
                <a:latin typeface="Arial"/>
                <a:cs typeface="Arial"/>
              </a:rPr>
              <a:t>sound engineering principles </a:t>
            </a:r>
            <a:r>
              <a:rPr sz="1400" dirty="0">
                <a:latin typeface="Arial"/>
                <a:cs typeface="Arial"/>
              </a:rPr>
              <a:t>in order to obtain </a:t>
            </a:r>
            <a:r>
              <a:rPr sz="1400" dirty="0">
                <a:solidFill>
                  <a:srgbClr val="9A0000"/>
                </a:solidFill>
                <a:latin typeface="Arial"/>
                <a:cs typeface="Arial"/>
              </a:rPr>
              <a:t> economically </a:t>
            </a:r>
            <a:r>
              <a:rPr sz="1400" dirty="0">
                <a:latin typeface="Arial"/>
                <a:cs typeface="Arial"/>
              </a:rPr>
              <a:t>software that is </a:t>
            </a:r>
            <a:r>
              <a:rPr sz="1400" dirty="0">
                <a:solidFill>
                  <a:srgbClr val="9A0000"/>
                </a:solidFill>
                <a:latin typeface="Arial"/>
                <a:cs typeface="Arial"/>
              </a:rPr>
              <a:t>reliable and works  efficiently </a:t>
            </a:r>
            <a:r>
              <a:rPr sz="1400" dirty="0">
                <a:latin typeface="Arial"/>
                <a:cs typeface="Arial"/>
              </a:rPr>
              <a:t>on </a:t>
            </a:r>
            <a:r>
              <a:rPr sz="1400" dirty="0">
                <a:solidFill>
                  <a:srgbClr val="9A0000"/>
                </a:solidFill>
                <a:latin typeface="Arial"/>
                <a:cs typeface="Arial"/>
              </a:rPr>
              <a:t>real</a:t>
            </a:r>
            <a:r>
              <a:rPr sz="1400" spc="-55" dirty="0">
                <a:solidFill>
                  <a:srgbClr val="9A0000"/>
                </a:solidFill>
                <a:latin typeface="Arial"/>
                <a:cs typeface="Arial"/>
              </a:rPr>
              <a:t> </a:t>
            </a:r>
            <a:r>
              <a:rPr sz="1400" dirty="0">
                <a:solidFill>
                  <a:srgbClr val="9A0000"/>
                </a:solidFill>
                <a:latin typeface="Arial"/>
                <a:cs typeface="Arial"/>
              </a:rPr>
              <a:t>machines</a:t>
            </a:r>
            <a:r>
              <a:rPr sz="1400" dirty="0">
                <a:latin typeface="Arial"/>
                <a:cs typeface="Arial"/>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30" dirty="0"/>
              <a:t> </a:t>
            </a:r>
            <a:r>
              <a:rPr spc="-5" dirty="0"/>
              <a:t>Engineering:  Definition of</a:t>
            </a:r>
            <a:r>
              <a:rPr spc="-20" dirty="0"/>
              <a:t> </a:t>
            </a:r>
            <a:r>
              <a:rPr spc="-5" dirty="0"/>
              <a:t>Discipline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32</a:t>
            </a:fld>
            <a:endParaRPr spc="-5" dirty="0"/>
          </a:p>
        </p:txBody>
      </p:sp>
      <p:sp>
        <p:nvSpPr>
          <p:cNvPr id="3" name="object 3"/>
          <p:cNvSpPr txBox="1"/>
          <p:nvPr/>
        </p:nvSpPr>
        <p:spPr>
          <a:xfrm>
            <a:off x="1907794" y="2227278"/>
            <a:ext cx="6696075" cy="3182922"/>
          </a:xfrm>
          <a:prstGeom prst="rect">
            <a:avLst/>
          </a:prstGeom>
        </p:spPr>
        <p:txBody>
          <a:bodyPr vert="horz" wrap="square" lIns="0" tIns="58419" rIns="0" bIns="0" rtlCol="0">
            <a:spAutoFit/>
          </a:bodyPr>
          <a:lstStyle/>
          <a:p>
            <a:pPr marL="355600" indent="-342900" algn="just">
              <a:lnSpc>
                <a:spcPct val="100000"/>
              </a:lnSpc>
              <a:spcBef>
                <a:spcPts val="459"/>
              </a:spcBef>
              <a:buClr>
                <a:srgbClr val="9A0000"/>
              </a:buClr>
              <a:buSzPct val="75000"/>
              <a:buFont typeface="Wingdings"/>
              <a:buChar char=""/>
              <a:tabLst>
                <a:tab pos="354965" algn="l"/>
                <a:tab pos="355600" algn="l"/>
              </a:tabLst>
            </a:pPr>
            <a:r>
              <a:rPr dirty="0">
                <a:latin typeface="Arial"/>
                <a:cs typeface="Arial"/>
              </a:rPr>
              <a:t>The </a:t>
            </a:r>
            <a:r>
              <a:rPr spc="-5" dirty="0">
                <a:latin typeface="Arial"/>
                <a:cs typeface="Arial"/>
              </a:rPr>
              <a:t>IEEE</a:t>
            </a:r>
            <a:r>
              <a:rPr spc="-30" dirty="0">
                <a:latin typeface="Arial"/>
                <a:cs typeface="Arial"/>
              </a:rPr>
              <a:t> </a:t>
            </a:r>
            <a:r>
              <a:rPr spc="-5" dirty="0">
                <a:latin typeface="Arial"/>
                <a:cs typeface="Arial"/>
              </a:rPr>
              <a:t>definition:</a:t>
            </a:r>
            <a:endParaRPr dirty="0">
              <a:latin typeface="Arial"/>
              <a:cs typeface="Arial"/>
            </a:endParaRPr>
          </a:p>
          <a:p>
            <a:pPr marL="756285" marR="129539" lvl="1" indent="-287020" algn="just">
              <a:lnSpc>
                <a:spcPct val="100000"/>
              </a:lnSpc>
              <a:spcBef>
                <a:spcPts val="300"/>
              </a:spcBef>
              <a:buClr>
                <a:srgbClr val="9A0000"/>
              </a:buClr>
              <a:buSzPct val="70000"/>
              <a:buFont typeface="Wingdings"/>
              <a:buChar char=""/>
              <a:tabLst>
                <a:tab pos="756285" algn="l"/>
                <a:tab pos="756920" algn="l"/>
                <a:tab pos="1925955" algn="l"/>
              </a:tabLst>
            </a:pPr>
            <a:r>
              <a:rPr dirty="0">
                <a:latin typeface="Arial"/>
                <a:cs typeface="Arial"/>
              </a:rPr>
              <a:t>Software Engineering: (1) The application of a </a:t>
            </a:r>
            <a:r>
              <a:rPr dirty="0">
                <a:solidFill>
                  <a:srgbClr val="9A0000"/>
                </a:solidFill>
                <a:latin typeface="Arial"/>
                <a:cs typeface="Arial"/>
              </a:rPr>
              <a:t> systematic, disciplined, quantifiable approach </a:t>
            </a:r>
            <a:r>
              <a:rPr dirty="0">
                <a:latin typeface="Arial"/>
                <a:cs typeface="Arial"/>
              </a:rPr>
              <a:t>to</a:t>
            </a:r>
            <a:r>
              <a:rPr spc="-150" dirty="0">
                <a:latin typeface="Arial"/>
                <a:cs typeface="Arial"/>
              </a:rPr>
              <a:t> </a:t>
            </a:r>
            <a:r>
              <a:rPr dirty="0">
                <a:latin typeface="Arial"/>
                <a:cs typeface="Arial"/>
              </a:rPr>
              <a:t>the </a:t>
            </a:r>
            <a:r>
              <a:rPr dirty="0">
                <a:solidFill>
                  <a:srgbClr val="9A0000"/>
                </a:solidFill>
                <a:latin typeface="Arial"/>
                <a:cs typeface="Arial"/>
              </a:rPr>
              <a:t> development, operation, and maintenance </a:t>
            </a:r>
            <a:r>
              <a:rPr dirty="0">
                <a:latin typeface="Arial"/>
                <a:cs typeface="Arial"/>
              </a:rPr>
              <a:t>of  software; that is, the application of engineering to  software.	(2) The study of approaches as in</a:t>
            </a:r>
            <a:r>
              <a:rPr spc="-145" dirty="0">
                <a:latin typeface="Arial"/>
                <a:cs typeface="Arial"/>
              </a:rPr>
              <a:t> </a:t>
            </a:r>
            <a:r>
              <a:rPr spc="-5" dirty="0">
                <a:latin typeface="Arial"/>
                <a:cs typeface="Arial"/>
              </a:rPr>
              <a:t>(1).</a:t>
            </a:r>
            <a:endParaRPr dirty="0">
              <a:latin typeface="Arial"/>
              <a:cs typeface="Arial"/>
            </a:endParaRPr>
          </a:p>
          <a:p>
            <a:pPr lvl="1" algn="just">
              <a:lnSpc>
                <a:spcPct val="100000"/>
              </a:lnSpc>
              <a:spcBef>
                <a:spcPts val="10"/>
              </a:spcBef>
              <a:buClr>
                <a:srgbClr val="9A0000"/>
              </a:buClr>
              <a:buFont typeface="Wingdings"/>
              <a:buChar char=""/>
            </a:pPr>
            <a:endParaRPr dirty="0">
              <a:latin typeface="Arial"/>
              <a:cs typeface="Arial"/>
            </a:endParaRPr>
          </a:p>
          <a:p>
            <a:pPr marL="355600" indent="-342900" algn="just">
              <a:lnSpc>
                <a:spcPct val="100000"/>
              </a:lnSpc>
              <a:buClr>
                <a:srgbClr val="9A0000"/>
              </a:buClr>
              <a:buSzPct val="75000"/>
              <a:buFont typeface="Wingdings"/>
              <a:buChar char=""/>
              <a:tabLst>
                <a:tab pos="354965" algn="l"/>
                <a:tab pos="355600" algn="l"/>
              </a:tabLst>
            </a:pPr>
            <a:r>
              <a:rPr spc="-5" dirty="0">
                <a:latin typeface="Arial"/>
                <a:cs typeface="Arial"/>
              </a:rPr>
              <a:t>And </a:t>
            </a:r>
            <a:r>
              <a:rPr dirty="0">
                <a:latin typeface="Arial"/>
                <a:cs typeface="Arial"/>
              </a:rPr>
              <a:t>yet, a </a:t>
            </a:r>
            <a:r>
              <a:rPr spc="-5" dirty="0">
                <a:latin typeface="Arial"/>
                <a:cs typeface="Arial"/>
              </a:rPr>
              <a:t>“systematic, disciplined</a:t>
            </a:r>
            <a:r>
              <a:rPr spc="15" dirty="0">
                <a:latin typeface="Arial"/>
                <a:cs typeface="Arial"/>
              </a:rPr>
              <a:t> </a:t>
            </a:r>
            <a:r>
              <a:rPr spc="-5" dirty="0">
                <a:latin typeface="Arial"/>
                <a:cs typeface="Arial"/>
              </a:rPr>
              <a:t>and</a:t>
            </a:r>
            <a:r>
              <a:rPr lang="en-US" spc="-5" dirty="0">
                <a:latin typeface="Arial"/>
                <a:cs typeface="Arial"/>
              </a:rPr>
              <a:t> </a:t>
            </a:r>
            <a:r>
              <a:rPr spc="-5" dirty="0">
                <a:latin typeface="Arial"/>
                <a:cs typeface="Arial"/>
              </a:rPr>
              <a:t>quantifiable” approach </a:t>
            </a:r>
            <a:r>
              <a:rPr spc="-10" dirty="0">
                <a:latin typeface="Arial"/>
                <a:cs typeface="Arial"/>
              </a:rPr>
              <a:t>applied </a:t>
            </a:r>
            <a:r>
              <a:rPr spc="-5" dirty="0">
                <a:latin typeface="Arial"/>
                <a:cs typeface="Arial"/>
              </a:rPr>
              <a:t>by one</a:t>
            </a:r>
            <a:r>
              <a:rPr spc="85" dirty="0">
                <a:latin typeface="Arial"/>
                <a:cs typeface="Arial"/>
              </a:rPr>
              <a:t> </a:t>
            </a:r>
            <a:r>
              <a:rPr dirty="0">
                <a:latin typeface="Arial"/>
                <a:cs typeface="Arial"/>
              </a:rPr>
              <a:t>software</a:t>
            </a:r>
            <a:r>
              <a:rPr lang="en-US" dirty="0">
                <a:latin typeface="Arial"/>
                <a:cs typeface="Arial"/>
              </a:rPr>
              <a:t> </a:t>
            </a:r>
            <a:r>
              <a:rPr spc="-5" dirty="0">
                <a:latin typeface="Arial"/>
                <a:cs typeface="Arial"/>
              </a:rPr>
              <a:t>team may </a:t>
            </a:r>
            <a:r>
              <a:rPr spc="-10" dirty="0">
                <a:latin typeface="Arial"/>
                <a:cs typeface="Arial"/>
              </a:rPr>
              <a:t>be </a:t>
            </a:r>
            <a:r>
              <a:rPr spc="-5" dirty="0">
                <a:latin typeface="Arial"/>
                <a:cs typeface="Arial"/>
              </a:rPr>
              <a:t>burdensome </a:t>
            </a:r>
            <a:r>
              <a:rPr dirty="0">
                <a:latin typeface="Arial"/>
                <a:cs typeface="Arial"/>
              </a:rPr>
              <a:t>to</a:t>
            </a:r>
            <a:r>
              <a:rPr spc="45" dirty="0">
                <a:latin typeface="Arial"/>
                <a:cs typeface="Arial"/>
              </a:rPr>
              <a:t> </a:t>
            </a:r>
            <a:r>
              <a:rPr spc="-5" dirty="0">
                <a:latin typeface="Arial"/>
                <a:cs typeface="Arial"/>
              </a:rPr>
              <a:t>another</a:t>
            </a:r>
            <a:endParaRPr lang="en-US" spc="-5" dirty="0">
              <a:latin typeface="Arial"/>
              <a:cs typeface="Arial"/>
            </a:endParaRPr>
          </a:p>
          <a:p>
            <a:pPr marL="355600" algn="just">
              <a:lnSpc>
                <a:spcPct val="100000"/>
              </a:lnSpc>
              <a:spcBef>
                <a:spcPts val="5"/>
              </a:spcBef>
            </a:pPr>
            <a:endParaRPr dirty="0">
              <a:latin typeface="Arial"/>
              <a:cs typeface="Arial"/>
            </a:endParaRPr>
          </a:p>
          <a:p>
            <a:pPr marL="355600" marR="151130" indent="-342900" algn="just">
              <a:lnSpc>
                <a:spcPct val="100000"/>
              </a:lnSpc>
              <a:spcBef>
                <a:spcPts val="300"/>
              </a:spcBef>
              <a:buClr>
                <a:srgbClr val="9A0000"/>
              </a:buClr>
              <a:buSzPct val="75000"/>
              <a:buFont typeface="Wingdings"/>
              <a:buChar char=""/>
              <a:tabLst>
                <a:tab pos="354965" algn="l"/>
                <a:tab pos="355600" algn="l"/>
              </a:tabLst>
            </a:pPr>
            <a:r>
              <a:rPr spc="-25" dirty="0">
                <a:latin typeface="Arial"/>
                <a:cs typeface="Arial"/>
              </a:rPr>
              <a:t>We </a:t>
            </a:r>
            <a:r>
              <a:rPr spc="-5" dirty="0">
                <a:latin typeface="Arial"/>
                <a:cs typeface="Arial"/>
              </a:rPr>
              <a:t>need </a:t>
            </a:r>
            <a:r>
              <a:rPr spc="-5" dirty="0">
                <a:solidFill>
                  <a:srgbClr val="006FC0"/>
                </a:solidFill>
                <a:latin typeface="Arial"/>
                <a:cs typeface="Arial"/>
              </a:rPr>
              <a:t>discipline</a:t>
            </a:r>
            <a:r>
              <a:rPr spc="-5" dirty="0">
                <a:latin typeface="Arial"/>
                <a:cs typeface="Arial"/>
              </a:rPr>
              <a:t>, </a:t>
            </a:r>
            <a:r>
              <a:rPr dirty="0">
                <a:latin typeface="Arial"/>
                <a:cs typeface="Arial"/>
              </a:rPr>
              <a:t>but </a:t>
            </a:r>
            <a:r>
              <a:rPr spc="-5" dirty="0">
                <a:latin typeface="Arial"/>
                <a:cs typeface="Arial"/>
              </a:rPr>
              <a:t>also need </a:t>
            </a:r>
            <a:r>
              <a:rPr spc="-5" dirty="0">
                <a:solidFill>
                  <a:srgbClr val="006FC0"/>
                </a:solidFill>
                <a:latin typeface="Arial"/>
                <a:cs typeface="Arial"/>
              </a:rPr>
              <a:t>adaptability </a:t>
            </a:r>
            <a:r>
              <a:rPr spc="-5" dirty="0">
                <a:latin typeface="Arial"/>
                <a:cs typeface="Arial"/>
              </a:rPr>
              <a:t> and</a:t>
            </a:r>
            <a:r>
              <a:rPr spc="10" dirty="0">
                <a:latin typeface="Arial"/>
                <a:cs typeface="Arial"/>
              </a:rPr>
              <a:t> </a:t>
            </a:r>
            <a:r>
              <a:rPr spc="-5" dirty="0">
                <a:solidFill>
                  <a:srgbClr val="006FC0"/>
                </a:solidFill>
                <a:latin typeface="Arial"/>
                <a:cs typeface="Arial"/>
              </a:rPr>
              <a:t>agility</a:t>
            </a:r>
            <a:endParaRPr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4549" y="261619"/>
            <a:ext cx="5019675" cy="1244600"/>
          </a:xfrm>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35" dirty="0"/>
              <a:t> </a:t>
            </a:r>
            <a:r>
              <a:rPr spc="-5" dirty="0"/>
              <a:t>Engineering:  A Layered</a:t>
            </a:r>
            <a:r>
              <a:rPr spc="-325" dirty="0"/>
              <a:t> </a:t>
            </a:r>
            <a:r>
              <a:rPr spc="-50" dirty="0"/>
              <a:t>Technology</a:t>
            </a:r>
          </a:p>
        </p:txBody>
      </p:sp>
      <p:grpSp>
        <p:nvGrpSpPr>
          <p:cNvPr id="3" name="object 3"/>
          <p:cNvGrpSpPr/>
          <p:nvPr/>
        </p:nvGrpSpPr>
        <p:grpSpPr>
          <a:xfrm>
            <a:off x="1004316" y="2282951"/>
            <a:ext cx="7698105" cy="2487295"/>
            <a:chOff x="1004316" y="2282951"/>
            <a:chExt cx="7698105" cy="2487295"/>
          </a:xfrm>
        </p:grpSpPr>
        <p:sp>
          <p:nvSpPr>
            <p:cNvPr id="4" name="object 4"/>
            <p:cNvSpPr/>
            <p:nvPr/>
          </p:nvSpPr>
          <p:spPr>
            <a:xfrm>
              <a:off x="1078992" y="3471671"/>
              <a:ext cx="7623048" cy="12893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04316" y="3396995"/>
              <a:ext cx="7620000" cy="1286510"/>
            </a:xfrm>
            <a:custGeom>
              <a:avLst/>
              <a:gdLst/>
              <a:ahLst/>
              <a:cxnLst/>
              <a:rect l="l" t="t" r="r" b="b"/>
              <a:pathLst>
                <a:path w="7620000" h="1286510">
                  <a:moveTo>
                    <a:pt x="3810000" y="0"/>
                  </a:moveTo>
                  <a:lnTo>
                    <a:pt x="3733194" y="128"/>
                  </a:lnTo>
                  <a:lnTo>
                    <a:pt x="3656759" y="510"/>
                  </a:lnTo>
                  <a:lnTo>
                    <a:pt x="3505055" y="2029"/>
                  </a:lnTo>
                  <a:lnTo>
                    <a:pt x="3355001" y="4537"/>
                  </a:lnTo>
                  <a:lnTo>
                    <a:pt x="3206711" y="8016"/>
                  </a:lnTo>
                  <a:lnTo>
                    <a:pt x="3060299" y="12445"/>
                  </a:lnTo>
                  <a:lnTo>
                    <a:pt x="2915878" y="17806"/>
                  </a:lnTo>
                  <a:lnTo>
                    <a:pt x="2773562" y="24079"/>
                  </a:lnTo>
                  <a:lnTo>
                    <a:pt x="2633466" y="31245"/>
                  </a:lnTo>
                  <a:lnTo>
                    <a:pt x="2495702" y="39285"/>
                  </a:lnTo>
                  <a:lnTo>
                    <a:pt x="2360385" y="48180"/>
                  </a:lnTo>
                  <a:lnTo>
                    <a:pt x="2227628" y="57911"/>
                  </a:lnTo>
                  <a:lnTo>
                    <a:pt x="2162246" y="63084"/>
                  </a:lnTo>
                  <a:lnTo>
                    <a:pt x="2097546" y="68458"/>
                  </a:lnTo>
                  <a:lnTo>
                    <a:pt x="2033543" y="74032"/>
                  </a:lnTo>
                  <a:lnTo>
                    <a:pt x="1970251" y="79803"/>
                  </a:lnTo>
                  <a:lnTo>
                    <a:pt x="1907685" y="85768"/>
                  </a:lnTo>
                  <a:lnTo>
                    <a:pt x="1845859" y="91925"/>
                  </a:lnTo>
                  <a:lnTo>
                    <a:pt x="1784787" y="98272"/>
                  </a:lnTo>
                  <a:lnTo>
                    <a:pt x="1724482" y="104806"/>
                  </a:lnTo>
                  <a:lnTo>
                    <a:pt x="1664960" y="111525"/>
                  </a:lnTo>
                  <a:lnTo>
                    <a:pt x="1606235" y="118426"/>
                  </a:lnTo>
                  <a:lnTo>
                    <a:pt x="1548321" y="125508"/>
                  </a:lnTo>
                  <a:lnTo>
                    <a:pt x="1491231" y="132767"/>
                  </a:lnTo>
                  <a:lnTo>
                    <a:pt x="1434981" y="140202"/>
                  </a:lnTo>
                  <a:lnTo>
                    <a:pt x="1379584" y="147810"/>
                  </a:lnTo>
                  <a:lnTo>
                    <a:pt x="1325055" y="155588"/>
                  </a:lnTo>
                  <a:lnTo>
                    <a:pt x="1271408" y="163534"/>
                  </a:lnTo>
                  <a:lnTo>
                    <a:pt x="1218657" y="171645"/>
                  </a:lnTo>
                  <a:lnTo>
                    <a:pt x="1166817" y="179920"/>
                  </a:lnTo>
                  <a:lnTo>
                    <a:pt x="1115901" y="188356"/>
                  </a:lnTo>
                  <a:lnTo>
                    <a:pt x="1065924" y="196951"/>
                  </a:lnTo>
                  <a:lnTo>
                    <a:pt x="1016900" y="205701"/>
                  </a:lnTo>
                  <a:lnTo>
                    <a:pt x="968843" y="214606"/>
                  </a:lnTo>
                  <a:lnTo>
                    <a:pt x="921768" y="223661"/>
                  </a:lnTo>
                  <a:lnTo>
                    <a:pt x="875689" y="232865"/>
                  </a:lnTo>
                  <a:lnTo>
                    <a:pt x="830619" y="242216"/>
                  </a:lnTo>
                  <a:lnTo>
                    <a:pt x="786574" y="251711"/>
                  </a:lnTo>
                  <a:lnTo>
                    <a:pt x="743567" y="261348"/>
                  </a:lnTo>
                  <a:lnTo>
                    <a:pt x="701613" y="271124"/>
                  </a:lnTo>
                  <a:lnTo>
                    <a:pt x="660726" y="281036"/>
                  </a:lnTo>
                  <a:lnTo>
                    <a:pt x="620920" y="291084"/>
                  </a:lnTo>
                  <a:lnTo>
                    <a:pt x="582209" y="301263"/>
                  </a:lnTo>
                  <a:lnTo>
                    <a:pt x="544607" y="311572"/>
                  </a:lnTo>
                  <a:lnTo>
                    <a:pt x="472790" y="332569"/>
                  </a:lnTo>
                  <a:lnTo>
                    <a:pt x="405582" y="354057"/>
                  </a:lnTo>
                  <a:lnTo>
                    <a:pt x="343096" y="376015"/>
                  </a:lnTo>
                  <a:lnTo>
                    <a:pt x="285447" y="398424"/>
                  </a:lnTo>
                  <a:lnTo>
                    <a:pt x="232749" y="421266"/>
                  </a:lnTo>
                  <a:lnTo>
                    <a:pt x="185114" y="444521"/>
                  </a:lnTo>
                  <a:lnTo>
                    <a:pt x="142657" y="468170"/>
                  </a:lnTo>
                  <a:lnTo>
                    <a:pt x="105492" y="492194"/>
                  </a:lnTo>
                  <a:lnTo>
                    <a:pt x="73732" y="516573"/>
                  </a:lnTo>
                  <a:lnTo>
                    <a:pt x="36477" y="553766"/>
                  </a:lnTo>
                  <a:lnTo>
                    <a:pt x="12024" y="591650"/>
                  </a:lnTo>
                  <a:lnTo>
                    <a:pt x="758" y="630162"/>
                  </a:lnTo>
                  <a:lnTo>
                    <a:pt x="0" y="643127"/>
                  </a:lnTo>
                  <a:lnTo>
                    <a:pt x="758" y="656093"/>
                  </a:lnTo>
                  <a:lnTo>
                    <a:pt x="12024" y="694605"/>
                  </a:lnTo>
                  <a:lnTo>
                    <a:pt x="36477" y="732489"/>
                  </a:lnTo>
                  <a:lnTo>
                    <a:pt x="73732" y="769682"/>
                  </a:lnTo>
                  <a:lnTo>
                    <a:pt x="105492" y="794061"/>
                  </a:lnTo>
                  <a:lnTo>
                    <a:pt x="142657" y="818085"/>
                  </a:lnTo>
                  <a:lnTo>
                    <a:pt x="185114" y="841734"/>
                  </a:lnTo>
                  <a:lnTo>
                    <a:pt x="232749" y="864989"/>
                  </a:lnTo>
                  <a:lnTo>
                    <a:pt x="285447" y="887831"/>
                  </a:lnTo>
                  <a:lnTo>
                    <a:pt x="343096" y="910240"/>
                  </a:lnTo>
                  <a:lnTo>
                    <a:pt x="405582" y="932198"/>
                  </a:lnTo>
                  <a:lnTo>
                    <a:pt x="472790" y="953686"/>
                  </a:lnTo>
                  <a:lnTo>
                    <a:pt x="544607" y="974683"/>
                  </a:lnTo>
                  <a:lnTo>
                    <a:pt x="582209" y="984992"/>
                  </a:lnTo>
                  <a:lnTo>
                    <a:pt x="620920" y="995171"/>
                  </a:lnTo>
                  <a:lnTo>
                    <a:pt x="660726" y="1005219"/>
                  </a:lnTo>
                  <a:lnTo>
                    <a:pt x="701613" y="1015131"/>
                  </a:lnTo>
                  <a:lnTo>
                    <a:pt x="743567" y="1024907"/>
                  </a:lnTo>
                  <a:lnTo>
                    <a:pt x="786574" y="1034544"/>
                  </a:lnTo>
                  <a:lnTo>
                    <a:pt x="830619" y="1044039"/>
                  </a:lnTo>
                  <a:lnTo>
                    <a:pt x="875689" y="1053390"/>
                  </a:lnTo>
                  <a:lnTo>
                    <a:pt x="921768" y="1062594"/>
                  </a:lnTo>
                  <a:lnTo>
                    <a:pt x="968843" y="1071649"/>
                  </a:lnTo>
                  <a:lnTo>
                    <a:pt x="1016900" y="1080554"/>
                  </a:lnTo>
                  <a:lnTo>
                    <a:pt x="1065924" y="1089304"/>
                  </a:lnTo>
                  <a:lnTo>
                    <a:pt x="1115901" y="1097899"/>
                  </a:lnTo>
                  <a:lnTo>
                    <a:pt x="1166817" y="1106335"/>
                  </a:lnTo>
                  <a:lnTo>
                    <a:pt x="1218657" y="1114610"/>
                  </a:lnTo>
                  <a:lnTo>
                    <a:pt x="1271408" y="1122721"/>
                  </a:lnTo>
                  <a:lnTo>
                    <a:pt x="1325055" y="1130667"/>
                  </a:lnTo>
                  <a:lnTo>
                    <a:pt x="1379584" y="1138445"/>
                  </a:lnTo>
                  <a:lnTo>
                    <a:pt x="1434981" y="1146053"/>
                  </a:lnTo>
                  <a:lnTo>
                    <a:pt x="1491231" y="1153488"/>
                  </a:lnTo>
                  <a:lnTo>
                    <a:pt x="1548321" y="1160747"/>
                  </a:lnTo>
                  <a:lnTo>
                    <a:pt x="1606235" y="1167829"/>
                  </a:lnTo>
                  <a:lnTo>
                    <a:pt x="1664960" y="1174730"/>
                  </a:lnTo>
                  <a:lnTo>
                    <a:pt x="1724482" y="1181449"/>
                  </a:lnTo>
                  <a:lnTo>
                    <a:pt x="1784787" y="1187983"/>
                  </a:lnTo>
                  <a:lnTo>
                    <a:pt x="1845859" y="1194330"/>
                  </a:lnTo>
                  <a:lnTo>
                    <a:pt x="1907685" y="1200487"/>
                  </a:lnTo>
                  <a:lnTo>
                    <a:pt x="1970251" y="1206452"/>
                  </a:lnTo>
                  <a:lnTo>
                    <a:pt x="2033543" y="1212223"/>
                  </a:lnTo>
                  <a:lnTo>
                    <a:pt x="2097546" y="1217797"/>
                  </a:lnTo>
                  <a:lnTo>
                    <a:pt x="2162246" y="1223171"/>
                  </a:lnTo>
                  <a:lnTo>
                    <a:pt x="2227628" y="1228344"/>
                  </a:lnTo>
                  <a:lnTo>
                    <a:pt x="2360385" y="1238075"/>
                  </a:lnTo>
                  <a:lnTo>
                    <a:pt x="2495702" y="1246970"/>
                  </a:lnTo>
                  <a:lnTo>
                    <a:pt x="2633466" y="1255010"/>
                  </a:lnTo>
                  <a:lnTo>
                    <a:pt x="2773562" y="1262176"/>
                  </a:lnTo>
                  <a:lnTo>
                    <a:pt x="2915878" y="1268449"/>
                  </a:lnTo>
                  <a:lnTo>
                    <a:pt x="3060299" y="1273810"/>
                  </a:lnTo>
                  <a:lnTo>
                    <a:pt x="3206711" y="1278239"/>
                  </a:lnTo>
                  <a:lnTo>
                    <a:pt x="3355001" y="1281718"/>
                  </a:lnTo>
                  <a:lnTo>
                    <a:pt x="3505055" y="1284226"/>
                  </a:lnTo>
                  <a:lnTo>
                    <a:pt x="3656759" y="1285745"/>
                  </a:lnTo>
                  <a:lnTo>
                    <a:pt x="3733194" y="1286127"/>
                  </a:lnTo>
                  <a:lnTo>
                    <a:pt x="3810000" y="1286255"/>
                  </a:lnTo>
                  <a:lnTo>
                    <a:pt x="3886805" y="1286127"/>
                  </a:lnTo>
                  <a:lnTo>
                    <a:pt x="3963240" y="1285745"/>
                  </a:lnTo>
                  <a:lnTo>
                    <a:pt x="4114944" y="1284226"/>
                  </a:lnTo>
                  <a:lnTo>
                    <a:pt x="4264998" y="1281718"/>
                  </a:lnTo>
                  <a:lnTo>
                    <a:pt x="4413288" y="1278239"/>
                  </a:lnTo>
                  <a:lnTo>
                    <a:pt x="4559700" y="1273810"/>
                  </a:lnTo>
                  <a:lnTo>
                    <a:pt x="4704121" y="1268449"/>
                  </a:lnTo>
                  <a:lnTo>
                    <a:pt x="4846437" y="1262176"/>
                  </a:lnTo>
                  <a:lnTo>
                    <a:pt x="4986533" y="1255010"/>
                  </a:lnTo>
                  <a:lnTo>
                    <a:pt x="5124297" y="1246970"/>
                  </a:lnTo>
                  <a:lnTo>
                    <a:pt x="5259614" y="1238075"/>
                  </a:lnTo>
                  <a:lnTo>
                    <a:pt x="5392371" y="1228344"/>
                  </a:lnTo>
                  <a:lnTo>
                    <a:pt x="5457753" y="1223171"/>
                  </a:lnTo>
                  <a:lnTo>
                    <a:pt x="5522453" y="1217797"/>
                  </a:lnTo>
                  <a:lnTo>
                    <a:pt x="5586456" y="1212223"/>
                  </a:lnTo>
                  <a:lnTo>
                    <a:pt x="5649748" y="1206452"/>
                  </a:lnTo>
                  <a:lnTo>
                    <a:pt x="5712314" y="1200487"/>
                  </a:lnTo>
                  <a:lnTo>
                    <a:pt x="5774140" y="1194330"/>
                  </a:lnTo>
                  <a:lnTo>
                    <a:pt x="5835212" y="1187983"/>
                  </a:lnTo>
                  <a:lnTo>
                    <a:pt x="5895517" y="1181449"/>
                  </a:lnTo>
                  <a:lnTo>
                    <a:pt x="5955039" y="1174730"/>
                  </a:lnTo>
                  <a:lnTo>
                    <a:pt x="6013764" y="1167829"/>
                  </a:lnTo>
                  <a:lnTo>
                    <a:pt x="6071678" y="1160747"/>
                  </a:lnTo>
                  <a:lnTo>
                    <a:pt x="6128768" y="1153488"/>
                  </a:lnTo>
                  <a:lnTo>
                    <a:pt x="6185018" y="1146053"/>
                  </a:lnTo>
                  <a:lnTo>
                    <a:pt x="6240415" y="1138445"/>
                  </a:lnTo>
                  <a:lnTo>
                    <a:pt x="6294944" y="1130667"/>
                  </a:lnTo>
                  <a:lnTo>
                    <a:pt x="6348591" y="1122721"/>
                  </a:lnTo>
                  <a:lnTo>
                    <a:pt x="6401342" y="1114610"/>
                  </a:lnTo>
                  <a:lnTo>
                    <a:pt x="6453182" y="1106335"/>
                  </a:lnTo>
                  <a:lnTo>
                    <a:pt x="6504098" y="1097899"/>
                  </a:lnTo>
                  <a:lnTo>
                    <a:pt x="6554075" y="1089304"/>
                  </a:lnTo>
                  <a:lnTo>
                    <a:pt x="6603099" y="1080554"/>
                  </a:lnTo>
                  <a:lnTo>
                    <a:pt x="6651156" y="1071649"/>
                  </a:lnTo>
                  <a:lnTo>
                    <a:pt x="6698231" y="1062594"/>
                  </a:lnTo>
                  <a:lnTo>
                    <a:pt x="6744310" y="1053390"/>
                  </a:lnTo>
                  <a:lnTo>
                    <a:pt x="6789380" y="1044039"/>
                  </a:lnTo>
                  <a:lnTo>
                    <a:pt x="6833425" y="1034544"/>
                  </a:lnTo>
                  <a:lnTo>
                    <a:pt x="6876432" y="1024907"/>
                  </a:lnTo>
                  <a:lnTo>
                    <a:pt x="6918386" y="1015131"/>
                  </a:lnTo>
                  <a:lnTo>
                    <a:pt x="6959273" y="1005219"/>
                  </a:lnTo>
                  <a:lnTo>
                    <a:pt x="6999079" y="995171"/>
                  </a:lnTo>
                  <a:lnTo>
                    <a:pt x="7037790" y="984992"/>
                  </a:lnTo>
                  <a:lnTo>
                    <a:pt x="7075392" y="974683"/>
                  </a:lnTo>
                  <a:lnTo>
                    <a:pt x="7147209" y="953686"/>
                  </a:lnTo>
                  <a:lnTo>
                    <a:pt x="7214417" y="932198"/>
                  </a:lnTo>
                  <a:lnTo>
                    <a:pt x="7276903" y="910240"/>
                  </a:lnTo>
                  <a:lnTo>
                    <a:pt x="7334552" y="887831"/>
                  </a:lnTo>
                  <a:lnTo>
                    <a:pt x="7387250" y="864989"/>
                  </a:lnTo>
                  <a:lnTo>
                    <a:pt x="7434885" y="841734"/>
                  </a:lnTo>
                  <a:lnTo>
                    <a:pt x="7477342" y="818085"/>
                  </a:lnTo>
                  <a:lnTo>
                    <a:pt x="7514507" y="794061"/>
                  </a:lnTo>
                  <a:lnTo>
                    <a:pt x="7546267" y="769682"/>
                  </a:lnTo>
                  <a:lnTo>
                    <a:pt x="7583522" y="732489"/>
                  </a:lnTo>
                  <a:lnTo>
                    <a:pt x="7607975" y="694605"/>
                  </a:lnTo>
                  <a:lnTo>
                    <a:pt x="7619241" y="656093"/>
                  </a:lnTo>
                  <a:lnTo>
                    <a:pt x="7620000" y="643127"/>
                  </a:lnTo>
                  <a:lnTo>
                    <a:pt x="7619241" y="630162"/>
                  </a:lnTo>
                  <a:lnTo>
                    <a:pt x="7607975" y="591650"/>
                  </a:lnTo>
                  <a:lnTo>
                    <a:pt x="7583522" y="553766"/>
                  </a:lnTo>
                  <a:lnTo>
                    <a:pt x="7546267" y="516573"/>
                  </a:lnTo>
                  <a:lnTo>
                    <a:pt x="7514507" y="492194"/>
                  </a:lnTo>
                  <a:lnTo>
                    <a:pt x="7477342" y="468170"/>
                  </a:lnTo>
                  <a:lnTo>
                    <a:pt x="7434885" y="444521"/>
                  </a:lnTo>
                  <a:lnTo>
                    <a:pt x="7387250" y="421266"/>
                  </a:lnTo>
                  <a:lnTo>
                    <a:pt x="7334552" y="398424"/>
                  </a:lnTo>
                  <a:lnTo>
                    <a:pt x="7276903" y="376015"/>
                  </a:lnTo>
                  <a:lnTo>
                    <a:pt x="7214417" y="354057"/>
                  </a:lnTo>
                  <a:lnTo>
                    <a:pt x="7147209" y="332569"/>
                  </a:lnTo>
                  <a:lnTo>
                    <a:pt x="7075392" y="311572"/>
                  </a:lnTo>
                  <a:lnTo>
                    <a:pt x="7037790" y="301263"/>
                  </a:lnTo>
                  <a:lnTo>
                    <a:pt x="6999079" y="291084"/>
                  </a:lnTo>
                  <a:lnTo>
                    <a:pt x="6959273" y="281036"/>
                  </a:lnTo>
                  <a:lnTo>
                    <a:pt x="6918386" y="271124"/>
                  </a:lnTo>
                  <a:lnTo>
                    <a:pt x="6876432" y="261348"/>
                  </a:lnTo>
                  <a:lnTo>
                    <a:pt x="6833425" y="251711"/>
                  </a:lnTo>
                  <a:lnTo>
                    <a:pt x="6789380" y="242216"/>
                  </a:lnTo>
                  <a:lnTo>
                    <a:pt x="6744310" y="232865"/>
                  </a:lnTo>
                  <a:lnTo>
                    <a:pt x="6698231" y="223661"/>
                  </a:lnTo>
                  <a:lnTo>
                    <a:pt x="6651156" y="214606"/>
                  </a:lnTo>
                  <a:lnTo>
                    <a:pt x="6603099" y="205701"/>
                  </a:lnTo>
                  <a:lnTo>
                    <a:pt x="6554075" y="196951"/>
                  </a:lnTo>
                  <a:lnTo>
                    <a:pt x="6504098" y="188356"/>
                  </a:lnTo>
                  <a:lnTo>
                    <a:pt x="6453182" y="179920"/>
                  </a:lnTo>
                  <a:lnTo>
                    <a:pt x="6401342" y="171645"/>
                  </a:lnTo>
                  <a:lnTo>
                    <a:pt x="6348591" y="163534"/>
                  </a:lnTo>
                  <a:lnTo>
                    <a:pt x="6294944" y="155588"/>
                  </a:lnTo>
                  <a:lnTo>
                    <a:pt x="6240415" y="147810"/>
                  </a:lnTo>
                  <a:lnTo>
                    <a:pt x="6185018" y="140202"/>
                  </a:lnTo>
                  <a:lnTo>
                    <a:pt x="6128768" y="132767"/>
                  </a:lnTo>
                  <a:lnTo>
                    <a:pt x="6071678" y="125508"/>
                  </a:lnTo>
                  <a:lnTo>
                    <a:pt x="6013764" y="118426"/>
                  </a:lnTo>
                  <a:lnTo>
                    <a:pt x="5955039" y="111525"/>
                  </a:lnTo>
                  <a:lnTo>
                    <a:pt x="5895517" y="104806"/>
                  </a:lnTo>
                  <a:lnTo>
                    <a:pt x="5835212" y="98272"/>
                  </a:lnTo>
                  <a:lnTo>
                    <a:pt x="5774140" y="91925"/>
                  </a:lnTo>
                  <a:lnTo>
                    <a:pt x="5712314" y="85768"/>
                  </a:lnTo>
                  <a:lnTo>
                    <a:pt x="5649748" y="79803"/>
                  </a:lnTo>
                  <a:lnTo>
                    <a:pt x="5586456" y="74032"/>
                  </a:lnTo>
                  <a:lnTo>
                    <a:pt x="5522453" y="68458"/>
                  </a:lnTo>
                  <a:lnTo>
                    <a:pt x="5457753" y="63084"/>
                  </a:lnTo>
                  <a:lnTo>
                    <a:pt x="5392371" y="57911"/>
                  </a:lnTo>
                  <a:lnTo>
                    <a:pt x="5259614" y="48180"/>
                  </a:lnTo>
                  <a:lnTo>
                    <a:pt x="5124297" y="39285"/>
                  </a:lnTo>
                  <a:lnTo>
                    <a:pt x="4986533" y="31245"/>
                  </a:lnTo>
                  <a:lnTo>
                    <a:pt x="4846437" y="24079"/>
                  </a:lnTo>
                  <a:lnTo>
                    <a:pt x="4704121" y="17806"/>
                  </a:lnTo>
                  <a:lnTo>
                    <a:pt x="4559700" y="12445"/>
                  </a:lnTo>
                  <a:lnTo>
                    <a:pt x="4413288" y="8016"/>
                  </a:lnTo>
                  <a:lnTo>
                    <a:pt x="4264998" y="4537"/>
                  </a:lnTo>
                  <a:lnTo>
                    <a:pt x="4114944" y="2029"/>
                  </a:lnTo>
                  <a:lnTo>
                    <a:pt x="3963240" y="510"/>
                  </a:lnTo>
                  <a:lnTo>
                    <a:pt x="3886805" y="128"/>
                  </a:lnTo>
                  <a:lnTo>
                    <a:pt x="3810000" y="0"/>
                  </a:lnTo>
                  <a:close/>
                </a:path>
              </a:pathLst>
            </a:custGeom>
            <a:solidFill>
              <a:srgbClr val="00EA88"/>
            </a:solidFill>
          </p:spPr>
          <p:txBody>
            <a:bodyPr wrap="square" lIns="0" tIns="0" rIns="0" bIns="0" rtlCol="0"/>
            <a:lstStyle/>
            <a:p>
              <a:endParaRPr/>
            </a:p>
          </p:txBody>
        </p:sp>
        <p:sp>
          <p:nvSpPr>
            <p:cNvPr id="6" name="object 6"/>
            <p:cNvSpPr/>
            <p:nvPr/>
          </p:nvSpPr>
          <p:spPr>
            <a:xfrm>
              <a:off x="1536192" y="3043427"/>
              <a:ext cx="6632448" cy="120243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1516" y="2968751"/>
              <a:ext cx="6629400" cy="1199515"/>
            </a:xfrm>
            <a:custGeom>
              <a:avLst/>
              <a:gdLst/>
              <a:ahLst/>
              <a:cxnLst/>
              <a:rect l="l" t="t" r="r" b="b"/>
              <a:pathLst>
                <a:path w="6629400" h="1199514">
                  <a:moveTo>
                    <a:pt x="3314700" y="0"/>
                  </a:moveTo>
                  <a:lnTo>
                    <a:pt x="3238624" y="154"/>
                  </a:lnTo>
                  <a:lnTo>
                    <a:pt x="3162968" y="617"/>
                  </a:lnTo>
                  <a:lnTo>
                    <a:pt x="3087749" y="1383"/>
                  </a:lnTo>
                  <a:lnTo>
                    <a:pt x="3012987" y="2450"/>
                  </a:lnTo>
                  <a:lnTo>
                    <a:pt x="2938700" y="3815"/>
                  </a:lnTo>
                  <a:lnTo>
                    <a:pt x="2864905" y="5474"/>
                  </a:lnTo>
                  <a:lnTo>
                    <a:pt x="2791620" y="7424"/>
                  </a:lnTo>
                  <a:lnTo>
                    <a:pt x="2718866" y="9661"/>
                  </a:lnTo>
                  <a:lnTo>
                    <a:pt x="2646658" y="12183"/>
                  </a:lnTo>
                  <a:lnTo>
                    <a:pt x="2575017" y="14985"/>
                  </a:lnTo>
                  <a:lnTo>
                    <a:pt x="2503960" y="18066"/>
                  </a:lnTo>
                  <a:lnTo>
                    <a:pt x="2433505" y="21420"/>
                  </a:lnTo>
                  <a:lnTo>
                    <a:pt x="2363670" y="25046"/>
                  </a:lnTo>
                  <a:lnTo>
                    <a:pt x="2294475" y="28939"/>
                  </a:lnTo>
                  <a:lnTo>
                    <a:pt x="2225937" y="33097"/>
                  </a:lnTo>
                  <a:lnTo>
                    <a:pt x="2158074" y="37516"/>
                  </a:lnTo>
                  <a:lnTo>
                    <a:pt x="2090906" y="42193"/>
                  </a:lnTo>
                  <a:lnTo>
                    <a:pt x="2024449" y="47124"/>
                  </a:lnTo>
                  <a:lnTo>
                    <a:pt x="1958723" y="52307"/>
                  </a:lnTo>
                  <a:lnTo>
                    <a:pt x="1893745" y="57737"/>
                  </a:lnTo>
                  <a:lnTo>
                    <a:pt x="1829534" y="63413"/>
                  </a:lnTo>
                  <a:lnTo>
                    <a:pt x="1766109" y="69329"/>
                  </a:lnTo>
                  <a:lnTo>
                    <a:pt x="1703486" y="75483"/>
                  </a:lnTo>
                  <a:lnTo>
                    <a:pt x="1641686" y="81872"/>
                  </a:lnTo>
                  <a:lnTo>
                    <a:pt x="1580726" y="88493"/>
                  </a:lnTo>
                  <a:lnTo>
                    <a:pt x="1520624" y="95341"/>
                  </a:lnTo>
                  <a:lnTo>
                    <a:pt x="1461399" y="102414"/>
                  </a:lnTo>
                  <a:lnTo>
                    <a:pt x="1403068" y="109709"/>
                  </a:lnTo>
                  <a:lnTo>
                    <a:pt x="1345651" y="117221"/>
                  </a:lnTo>
                  <a:lnTo>
                    <a:pt x="1289165" y="124949"/>
                  </a:lnTo>
                  <a:lnTo>
                    <a:pt x="1233629" y="132888"/>
                  </a:lnTo>
                  <a:lnTo>
                    <a:pt x="1179061" y="141035"/>
                  </a:lnTo>
                  <a:lnTo>
                    <a:pt x="1125480" y="149388"/>
                  </a:lnTo>
                  <a:lnTo>
                    <a:pt x="1072902" y="157941"/>
                  </a:lnTo>
                  <a:lnTo>
                    <a:pt x="1021348" y="166693"/>
                  </a:lnTo>
                  <a:lnTo>
                    <a:pt x="970835" y="175641"/>
                  </a:lnTo>
                  <a:lnTo>
                    <a:pt x="921381" y="184779"/>
                  </a:lnTo>
                  <a:lnTo>
                    <a:pt x="873006" y="194106"/>
                  </a:lnTo>
                  <a:lnTo>
                    <a:pt x="825726" y="203619"/>
                  </a:lnTo>
                  <a:lnTo>
                    <a:pt x="779560" y="213312"/>
                  </a:lnTo>
                  <a:lnTo>
                    <a:pt x="734527" y="223185"/>
                  </a:lnTo>
                  <a:lnTo>
                    <a:pt x="690645" y="233232"/>
                  </a:lnTo>
                  <a:lnTo>
                    <a:pt x="647932" y="243452"/>
                  </a:lnTo>
                  <a:lnTo>
                    <a:pt x="606406" y="253840"/>
                  </a:lnTo>
                  <a:lnTo>
                    <a:pt x="566086" y="264393"/>
                  </a:lnTo>
                  <a:lnTo>
                    <a:pt x="526990" y="275108"/>
                  </a:lnTo>
                  <a:lnTo>
                    <a:pt x="489136" y="285981"/>
                  </a:lnTo>
                  <a:lnTo>
                    <a:pt x="452543" y="297010"/>
                  </a:lnTo>
                  <a:lnTo>
                    <a:pt x="383211" y="319521"/>
                  </a:lnTo>
                  <a:lnTo>
                    <a:pt x="319141" y="342613"/>
                  </a:lnTo>
                  <a:lnTo>
                    <a:pt x="260478" y="366260"/>
                  </a:lnTo>
                  <a:lnTo>
                    <a:pt x="207370" y="390435"/>
                  </a:lnTo>
                  <a:lnTo>
                    <a:pt x="159962" y="415113"/>
                  </a:lnTo>
                  <a:lnTo>
                    <a:pt x="118401" y="440266"/>
                  </a:lnTo>
                  <a:lnTo>
                    <a:pt x="82832" y="465869"/>
                  </a:lnTo>
                  <a:lnTo>
                    <a:pt x="53402" y="491894"/>
                  </a:lnTo>
                  <a:lnTo>
                    <a:pt x="21088" y="531667"/>
                  </a:lnTo>
                  <a:lnTo>
                    <a:pt x="3410" y="572242"/>
                  </a:lnTo>
                  <a:lnTo>
                    <a:pt x="0" y="599694"/>
                  </a:lnTo>
                  <a:lnTo>
                    <a:pt x="855" y="613457"/>
                  </a:lnTo>
                  <a:lnTo>
                    <a:pt x="13545" y="654280"/>
                  </a:lnTo>
                  <a:lnTo>
                    <a:pt x="41035" y="694330"/>
                  </a:lnTo>
                  <a:lnTo>
                    <a:pt x="82832" y="733518"/>
                  </a:lnTo>
                  <a:lnTo>
                    <a:pt x="118401" y="759121"/>
                  </a:lnTo>
                  <a:lnTo>
                    <a:pt x="159962" y="784274"/>
                  </a:lnTo>
                  <a:lnTo>
                    <a:pt x="207370" y="808952"/>
                  </a:lnTo>
                  <a:lnTo>
                    <a:pt x="260478" y="833127"/>
                  </a:lnTo>
                  <a:lnTo>
                    <a:pt x="319141" y="856774"/>
                  </a:lnTo>
                  <a:lnTo>
                    <a:pt x="383211" y="879866"/>
                  </a:lnTo>
                  <a:lnTo>
                    <a:pt x="452543" y="902377"/>
                  </a:lnTo>
                  <a:lnTo>
                    <a:pt x="489136" y="913406"/>
                  </a:lnTo>
                  <a:lnTo>
                    <a:pt x="526990" y="924279"/>
                  </a:lnTo>
                  <a:lnTo>
                    <a:pt x="566086" y="934994"/>
                  </a:lnTo>
                  <a:lnTo>
                    <a:pt x="606406" y="945547"/>
                  </a:lnTo>
                  <a:lnTo>
                    <a:pt x="647932" y="955935"/>
                  </a:lnTo>
                  <a:lnTo>
                    <a:pt x="690645" y="966155"/>
                  </a:lnTo>
                  <a:lnTo>
                    <a:pt x="734527" y="976202"/>
                  </a:lnTo>
                  <a:lnTo>
                    <a:pt x="779560" y="986075"/>
                  </a:lnTo>
                  <a:lnTo>
                    <a:pt x="825726" y="995768"/>
                  </a:lnTo>
                  <a:lnTo>
                    <a:pt x="873006" y="1005281"/>
                  </a:lnTo>
                  <a:lnTo>
                    <a:pt x="921381" y="1014608"/>
                  </a:lnTo>
                  <a:lnTo>
                    <a:pt x="970835" y="1023747"/>
                  </a:lnTo>
                  <a:lnTo>
                    <a:pt x="1021348" y="1032694"/>
                  </a:lnTo>
                  <a:lnTo>
                    <a:pt x="1072902" y="1041446"/>
                  </a:lnTo>
                  <a:lnTo>
                    <a:pt x="1125480" y="1049999"/>
                  </a:lnTo>
                  <a:lnTo>
                    <a:pt x="1179061" y="1058352"/>
                  </a:lnTo>
                  <a:lnTo>
                    <a:pt x="1233629" y="1066499"/>
                  </a:lnTo>
                  <a:lnTo>
                    <a:pt x="1289165" y="1074438"/>
                  </a:lnTo>
                  <a:lnTo>
                    <a:pt x="1345651" y="1082166"/>
                  </a:lnTo>
                  <a:lnTo>
                    <a:pt x="1403068" y="1089678"/>
                  </a:lnTo>
                  <a:lnTo>
                    <a:pt x="1461399" y="1096973"/>
                  </a:lnTo>
                  <a:lnTo>
                    <a:pt x="1520624" y="1104046"/>
                  </a:lnTo>
                  <a:lnTo>
                    <a:pt x="1580726" y="1110894"/>
                  </a:lnTo>
                  <a:lnTo>
                    <a:pt x="1641686" y="1117515"/>
                  </a:lnTo>
                  <a:lnTo>
                    <a:pt x="1703486" y="1123904"/>
                  </a:lnTo>
                  <a:lnTo>
                    <a:pt x="1766109" y="1130058"/>
                  </a:lnTo>
                  <a:lnTo>
                    <a:pt x="1829534" y="1135974"/>
                  </a:lnTo>
                  <a:lnTo>
                    <a:pt x="1893745" y="1141650"/>
                  </a:lnTo>
                  <a:lnTo>
                    <a:pt x="1958723" y="1147080"/>
                  </a:lnTo>
                  <a:lnTo>
                    <a:pt x="2024449" y="1152263"/>
                  </a:lnTo>
                  <a:lnTo>
                    <a:pt x="2090906" y="1157194"/>
                  </a:lnTo>
                  <a:lnTo>
                    <a:pt x="2158074" y="1161871"/>
                  </a:lnTo>
                  <a:lnTo>
                    <a:pt x="2225937" y="1166290"/>
                  </a:lnTo>
                  <a:lnTo>
                    <a:pt x="2294475" y="1170448"/>
                  </a:lnTo>
                  <a:lnTo>
                    <a:pt x="2363670" y="1174341"/>
                  </a:lnTo>
                  <a:lnTo>
                    <a:pt x="2433505" y="1177967"/>
                  </a:lnTo>
                  <a:lnTo>
                    <a:pt x="2503960" y="1181321"/>
                  </a:lnTo>
                  <a:lnTo>
                    <a:pt x="2575017" y="1184402"/>
                  </a:lnTo>
                  <a:lnTo>
                    <a:pt x="2646658" y="1187204"/>
                  </a:lnTo>
                  <a:lnTo>
                    <a:pt x="2718866" y="1189726"/>
                  </a:lnTo>
                  <a:lnTo>
                    <a:pt x="2791620" y="1191963"/>
                  </a:lnTo>
                  <a:lnTo>
                    <a:pt x="2864905" y="1193913"/>
                  </a:lnTo>
                  <a:lnTo>
                    <a:pt x="2938700" y="1195572"/>
                  </a:lnTo>
                  <a:lnTo>
                    <a:pt x="3012987" y="1196937"/>
                  </a:lnTo>
                  <a:lnTo>
                    <a:pt x="3087749" y="1198004"/>
                  </a:lnTo>
                  <a:lnTo>
                    <a:pt x="3162968" y="1198770"/>
                  </a:lnTo>
                  <a:lnTo>
                    <a:pt x="3238624" y="1199233"/>
                  </a:lnTo>
                  <a:lnTo>
                    <a:pt x="3314700" y="1199388"/>
                  </a:lnTo>
                  <a:lnTo>
                    <a:pt x="3390775" y="1199233"/>
                  </a:lnTo>
                  <a:lnTo>
                    <a:pt x="3466431" y="1198770"/>
                  </a:lnTo>
                  <a:lnTo>
                    <a:pt x="3541650" y="1198004"/>
                  </a:lnTo>
                  <a:lnTo>
                    <a:pt x="3616412" y="1196937"/>
                  </a:lnTo>
                  <a:lnTo>
                    <a:pt x="3690699" y="1195572"/>
                  </a:lnTo>
                  <a:lnTo>
                    <a:pt x="3764494" y="1193913"/>
                  </a:lnTo>
                  <a:lnTo>
                    <a:pt x="3837779" y="1191963"/>
                  </a:lnTo>
                  <a:lnTo>
                    <a:pt x="3910533" y="1189726"/>
                  </a:lnTo>
                  <a:lnTo>
                    <a:pt x="3982741" y="1187204"/>
                  </a:lnTo>
                  <a:lnTo>
                    <a:pt x="4054382" y="1184402"/>
                  </a:lnTo>
                  <a:lnTo>
                    <a:pt x="4125439" y="1181321"/>
                  </a:lnTo>
                  <a:lnTo>
                    <a:pt x="4195894" y="1177967"/>
                  </a:lnTo>
                  <a:lnTo>
                    <a:pt x="4265729" y="1174341"/>
                  </a:lnTo>
                  <a:lnTo>
                    <a:pt x="4334924" y="1170448"/>
                  </a:lnTo>
                  <a:lnTo>
                    <a:pt x="4403462" y="1166290"/>
                  </a:lnTo>
                  <a:lnTo>
                    <a:pt x="4471325" y="1161871"/>
                  </a:lnTo>
                  <a:lnTo>
                    <a:pt x="4538493" y="1157194"/>
                  </a:lnTo>
                  <a:lnTo>
                    <a:pt x="4604950" y="1152263"/>
                  </a:lnTo>
                  <a:lnTo>
                    <a:pt x="4670676" y="1147080"/>
                  </a:lnTo>
                  <a:lnTo>
                    <a:pt x="4735654" y="1141650"/>
                  </a:lnTo>
                  <a:lnTo>
                    <a:pt x="4799865" y="1135974"/>
                  </a:lnTo>
                  <a:lnTo>
                    <a:pt x="4863290" y="1130058"/>
                  </a:lnTo>
                  <a:lnTo>
                    <a:pt x="4925913" y="1123904"/>
                  </a:lnTo>
                  <a:lnTo>
                    <a:pt x="4987713" y="1117515"/>
                  </a:lnTo>
                  <a:lnTo>
                    <a:pt x="5048673" y="1110894"/>
                  </a:lnTo>
                  <a:lnTo>
                    <a:pt x="5108775" y="1104046"/>
                  </a:lnTo>
                  <a:lnTo>
                    <a:pt x="5168000" y="1096973"/>
                  </a:lnTo>
                  <a:lnTo>
                    <a:pt x="5226331" y="1089678"/>
                  </a:lnTo>
                  <a:lnTo>
                    <a:pt x="5283748" y="1082166"/>
                  </a:lnTo>
                  <a:lnTo>
                    <a:pt x="5340234" y="1074438"/>
                  </a:lnTo>
                  <a:lnTo>
                    <a:pt x="5395770" y="1066499"/>
                  </a:lnTo>
                  <a:lnTo>
                    <a:pt x="5450338" y="1058352"/>
                  </a:lnTo>
                  <a:lnTo>
                    <a:pt x="5503919" y="1049999"/>
                  </a:lnTo>
                  <a:lnTo>
                    <a:pt x="5556497" y="1041446"/>
                  </a:lnTo>
                  <a:lnTo>
                    <a:pt x="5608051" y="1032694"/>
                  </a:lnTo>
                  <a:lnTo>
                    <a:pt x="5658564" y="1023747"/>
                  </a:lnTo>
                  <a:lnTo>
                    <a:pt x="5708018" y="1014608"/>
                  </a:lnTo>
                  <a:lnTo>
                    <a:pt x="5756393" y="1005281"/>
                  </a:lnTo>
                  <a:lnTo>
                    <a:pt x="5803673" y="995768"/>
                  </a:lnTo>
                  <a:lnTo>
                    <a:pt x="5849839" y="986075"/>
                  </a:lnTo>
                  <a:lnTo>
                    <a:pt x="5894872" y="976202"/>
                  </a:lnTo>
                  <a:lnTo>
                    <a:pt x="5938754" y="966155"/>
                  </a:lnTo>
                  <a:lnTo>
                    <a:pt x="5981467" y="955935"/>
                  </a:lnTo>
                  <a:lnTo>
                    <a:pt x="6022993" y="945547"/>
                  </a:lnTo>
                  <a:lnTo>
                    <a:pt x="6063313" y="934994"/>
                  </a:lnTo>
                  <a:lnTo>
                    <a:pt x="6102409" y="924279"/>
                  </a:lnTo>
                  <a:lnTo>
                    <a:pt x="6140263" y="913406"/>
                  </a:lnTo>
                  <a:lnTo>
                    <a:pt x="6176856" y="902377"/>
                  </a:lnTo>
                  <a:lnTo>
                    <a:pt x="6246188" y="879866"/>
                  </a:lnTo>
                  <a:lnTo>
                    <a:pt x="6310258" y="856774"/>
                  </a:lnTo>
                  <a:lnTo>
                    <a:pt x="6368921" y="833127"/>
                  </a:lnTo>
                  <a:lnTo>
                    <a:pt x="6422029" y="808952"/>
                  </a:lnTo>
                  <a:lnTo>
                    <a:pt x="6469437" y="784274"/>
                  </a:lnTo>
                  <a:lnTo>
                    <a:pt x="6510998" y="759121"/>
                  </a:lnTo>
                  <a:lnTo>
                    <a:pt x="6546567" y="733518"/>
                  </a:lnTo>
                  <a:lnTo>
                    <a:pt x="6575997" y="707493"/>
                  </a:lnTo>
                  <a:lnTo>
                    <a:pt x="6608311" y="667720"/>
                  </a:lnTo>
                  <a:lnTo>
                    <a:pt x="6625989" y="627145"/>
                  </a:lnTo>
                  <a:lnTo>
                    <a:pt x="6629400" y="599694"/>
                  </a:lnTo>
                  <a:lnTo>
                    <a:pt x="6628544" y="585930"/>
                  </a:lnTo>
                  <a:lnTo>
                    <a:pt x="6615854" y="545107"/>
                  </a:lnTo>
                  <a:lnTo>
                    <a:pt x="6588364" y="505057"/>
                  </a:lnTo>
                  <a:lnTo>
                    <a:pt x="6546567" y="465869"/>
                  </a:lnTo>
                  <a:lnTo>
                    <a:pt x="6510998" y="440266"/>
                  </a:lnTo>
                  <a:lnTo>
                    <a:pt x="6469437" y="415113"/>
                  </a:lnTo>
                  <a:lnTo>
                    <a:pt x="6422029" y="390435"/>
                  </a:lnTo>
                  <a:lnTo>
                    <a:pt x="6368921" y="366260"/>
                  </a:lnTo>
                  <a:lnTo>
                    <a:pt x="6310258" y="342613"/>
                  </a:lnTo>
                  <a:lnTo>
                    <a:pt x="6246188" y="319521"/>
                  </a:lnTo>
                  <a:lnTo>
                    <a:pt x="6176856" y="297010"/>
                  </a:lnTo>
                  <a:lnTo>
                    <a:pt x="6140263" y="285981"/>
                  </a:lnTo>
                  <a:lnTo>
                    <a:pt x="6102409" y="275108"/>
                  </a:lnTo>
                  <a:lnTo>
                    <a:pt x="6063313" y="264393"/>
                  </a:lnTo>
                  <a:lnTo>
                    <a:pt x="6022993" y="253840"/>
                  </a:lnTo>
                  <a:lnTo>
                    <a:pt x="5981467" y="243452"/>
                  </a:lnTo>
                  <a:lnTo>
                    <a:pt x="5938754" y="233232"/>
                  </a:lnTo>
                  <a:lnTo>
                    <a:pt x="5894872" y="223185"/>
                  </a:lnTo>
                  <a:lnTo>
                    <a:pt x="5849839" y="213312"/>
                  </a:lnTo>
                  <a:lnTo>
                    <a:pt x="5803673" y="203619"/>
                  </a:lnTo>
                  <a:lnTo>
                    <a:pt x="5756393" y="194106"/>
                  </a:lnTo>
                  <a:lnTo>
                    <a:pt x="5708018" y="184779"/>
                  </a:lnTo>
                  <a:lnTo>
                    <a:pt x="5658564" y="175641"/>
                  </a:lnTo>
                  <a:lnTo>
                    <a:pt x="5608051" y="166693"/>
                  </a:lnTo>
                  <a:lnTo>
                    <a:pt x="5556497" y="157941"/>
                  </a:lnTo>
                  <a:lnTo>
                    <a:pt x="5503919" y="149388"/>
                  </a:lnTo>
                  <a:lnTo>
                    <a:pt x="5450338" y="141035"/>
                  </a:lnTo>
                  <a:lnTo>
                    <a:pt x="5395770" y="132888"/>
                  </a:lnTo>
                  <a:lnTo>
                    <a:pt x="5340234" y="124949"/>
                  </a:lnTo>
                  <a:lnTo>
                    <a:pt x="5283748" y="117221"/>
                  </a:lnTo>
                  <a:lnTo>
                    <a:pt x="5226331" y="109709"/>
                  </a:lnTo>
                  <a:lnTo>
                    <a:pt x="5168000" y="102414"/>
                  </a:lnTo>
                  <a:lnTo>
                    <a:pt x="5108775" y="95341"/>
                  </a:lnTo>
                  <a:lnTo>
                    <a:pt x="5048673" y="88493"/>
                  </a:lnTo>
                  <a:lnTo>
                    <a:pt x="4987713" y="81872"/>
                  </a:lnTo>
                  <a:lnTo>
                    <a:pt x="4925913" y="75483"/>
                  </a:lnTo>
                  <a:lnTo>
                    <a:pt x="4863290" y="69329"/>
                  </a:lnTo>
                  <a:lnTo>
                    <a:pt x="4799865" y="63413"/>
                  </a:lnTo>
                  <a:lnTo>
                    <a:pt x="4735654" y="57737"/>
                  </a:lnTo>
                  <a:lnTo>
                    <a:pt x="4670676" y="52307"/>
                  </a:lnTo>
                  <a:lnTo>
                    <a:pt x="4604950" y="47124"/>
                  </a:lnTo>
                  <a:lnTo>
                    <a:pt x="4538493" y="42193"/>
                  </a:lnTo>
                  <a:lnTo>
                    <a:pt x="4471325" y="37516"/>
                  </a:lnTo>
                  <a:lnTo>
                    <a:pt x="4403462" y="33097"/>
                  </a:lnTo>
                  <a:lnTo>
                    <a:pt x="4334924" y="28939"/>
                  </a:lnTo>
                  <a:lnTo>
                    <a:pt x="4265729" y="25046"/>
                  </a:lnTo>
                  <a:lnTo>
                    <a:pt x="4195894" y="21420"/>
                  </a:lnTo>
                  <a:lnTo>
                    <a:pt x="4125439" y="18066"/>
                  </a:lnTo>
                  <a:lnTo>
                    <a:pt x="4054382" y="14985"/>
                  </a:lnTo>
                  <a:lnTo>
                    <a:pt x="3982741" y="12183"/>
                  </a:lnTo>
                  <a:lnTo>
                    <a:pt x="3910533" y="9661"/>
                  </a:lnTo>
                  <a:lnTo>
                    <a:pt x="3837779" y="7424"/>
                  </a:lnTo>
                  <a:lnTo>
                    <a:pt x="3764494" y="5474"/>
                  </a:lnTo>
                  <a:lnTo>
                    <a:pt x="3690699" y="3815"/>
                  </a:lnTo>
                  <a:lnTo>
                    <a:pt x="3616412" y="2450"/>
                  </a:lnTo>
                  <a:lnTo>
                    <a:pt x="3541650" y="1383"/>
                  </a:lnTo>
                  <a:lnTo>
                    <a:pt x="3466431" y="617"/>
                  </a:lnTo>
                  <a:lnTo>
                    <a:pt x="3390775" y="154"/>
                  </a:lnTo>
                  <a:lnTo>
                    <a:pt x="3314700" y="0"/>
                  </a:lnTo>
                  <a:close/>
                </a:path>
              </a:pathLst>
            </a:custGeom>
            <a:solidFill>
              <a:srgbClr val="BB3700"/>
            </a:solidFill>
          </p:spPr>
          <p:txBody>
            <a:bodyPr wrap="square" lIns="0" tIns="0" rIns="0" bIns="0" rtlCol="0"/>
            <a:lstStyle/>
            <a:p>
              <a:endParaRPr/>
            </a:p>
          </p:txBody>
        </p:sp>
        <p:sp>
          <p:nvSpPr>
            <p:cNvPr id="8" name="object 8"/>
            <p:cNvSpPr/>
            <p:nvPr/>
          </p:nvSpPr>
          <p:spPr>
            <a:xfrm>
              <a:off x="2069591" y="2586227"/>
              <a:ext cx="5489448" cy="10317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994916" y="2511551"/>
              <a:ext cx="5486400" cy="1028700"/>
            </a:xfrm>
            <a:custGeom>
              <a:avLst/>
              <a:gdLst/>
              <a:ahLst/>
              <a:cxnLst/>
              <a:rect l="l" t="t" r="r" b="b"/>
              <a:pathLst>
                <a:path w="5486400" h="1028700">
                  <a:moveTo>
                    <a:pt x="2743199" y="0"/>
                  </a:moveTo>
                  <a:lnTo>
                    <a:pt x="2667694" y="191"/>
                  </a:lnTo>
                  <a:lnTo>
                    <a:pt x="2592692" y="760"/>
                  </a:lnTo>
                  <a:lnTo>
                    <a:pt x="2518220" y="1704"/>
                  </a:lnTo>
                  <a:lnTo>
                    <a:pt x="2444305" y="3017"/>
                  </a:lnTo>
                  <a:lnTo>
                    <a:pt x="2370973" y="4694"/>
                  </a:lnTo>
                  <a:lnTo>
                    <a:pt x="2298249" y="6731"/>
                  </a:lnTo>
                  <a:lnTo>
                    <a:pt x="2226160" y="9121"/>
                  </a:lnTo>
                  <a:lnTo>
                    <a:pt x="2154732" y="11861"/>
                  </a:lnTo>
                  <a:lnTo>
                    <a:pt x="2083991" y="14946"/>
                  </a:lnTo>
                  <a:lnTo>
                    <a:pt x="2013964" y="18370"/>
                  </a:lnTo>
                  <a:lnTo>
                    <a:pt x="1944676" y="22129"/>
                  </a:lnTo>
                  <a:lnTo>
                    <a:pt x="1876153" y="26218"/>
                  </a:lnTo>
                  <a:lnTo>
                    <a:pt x="1808423" y="30632"/>
                  </a:lnTo>
                  <a:lnTo>
                    <a:pt x="1741510" y="35366"/>
                  </a:lnTo>
                  <a:lnTo>
                    <a:pt x="1675441" y="40415"/>
                  </a:lnTo>
                  <a:lnTo>
                    <a:pt x="1610243" y="45775"/>
                  </a:lnTo>
                  <a:lnTo>
                    <a:pt x="1545940" y="51439"/>
                  </a:lnTo>
                  <a:lnTo>
                    <a:pt x="1482561" y="57404"/>
                  </a:lnTo>
                  <a:lnTo>
                    <a:pt x="1420130" y="63665"/>
                  </a:lnTo>
                  <a:lnTo>
                    <a:pt x="1358674" y="70216"/>
                  </a:lnTo>
                  <a:lnTo>
                    <a:pt x="1298219" y="77053"/>
                  </a:lnTo>
                  <a:lnTo>
                    <a:pt x="1238791" y="84171"/>
                  </a:lnTo>
                  <a:lnTo>
                    <a:pt x="1180416" y="91565"/>
                  </a:lnTo>
                  <a:lnTo>
                    <a:pt x="1123120" y="99230"/>
                  </a:lnTo>
                  <a:lnTo>
                    <a:pt x="1066931" y="107161"/>
                  </a:lnTo>
                  <a:lnTo>
                    <a:pt x="1011873" y="115354"/>
                  </a:lnTo>
                  <a:lnTo>
                    <a:pt x="957973" y="123802"/>
                  </a:lnTo>
                  <a:lnTo>
                    <a:pt x="905256" y="132502"/>
                  </a:lnTo>
                  <a:lnTo>
                    <a:pt x="853750" y="141449"/>
                  </a:lnTo>
                  <a:lnTo>
                    <a:pt x="803481" y="150637"/>
                  </a:lnTo>
                  <a:lnTo>
                    <a:pt x="754474" y="160062"/>
                  </a:lnTo>
                  <a:lnTo>
                    <a:pt x="706755" y="169719"/>
                  </a:lnTo>
                  <a:lnTo>
                    <a:pt x="660352" y="179603"/>
                  </a:lnTo>
                  <a:lnTo>
                    <a:pt x="615289" y="189709"/>
                  </a:lnTo>
                  <a:lnTo>
                    <a:pt x="571593" y="200032"/>
                  </a:lnTo>
                  <a:lnTo>
                    <a:pt x="529291" y="210568"/>
                  </a:lnTo>
                  <a:lnTo>
                    <a:pt x="488408" y="221310"/>
                  </a:lnTo>
                  <a:lnTo>
                    <a:pt x="448970" y="232255"/>
                  </a:lnTo>
                  <a:lnTo>
                    <a:pt x="411005" y="243398"/>
                  </a:lnTo>
                  <a:lnTo>
                    <a:pt x="374537" y="254733"/>
                  </a:lnTo>
                  <a:lnTo>
                    <a:pt x="306199" y="277962"/>
                  </a:lnTo>
                  <a:lnTo>
                    <a:pt x="244166" y="301903"/>
                  </a:lnTo>
                  <a:lnTo>
                    <a:pt x="188648" y="326516"/>
                  </a:lnTo>
                  <a:lnTo>
                    <a:pt x="139854" y="351763"/>
                  </a:lnTo>
                  <a:lnTo>
                    <a:pt x="97992" y="377604"/>
                  </a:lnTo>
                  <a:lnTo>
                    <a:pt x="63273" y="404000"/>
                  </a:lnTo>
                  <a:lnTo>
                    <a:pt x="35905" y="430912"/>
                  </a:lnTo>
                  <a:lnTo>
                    <a:pt x="9093" y="472161"/>
                  </a:lnTo>
                  <a:lnTo>
                    <a:pt x="0" y="514350"/>
                  </a:lnTo>
                  <a:lnTo>
                    <a:pt x="1019" y="528509"/>
                  </a:lnTo>
                  <a:lnTo>
                    <a:pt x="16097" y="570399"/>
                  </a:lnTo>
                  <a:lnTo>
                    <a:pt x="48657" y="611305"/>
                  </a:lnTo>
                  <a:lnTo>
                    <a:pt x="79727" y="637964"/>
                  </a:lnTo>
                  <a:lnTo>
                    <a:pt x="118043" y="664087"/>
                  </a:lnTo>
                  <a:lnTo>
                    <a:pt x="163398" y="689636"/>
                  </a:lnTo>
                  <a:lnTo>
                    <a:pt x="215580" y="714571"/>
                  </a:lnTo>
                  <a:lnTo>
                    <a:pt x="274381" y="738853"/>
                  </a:lnTo>
                  <a:lnTo>
                    <a:pt x="339593" y="762443"/>
                  </a:lnTo>
                  <a:lnTo>
                    <a:pt x="411005" y="785301"/>
                  </a:lnTo>
                  <a:lnTo>
                    <a:pt x="448970" y="796444"/>
                  </a:lnTo>
                  <a:lnTo>
                    <a:pt x="488408" y="807389"/>
                  </a:lnTo>
                  <a:lnTo>
                    <a:pt x="529291" y="818131"/>
                  </a:lnTo>
                  <a:lnTo>
                    <a:pt x="571593" y="828667"/>
                  </a:lnTo>
                  <a:lnTo>
                    <a:pt x="615289" y="838990"/>
                  </a:lnTo>
                  <a:lnTo>
                    <a:pt x="660352" y="849096"/>
                  </a:lnTo>
                  <a:lnTo>
                    <a:pt x="706755" y="858980"/>
                  </a:lnTo>
                  <a:lnTo>
                    <a:pt x="754474" y="868637"/>
                  </a:lnTo>
                  <a:lnTo>
                    <a:pt x="803481" y="878062"/>
                  </a:lnTo>
                  <a:lnTo>
                    <a:pt x="853750" y="887250"/>
                  </a:lnTo>
                  <a:lnTo>
                    <a:pt x="905256" y="896197"/>
                  </a:lnTo>
                  <a:lnTo>
                    <a:pt x="957973" y="904897"/>
                  </a:lnTo>
                  <a:lnTo>
                    <a:pt x="1011873" y="913345"/>
                  </a:lnTo>
                  <a:lnTo>
                    <a:pt x="1066931" y="921538"/>
                  </a:lnTo>
                  <a:lnTo>
                    <a:pt x="1123120" y="929469"/>
                  </a:lnTo>
                  <a:lnTo>
                    <a:pt x="1180416" y="937134"/>
                  </a:lnTo>
                  <a:lnTo>
                    <a:pt x="1238791" y="944528"/>
                  </a:lnTo>
                  <a:lnTo>
                    <a:pt x="1298219" y="951646"/>
                  </a:lnTo>
                  <a:lnTo>
                    <a:pt x="1358674" y="958483"/>
                  </a:lnTo>
                  <a:lnTo>
                    <a:pt x="1420130" y="965034"/>
                  </a:lnTo>
                  <a:lnTo>
                    <a:pt x="1482561" y="971295"/>
                  </a:lnTo>
                  <a:lnTo>
                    <a:pt x="1545940" y="977260"/>
                  </a:lnTo>
                  <a:lnTo>
                    <a:pt x="1610243" y="982924"/>
                  </a:lnTo>
                  <a:lnTo>
                    <a:pt x="1675441" y="988284"/>
                  </a:lnTo>
                  <a:lnTo>
                    <a:pt x="1741510" y="993333"/>
                  </a:lnTo>
                  <a:lnTo>
                    <a:pt x="1808423" y="998067"/>
                  </a:lnTo>
                  <a:lnTo>
                    <a:pt x="1876153" y="1002481"/>
                  </a:lnTo>
                  <a:lnTo>
                    <a:pt x="1944676" y="1006570"/>
                  </a:lnTo>
                  <a:lnTo>
                    <a:pt x="2013964" y="1010329"/>
                  </a:lnTo>
                  <a:lnTo>
                    <a:pt x="2083991" y="1013753"/>
                  </a:lnTo>
                  <a:lnTo>
                    <a:pt x="2154732" y="1016838"/>
                  </a:lnTo>
                  <a:lnTo>
                    <a:pt x="2226160" y="1019578"/>
                  </a:lnTo>
                  <a:lnTo>
                    <a:pt x="2298249" y="1021968"/>
                  </a:lnTo>
                  <a:lnTo>
                    <a:pt x="2370973" y="1024005"/>
                  </a:lnTo>
                  <a:lnTo>
                    <a:pt x="2444305" y="1025682"/>
                  </a:lnTo>
                  <a:lnTo>
                    <a:pt x="2518220" y="1026995"/>
                  </a:lnTo>
                  <a:lnTo>
                    <a:pt x="2592692" y="1027939"/>
                  </a:lnTo>
                  <a:lnTo>
                    <a:pt x="2667694" y="1028508"/>
                  </a:lnTo>
                  <a:lnTo>
                    <a:pt x="2743199" y="1028700"/>
                  </a:lnTo>
                  <a:lnTo>
                    <a:pt x="2818705" y="1028508"/>
                  </a:lnTo>
                  <a:lnTo>
                    <a:pt x="2893707" y="1027939"/>
                  </a:lnTo>
                  <a:lnTo>
                    <a:pt x="2968179" y="1026995"/>
                  </a:lnTo>
                  <a:lnTo>
                    <a:pt x="3042094" y="1025682"/>
                  </a:lnTo>
                  <a:lnTo>
                    <a:pt x="3115426" y="1024005"/>
                  </a:lnTo>
                  <a:lnTo>
                    <a:pt x="3188150" y="1021968"/>
                  </a:lnTo>
                  <a:lnTo>
                    <a:pt x="3260239" y="1019578"/>
                  </a:lnTo>
                  <a:lnTo>
                    <a:pt x="3331667" y="1016838"/>
                  </a:lnTo>
                  <a:lnTo>
                    <a:pt x="3402408" y="1013753"/>
                  </a:lnTo>
                  <a:lnTo>
                    <a:pt x="3472435" y="1010329"/>
                  </a:lnTo>
                  <a:lnTo>
                    <a:pt x="3541723" y="1006570"/>
                  </a:lnTo>
                  <a:lnTo>
                    <a:pt x="3610246" y="1002481"/>
                  </a:lnTo>
                  <a:lnTo>
                    <a:pt x="3677976" y="998067"/>
                  </a:lnTo>
                  <a:lnTo>
                    <a:pt x="3744889" y="993333"/>
                  </a:lnTo>
                  <a:lnTo>
                    <a:pt x="3810958" y="988284"/>
                  </a:lnTo>
                  <a:lnTo>
                    <a:pt x="3876156" y="982924"/>
                  </a:lnTo>
                  <a:lnTo>
                    <a:pt x="3940459" y="977260"/>
                  </a:lnTo>
                  <a:lnTo>
                    <a:pt x="4003838" y="971295"/>
                  </a:lnTo>
                  <a:lnTo>
                    <a:pt x="4066269" y="965034"/>
                  </a:lnTo>
                  <a:lnTo>
                    <a:pt x="4127725" y="958483"/>
                  </a:lnTo>
                  <a:lnTo>
                    <a:pt x="4188180" y="951646"/>
                  </a:lnTo>
                  <a:lnTo>
                    <a:pt x="4247608" y="944528"/>
                  </a:lnTo>
                  <a:lnTo>
                    <a:pt x="4305983" y="937134"/>
                  </a:lnTo>
                  <a:lnTo>
                    <a:pt x="4363279" y="929469"/>
                  </a:lnTo>
                  <a:lnTo>
                    <a:pt x="4419468" y="921538"/>
                  </a:lnTo>
                  <a:lnTo>
                    <a:pt x="4474526" y="913345"/>
                  </a:lnTo>
                  <a:lnTo>
                    <a:pt x="4528426" y="904897"/>
                  </a:lnTo>
                  <a:lnTo>
                    <a:pt x="4581143" y="896197"/>
                  </a:lnTo>
                  <a:lnTo>
                    <a:pt x="4632649" y="887250"/>
                  </a:lnTo>
                  <a:lnTo>
                    <a:pt x="4682918" y="878062"/>
                  </a:lnTo>
                  <a:lnTo>
                    <a:pt x="4731925" y="868637"/>
                  </a:lnTo>
                  <a:lnTo>
                    <a:pt x="4779644" y="858980"/>
                  </a:lnTo>
                  <a:lnTo>
                    <a:pt x="4826047" y="849096"/>
                  </a:lnTo>
                  <a:lnTo>
                    <a:pt x="4871110" y="838990"/>
                  </a:lnTo>
                  <a:lnTo>
                    <a:pt x="4914806" y="828667"/>
                  </a:lnTo>
                  <a:lnTo>
                    <a:pt x="4957108" y="818131"/>
                  </a:lnTo>
                  <a:lnTo>
                    <a:pt x="4997991" y="807389"/>
                  </a:lnTo>
                  <a:lnTo>
                    <a:pt x="5037429" y="796444"/>
                  </a:lnTo>
                  <a:lnTo>
                    <a:pt x="5075394" y="785301"/>
                  </a:lnTo>
                  <a:lnTo>
                    <a:pt x="5111862" y="773966"/>
                  </a:lnTo>
                  <a:lnTo>
                    <a:pt x="5180200" y="750737"/>
                  </a:lnTo>
                  <a:lnTo>
                    <a:pt x="5242233" y="726796"/>
                  </a:lnTo>
                  <a:lnTo>
                    <a:pt x="5297751" y="702183"/>
                  </a:lnTo>
                  <a:lnTo>
                    <a:pt x="5346545" y="676936"/>
                  </a:lnTo>
                  <a:lnTo>
                    <a:pt x="5388407" y="651095"/>
                  </a:lnTo>
                  <a:lnTo>
                    <a:pt x="5423126" y="624699"/>
                  </a:lnTo>
                  <a:lnTo>
                    <a:pt x="5450494" y="597787"/>
                  </a:lnTo>
                  <a:lnTo>
                    <a:pt x="5477306" y="556538"/>
                  </a:lnTo>
                  <a:lnTo>
                    <a:pt x="5486400" y="514350"/>
                  </a:lnTo>
                  <a:lnTo>
                    <a:pt x="5485380" y="500190"/>
                  </a:lnTo>
                  <a:lnTo>
                    <a:pt x="5470302" y="458300"/>
                  </a:lnTo>
                  <a:lnTo>
                    <a:pt x="5437742" y="417394"/>
                  </a:lnTo>
                  <a:lnTo>
                    <a:pt x="5406672" y="390735"/>
                  </a:lnTo>
                  <a:lnTo>
                    <a:pt x="5368356" y="364612"/>
                  </a:lnTo>
                  <a:lnTo>
                    <a:pt x="5323001" y="339063"/>
                  </a:lnTo>
                  <a:lnTo>
                    <a:pt x="5270819" y="314128"/>
                  </a:lnTo>
                  <a:lnTo>
                    <a:pt x="5212018" y="289846"/>
                  </a:lnTo>
                  <a:lnTo>
                    <a:pt x="5146806" y="266256"/>
                  </a:lnTo>
                  <a:lnTo>
                    <a:pt x="5075394" y="243398"/>
                  </a:lnTo>
                  <a:lnTo>
                    <a:pt x="5037429" y="232255"/>
                  </a:lnTo>
                  <a:lnTo>
                    <a:pt x="4997991" y="221310"/>
                  </a:lnTo>
                  <a:lnTo>
                    <a:pt x="4957108" y="210568"/>
                  </a:lnTo>
                  <a:lnTo>
                    <a:pt x="4914806" y="200032"/>
                  </a:lnTo>
                  <a:lnTo>
                    <a:pt x="4871110" y="189709"/>
                  </a:lnTo>
                  <a:lnTo>
                    <a:pt x="4826047" y="179603"/>
                  </a:lnTo>
                  <a:lnTo>
                    <a:pt x="4779644" y="169719"/>
                  </a:lnTo>
                  <a:lnTo>
                    <a:pt x="4731925" y="160062"/>
                  </a:lnTo>
                  <a:lnTo>
                    <a:pt x="4682918" y="150637"/>
                  </a:lnTo>
                  <a:lnTo>
                    <a:pt x="4632649" y="141449"/>
                  </a:lnTo>
                  <a:lnTo>
                    <a:pt x="4581143" y="132502"/>
                  </a:lnTo>
                  <a:lnTo>
                    <a:pt x="4528426" y="123802"/>
                  </a:lnTo>
                  <a:lnTo>
                    <a:pt x="4474526" y="115354"/>
                  </a:lnTo>
                  <a:lnTo>
                    <a:pt x="4419468" y="107161"/>
                  </a:lnTo>
                  <a:lnTo>
                    <a:pt x="4363279" y="99230"/>
                  </a:lnTo>
                  <a:lnTo>
                    <a:pt x="4305983" y="91565"/>
                  </a:lnTo>
                  <a:lnTo>
                    <a:pt x="4247608" y="84171"/>
                  </a:lnTo>
                  <a:lnTo>
                    <a:pt x="4188180" y="77053"/>
                  </a:lnTo>
                  <a:lnTo>
                    <a:pt x="4127725" y="70216"/>
                  </a:lnTo>
                  <a:lnTo>
                    <a:pt x="4066269" y="63665"/>
                  </a:lnTo>
                  <a:lnTo>
                    <a:pt x="4003838" y="57404"/>
                  </a:lnTo>
                  <a:lnTo>
                    <a:pt x="3940459" y="51439"/>
                  </a:lnTo>
                  <a:lnTo>
                    <a:pt x="3876156" y="45775"/>
                  </a:lnTo>
                  <a:lnTo>
                    <a:pt x="3810958" y="40415"/>
                  </a:lnTo>
                  <a:lnTo>
                    <a:pt x="3744889" y="35366"/>
                  </a:lnTo>
                  <a:lnTo>
                    <a:pt x="3677976" y="30632"/>
                  </a:lnTo>
                  <a:lnTo>
                    <a:pt x="3610246" y="26218"/>
                  </a:lnTo>
                  <a:lnTo>
                    <a:pt x="3541723" y="22129"/>
                  </a:lnTo>
                  <a:lnTo>
                    <a:pt x="3472435" y="18370"/>
                  </a:lnTo>
                  <a:lnTo>
                    <a:pt x="3402408" y="14946"/>
                  </a:lnTo>
                  <a:lnTo>
                    <a:pt x="3331667" y="11861"/>
                  </a:lnTo>
                  <a:lnTo>
                    <a:pt x="3260239" y="9121"/>
                  </a:lnTo>
                  <a:lnTo>
                    <a:pt x="3188150" y="6731"/>
                  </a:lnTo>
                  <a:lnTo>
                    <a:pt x="3115426" y="4694"/>
                  </a:lnTo>
                  <a:lnTo>
                    <a:pt x="3042094" y="3017"/>
                  </a:lnTo>
                  <a:lnTo>
                    <a:pt x="2968179" y="1704"/>
                  </a:lnTo>
                  <a:lnTo>
                    <a:pt x="2893707" y="760"/>
                  </a:lnTo>
                  <a:lnTo>
                    <a:pt x="2818705" y="191"/>
                  </a:lnTo>
                  <a:lnTo>
                    <a:pt x="2743199" y="0"/>
                  </a:lnTo>
                  <a:close/>
                </a:path>
              </a:pathLst>
            </a:custGeom>
            <a:solidFill>
              <a:srgbClr val="003366"/>
            </a:solidFill>
          </p:spPr>
          <p:txBody>
            <a:bodyPr wrap="square" lIns="0" tIns="0" rIns="0" bIns="0" rtlCol="0"/>
            <a:lstStyle/>
            <a:p>
              <a:endParaRPr/>
            </a:p>
          </p:txBody>
        </p:sp>
        <p:sp>
          <p:nvSpPr>
            <p:cNvPr id="10" name="object 10"/>
            <p:cNvSpPr/>
            <p:nvPr/>
          </p:nvSpPr>
          <p:spPr>
            <a:xfrm>
              <a:off x="2450591" y="2357627"/>
              <a:ext cx="4727448" cy="688848"/>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375916" y="2282951"/>
              <a:ext cx="4724400" cy="685800"/>
            </a:xfrm>
            <a:custGeom>
              <a:avLst/>
              <a:gdLst/>
              <a:ahLst/>
              <a:cxnLst/>
              <a:rect l="l" t="t" r="r" b="b"/>
              <a:pathLst>
                <a:path w="4724400" h="685800">
                  <a:moveTo>
                    <a:pt x="2362199" y="0"/>
                  </a:moveTo>
                  <a:lnTo>
                    <a:pt x="2284230" y="183"/>
                  </a:lnTo>
                  <a:lnTo>
                    <a:pt x="2206891" y="729"/>
                  </a:lnTo>
                  <a:lnTo>
                    <a:pt x="2130223" y="1632"/>
                  </a:lnTo>
                  <a:lnTo>
                    <a:pt x="2054264" y="2887"/>
                  </a:lnTo>
                  <a:lnTo>
                    <a:pt x="1979054" y="4488"/>
                  </a:lnTo>
                  <a:lnTo>
                    <a:pt x="1904630" y="6429"/>
                  </a:lnTo>
                  <a:lnTo>
                    <a:pt x="1831033" y="8705"/>
                  </a:lnTo>
                  <a:lnTo>
                    <a:pt x="1758300" y="11309"/>
                  </a:lnTo>
                  <a:lnTo>
                    <a:pt x="1686472" y="14237"/>
                  </a:lnTo>
                  <a:lnTo>
                    <a:pt x="1615586" y="17483"/>
                  </a:lnTo>
                  <a:lnTo>
                    <a:pt x="1545682" y="21040"/>
                  </a:lnTo>
                  <a:lnTo>
                    <a:pt x="1476798" y="24904"/>
                  </a:lnTo>
                  <a:lnTo>
                    <a:pt x="1408974" y="29069"/>
                  </a:lnTo>
                  <a:lnTo>
                    <a:pt x="1342249" y="33528"/>
                  </a:lnTo>
                  <a:lnTo>
                    <a:pt x="1276660" y="38277"/>
                  </a:lnTo>
                  <a:lnTo>
                    <a:pt x="1212248" y="43310"/>
                  </a:lnTo>
                  <a:lnTo>
                    <a:pt x="1149052" y="48621"/>
                  </a:lnTo>
                  <a:lnTo>
                    <a:pt x="1087109" y="54204"/>
                  </a:lnTo>
                  <a:lnTo>
                    <a:pt x="1026460" y="60054"/>
                  </a:lnTo>
                  <a:lnTo>
                    <a:pt x="967142" y="66165"/>
                  </a:lnTo>
                  <a:lnTo>
                    <a:pt x="909195" y="72532"/>
                  </a:lnTo>
                  <a:lnTo>
                    <a:pt x="852658" y="79149"/>
                  </a:lnTo>
                  <a:lnTo>
                    <a:pt x="797570" y="86009"/>
                  </a:lnTo>
                  <a:lnTo>
                    <a:pt x="743970" y="93109"/>
                  </a:lnTo>
                  <a:lnTo>
                    <a:pt x="691895" y="100441"/>
                  </a:lnTo>
                  <a:lnTo>
                    <a:pt x="641387" y="108000"/>
                  </a:lnTo>
                  <a:lnTo>
                    <a:pt x="592483" y="115781"/>
                  </a:lnTo>
                  <a:lnTo>
                    <a:pt x="545222" y="123778"/>
                  </a:lnTo>
                  <a:lnTo>
                    <a:pt x="499643" y="131985"/>
                  </a:lnTo>
                  <a:lnTo>
                    <a:pt x="455785" y="140396"/>
                  </a:lnTo>
                  <a:lnTo>
                    <a:pt x="413688" y="149007"/>
                  </a:lnTo>
                  <a:lnTo>
                    <a:pt x="373389" y="157811"/>
                  </a:lnTo>
                  <a:lnTo>
                    <a:pt x="334928" y="166803"/>
                  </a:lnTo>
                  <a:lnTo>
                    <a:pt x="263676" y="185327"/>
                  </a:lnTo>
                  <a:lnTo>
                    <a:pt x="200242" y="204533"/>
                  </a:lnTo>
                  <a:lnTo>
                    <a:pt x="144938" y="224378"/>
                  </a:lnTo>
                  <a:lnTo>
                    <a:pt x="98075" y="244814"/>
                  </a:lnTo>
                  <a:lnTo>
                    <a:pt x="59965" y="265798"/>
                  </a:lnTo>
                  <a:lnTo>
                    <a:pt x="19891" y="298202"/>
                  </a:lnTo>
                  <a:lnTo>
                    <a:pt x="1262" y="331582"/>
                  </a:lnTo>
                  <a:lnTo>
                    <a:pt x="0" y="342900"/>
                  </a:lnTo>
                  <a:lnTo>
                    <a:pt x="1262" y="354217"/>
                  </a:lnTo>
                  <a:lnTo>
                    <a:pt x="19891" y="387597"/>
                  </a:lnTo>
                  <a:lnTo>
                    <a:pt x="59965" y="420001"/>
                  </a:lnTo>
                  <a:lnTo>
                    <a:pt x="98075" y="440985"/>
                  </a:lnTo>
                  <a:lnTo>
                    <a:pt x="144938" y="461421"/>
                  </a:lnTo>
                  <a:lnTo>
                    <a:pt x="200242" y="481266"/>
                  </a:lnTo>
                  <a:lnTo>
                    <a:pt x="263676" y="500472"/>
                  </a:lnTo>
                  <a:lnTo>
                    <a:pt x="334928" y="518996"/>
                  </a:lnTo>
                  <a:lnTo>
                    <a:pt x="373389" y="527988"/>
                  </a:lnTo>
                  <a:lnTo>
                    <a:pt x="413688" y="536792"/>
                  </a:lnTo>
                  <a:lnTo>
                    <a:pt x="455785" y="545403"/>
                  </a:lnTo>
                  <a:lnTo>
                    <a:pt x="499643" y="553814"/>
                  </a:lnTo>
                  <a:lnTo>
                    <a:pt x="545222" y="562021"/>
                  </a:lnTo>
                  <a:lnTo>
                    <a:pt x="592483" y="570018"/>
                  </a:lnTo>
                  <a:lnTo>
                    <a:pt x="641387" y="577799"/>
                  </a:lnTo>
                  <a:lnTo>
                    <a:pt x="691895" y="585358"/>
                  </a:lnTo>
                  <a:lnTo>
                    <a:pt x="743970" y="592690"/>
                  </a:lnTo>
                  <a:lnTo>
                    <a:pt x="797570" y="599790"/>
                  </a:lnTo>
                  <a:lnTo>
                    <a:pt x="852658" y="606650"/>
                  </a:lnTo>
                  <a:lnTo>
                    <a:pt x="909195" y="613267"/>
                  </a:lnTo>
                  <a:lnTo>
                    <a:pt x="967142" y="619634"/>
                  </a:lnTo>
                  <a:lnTo>
                    <a:pt x="1026460" y="625745"/>
                  </a:lnTo>
                  <a:lnTo>
                    <a:pt x="1087109" y="631595"/>
                  </a:lnTo>
                  <a:lnTo>
                    <a:pt x="1149052" y="637178"/>
                  </a:lnTo>
                  <a:lnTo>
                    <a:pt x="1212248" y="642489"/>
                  </a:lnTo>
                  <a:lnTo>
                    <a:pt x="1276660" y="647522"/>
                  </a:lnTo>
                  <a:lnTo>
                    <a:pt x="1342249" y="652271"/>
                  </a:lnTo>
                  <a:lnTo>
                    <a:pt x="1408974" y="656730"/>
                  </a:lnTo>
                  <a:lnTo>
                    <a:pt x="1476798" y="660895"/>
                  </a:lnTo>
                  <a:lnTo>
                    <a:pt x="1545682" y="664759"/>
                  </a:lnTo>
                  <a:lnTo>
                    <a:pt x="1615586" y="668316"/>
                  </a:lnTo>
                  <a:lnTo>
                    <a:pt x="1686472" y="671562"/>
                  </a:lnTo>
                  <a:lnTo>
                    <a:pt x="1758300" y="674490"/>
                  </a:lnTo>
                  <a:lnTo>
                    <a:pt x="1831033" y="677094"/>
                  </a:lnTo>
                  <a:lnTo>
                    <a:pt x="1904630" y="679370"/>
                  </a:lnTo>
                  <a:lnTo>
                    <a:pt x="1979054" y="681311"/>
                  </a:lnTo>
                  <a:lnTo>
                    <a:pt x="2054264" y="682912"/>
                  </a:lnTo>
                  <a:lnTo>
                    <a:pt x="2130223" y="684167"/>
                  </a:lnTo>
                  <a:lnTo>
                    <a:pt x="2206891" y="685070"/>
                  </a:lnTo>
                  <a:lnTo>
                    <a:pt x="2284230" y="685616"/>
                  </a:lnTo>
                  <a:lnTo>
                    <a:pt x="2362199" y="685800"/>
                  </a:lnTo>
                  <a:lnTo>
                    <a:pt x="2440169" y="685616"/>
                  </a:lnTo>
                  <a:lnTo>
                    <a:pt x="2517508" y="685070"/>
                  </a:lnTo>
                  <a:lnTo>
                    <a:pt x="2594176" y="684167"/>
                  </a:lnTo>
                  <a:lnTo>
                    <a:pt x="2670135" y="682912"/>
                  </a:lnTo>
                  <a:lnTo>
                    <a:pt x="2745345" y="681311"/>
                  </a:lnTo>
                  <a:lnTo>
                    <a:pt x="2819769" y="679370"/>
                  </a:lnTo>
                  <a:lnTo>
                    <a:pt x="2893366" y="677094"/>
                  </a:lnTo>
                  <a:lnTo>
                    <a:pt x="2966099" y="674490"/>
                  </a:lnTo>
                  <a:lnTo>
                    <a:pt x="3037927" y="671562"/>
                  </a:lnTo>
                  <a:lnTo>
                    <a:pt x="3108813" y="668316"/>
                  </a:lnTo>
                  <a:lnTo>
                    <a:pt x="3178717" y="664759"/>
                  </a:lnTo>
                  <a:lnTo>
                    <a:pt x="3247601" y="660895"/>
                  </a:lnTo>
                  <a:lnTo>
                    <a:pt x="3315425" y="656730"/>
                  </a:lnTo>
                  <a:lnTo>
                    <a:pt x="3382150" y="652271"/>
                  </a:lnTo>
                  <a:lnTo>
                    <a:pt x="3447739" y="647522"/>
                  </a:lnTo>
                  <a:lnTo>
                    <a:pt x="3512151" y="642489"/>
                  </a:lnTo>
                  <a:lnTo>
                    <a:pt x="3575347" y="637178"/>
                  </a:lnTo>
                  <a:lnTo>
                    <a:pt x="3637290" y="631595"/>
                  </a:lnTo>
                  <a:lnTo>
                    <a:pt x="3697939" y="625745"/>
                  </a:lnTo>
                  <a:lnTo>
                    <a:pt x="3757257" y="619634"/>
                  </a:lnTo>
                  <a:lnTo>
                    <a:pt x="3815204" y="613267"/>
                  </a:lnTo>
                  <a:lnTo>
                    <a:pt x="3871741" y="606650"/>
                  </a:lnTo>
                  <a:lnTo>
                    <a:pt x="3926829" y="599790"/>
                  </a:lnTo>
                  <a:lnTo>
                    <a:pt x="3980429" y="592690"/>
                  </a:lnTo>
                  <a:lnTo>
                    <a:pt x="4032503" y="585358"/>
                  </a:lnTo>
                  <a:lnTo>
                    <a:pt x="4083012" y="577799"/>
                  </a:lnTo>
                  <a:lnTo>
                    <a:pt x="4131916" y="570018"/>
                  </a:lnTo>
                  <a:lnTo>
                    <a:pt x="4179177" y="562021"/>
                  </a:lnTo>
                  <a:lnTo>
                    <a:pt x="4224756" y="553814"/>
                  </a:lnTo>
                  <a:lnTo>
                    <a:pt x="4268614" y="545403"/>
                  </a:lnTo>
                  <a:lnTo>
                    <a:pt x="4310711" y="536792"/>
                  </a:lnTo>
                  <a:lnTo>
                    <a:pt x="4351010" y="527988"/>
                  </a:lnTo>
                  <a:lnTo>
                    <a:pt x="4389471" y="518996"/>
                  </a:lnTo>
                  <a:lnTo>
                    <a:pt x="4460723" y="500472"/>
                  </a:lnTo>
                  <a:lnTo>
                    <a:pt x="4524157" y="481266"/>
                  </a:lnTo>
                  <a:lnTo>
                    <a:pt x="4579461" y="461421"/>
                  </a:lnTo>
                  <a:lnTo>
                    <a:pt x="4626324" y="440985"/>
                  </a:lnTo>
                  <a:lnTo>
                    <a:pt x="4664434" y="420001"/>
                  </a:lnTo>
                  <a:lnTo>
                    <a:pt x="4704508" y="387597"/>
                  </a:lnTo>
                  <a:lnTo>
                    <a:pt x="4723137" y="354217"/>
                  </a:lnTo>
                  <a:lnTo>
                    <a:pt x="4724400" y="342900"/>
                  </a:lnTo>
                  <a:lnTo>
                    <a:pt x="4723137" y="331582"/>
                  </a:lnTo>
                  <a:lnTo>
                    <a:pt x="4704508" y="298202"/>
                  </a:lnTo>
                  <a:lnTo>
                    <a:pt x="4664434" y="265798"/>
                  </a:lnTo>
                  <a:lnTo>
                    <a:pt x="4626324" y="244814"/>
                  </a:lnTo>
                  <a:lnTo>
                    <a:pt x="4579461" y="224378"/>
                  </a:lnTo>
                  <a:lnTo>
                    <a:pt x="4524157" y="204533"/>
                  </a:lnTo>
                  <a:lnTo>
                    <a:pt x="4460723" y="185327"/>
                  </a:lnTo>
                  <a:lnTo>
                    <a:pt x="4389471" y="166803"/>
                  </a:lnTo>
                  <a:lnTo>
                    <a:pt x="4351010" y="157811"/>
                  </a:lnTo>
                  <a:lnTo>
                    <a:pt x="4310711" y="149007"/>
                  </a:lnTo>
                  <a:lnTo>
                    <a:pt x="4268614" y="140396"/>
                  </a:lnTo>
                  <a:lnTo>
                    <a:pt x="4224756" y="131985"/>
                  </a:lnTo>
                  <a:lnTo>
                    <a:pt x="4179177" y="123778"/>
                  </a:lnTo>
                  <a:lnTo>
                    <a:pt x="4131916" y="115781"/>
                  </a:lnTo>
                  <a:lnTo>
                    <a:pt x="4083012" y="108000"/>
                  </a:lnTo>
                  <a:lnTo>
                    <a:pt x="4032504" y="100441"/>
                  </a:lnTo>
                  <a:lnTo>
                    <a:pt x="3980429" y="93109"/>
                  </a:lnTo>
                  <a:lnTo>
                    <a:pt x="3926829" y="86009"/>
                  </a:lnTo>
                  <a:lnTo>
                    <a:pt x="3871741" y="79149"/>
                  </a:lnTo>
                  <a:lnTo>
                    <a:pt x="3815204" y="72532"/>
                  </a:lnTo>
                  <a:lnTo>
                    <a:pt x="3757257" y="66165"/>
                  </a:lnTo>
                  <a:lnTo>
                    <a:pt x="3697939" y="60054"/>
                  </a:lnTo>
                  <a:lnTo>
                    <a:pt x="3637290" y="54204"/>
                  </a:lnTo>
                  <a:lnTo>
                    <a:pt x="3575347" y="48621"/>
                  </a:lnTo>
                  <a:lnTo>
                    <a:pt x="3512151" y="43310"/>
                  </a:lnTo>
                  <a:lnTo>
                    <a:pt x="3447739" y="38277"/>
                  </a:lnTo>
                  <a:lnTo>
                    <a:pt x="3382150" y="33528"/>
                  </a:lnTo>
                  <a:lnTo>
                    <a:pt x="3315425" y="29069"/>
                  </a:lnTo>
                  <a:lnTo>
                    <a:pt x="3247601" y="24904"/>
                  </a:lnTo>
                  <a:lnTo>
                    <a:pt x="3178717" y="21040"/>
                  </a:lnTo>
                  <a:lnTo>
                    <a:pt x="3108813" y="17483"/>
                  </a:lnTo>
                  <a:lnTo>
                    <a:pt x="3037927" y="14237"/>
                  </a:lnTo>
                  <a:lnTo>
                    <a:pt x="2966099" y="11309"/>
                  </a:lnTo>
                  <a:lnTo>
                    <a:pt x="2893366" y="8705"/>
                  </a:lnTo>
                  <a:lnTo>
                    <a:pt x="2819769" y="6429"/>
                  </a:lnTo>
                  <a:lnTo>
                    <a:pt x="2745345" y="4488"/>
                  </a:lnTo>
                  <a:lnTo>
                    <a:pt x="2670135" y="2887"/>
                  </a:lnTo>
                  <a:lnTo>
                    <a:pt x="2594176" y="1632"/>
                  </a:lnTo>
                  <a:lnTo>
                    <a:pt x="2517508" y="729"/>
                  </a:lnTo>
                  <a:lnTo>
                    <a:pt x="2440169" y="183"/>
                  </a:lnTo>
                  <a:lnTo>
                    <a:pt x="2362199" y="0"/>
                  </a:lnTo>
                  <a:close/>
                </a:path>
              </a:pathLst>
            </a:custGeom>
            <a:solidFill>
              <a:srgbClr val="790015"/>
            </a:solidFill>
          </p:spPr>
          <p:txBody>
            <a:bodyPr wrap="square" lIns="0" tIns="0" rIns="0" bIns="0" rtlCol="0"/>
            <a:lstStyle/>
            <a:p>
              <a:endParaRPr/>
            </a:p>
          </p:txBody>
        </p:sp>
        <p:sp>
          <p:nvSpPr>
            <p:cNvPr id="12" name="object 12"/>
            <p:cNvSpPr/>
            <p:nvPr/>
          </p:nvSpPr>
          <p:spPr>
            <a:xfrm>
              <a:off x="3589020" y="4200144"/>
              <a:ext cx="2372868" cy="56997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3689604" y="3599687"/>
              <a:ext cx="2133600" cy="56997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046220" y="2999231"/>
              <a:ext cx="1402079" cy="56997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351019" y="2398775"/>
              <a:ext cx="949451" cy="569976"/>
            </a:xfrm>
            <a:prstGeom prst="rect">
              <a:avLst/>
            </a:prstGeom>
            <a:blipFill>
              <a:blip r:embed="rId9" cstate="print"/>
              <a:stretch>
                <a:fillRect/>
              </a:stretch>
            </a:blipFill>
          </p:spPr>
          <p:txBody>
            <a:bodyPr wrap="square" lIns="0" tIns="0" rIns="0" bIns="0" rtlCol="0"/>
            <a:lstStyle/>
            <a:p>
              <a:endParaRPr/>
            </a:p>
          </p:txBody>
        </p:sp>
      </p:grpSp>
      <p:sp>
        <p:nvSpPr>
          <p:cNvPr id="16" name="object 16"/>
          <p:cNvSpPr txBox="1"/>
          <p:nvPr/>
        </p:nvSpPr>
        <p:spPr>
          <a:xfrm>
            <a:off x="3507485" y="2463164"/>
            <a:ext cx="3157855" cy="2946400"/>
          </a:xfrm>
          <a:prstGeom prst="rect">
            <a:avLst/>
          </a:prstGeom>
        </p:spPr>
        <p:txBody>
          <a:bodyPr vert="horz" wrap="square" lIns="0" tIns="13335" rIns="0" bIns="0" rtlCol="0">
            <a:spAutoFit/>
          </a:bodyPr>
          <a:lstStyle/>
          <a:p>
            <a:pPr marR="535305" algn="ctr">
              <a:lnSpc>
                <a:spcPct val="100000"/>
              </a:lnSpc>
              <a:spcBef>
                <a:spcPts val="105"/>
              </a:spcBef>
            </a:pPr>
            <a:r>
              <a:rPr sz="2000" b="1" dirty="0">
                <a:solidFill>
                  <a:srgbClr val="DADADA"/>
                </a:solidFill>
                <a:latin typeface="Arial"/>
                <a:cs typeface="Arial"/>
              </a:rPr>
              <a:t>tools</a:t>
            </a:r>
            <a:endParaRPr sz="2000">
              <a:latin typeface="Arial"/>
              <a:cs typeface="Arial"/>
            </a:endParaRPr>
          </a:p>
          <a:p>
            <a:pPr marL="342265" marR="1014730" indent="-20320" algn="ctr">
              <a:lnSpc>
                <a:spcPct val="196900"/>
              </a:lnSpc>
            </a:pPr>
            <a:r>
              <a:rPr sz="2000" b="1" dirty="0">
                <a:solidFill>
                  <a:srgbClr val="DADADA"/>
                </a:solidFill>
                <a:latin typeface="Arial"/>
                <a:cs typeface="Arial"/>
              </a:rPr>
              <a:t>methods  process</a:t>
            </a:r>
            <a:r>
              <a:rPr sz="2000" b="1" spc="-110" dirty="0">
                <a:solidFill>
                  <a:srgbClr val="DADADA"/>
                </a:solidFill>
                <a:latin typeface="Arial"/>
                <a:cs typeface="Arial"/>
              </a:rPr>
              <a:t> </a:t>
            </a:r>
            <a:r>
              <a:rPr sz="2000" b="1" dirty="0">
                <a:solidFill>
                  <a:srgbClr val="DADADA"/>
                </a:solidFill>
                <a:latin typeface="Arial"/>
                <a:cs typeface="Arial"/>
              </a:rPr>
              <a:t>model</a:t>
            </a:r>
            <a:endParaRPr sz="2000">
              <a:latin typeface="Arial"/>
              <a:cs typeface="Arial"/>
            </a:endParaRPr>
          </a:p>
          <a:p>
            <a:pPr>
              <a:lnSpc>
                <a:spcPct val="100000"/>
              </a:lnSpc>
              <a:spcBef>
                <a:spcPts val="25"/>
              </a:spcBef>
            </a:pPr>
            <a:endParaRPr sz="2000">
              <a:latin typeface="Arial"/>
              <a:cs typeface="Arial"/>
            </a:endParaRPr>
          </a:p>
          <a:p>
            <a:pPr marR="636905" algn="ctr">
              <a:lnSpc>
                <a:spcPct val="100000"/>
              </a:lnSpc>
            </a:pPr>
            <a:r>
              <a:rPr sz="2000" b="1" dirty="0">
                <a:latin typeface="Arial"/>
                <a:cs typeface="Arial"/>
              </a:rPr>
              <a:t>a </a:t>
            </a:r>
            <a:r>
              <a:rPr sz="2000" b="1" spc="-5" dirty="0">
                <a:latin typeface="Arial"/>
                <a:cs typeface="Arial"/>
              </a:rPr>
              <a:t>“quality”</a:t>
            </a:r>
            <a:r>
              <a:rPr sz="2000" b="1" spc="-45" dirty="0">
                <a:latin typeface="Arial"/>
                <a:cs typeface="Arial"/>
              </a:rPr>
              <a:t> </a:t>
            </a:r>
            <a:r>
              <a:rPr sz="2000" b="1" dirty="0">
                <a:latin typeface="Arial"/>
                <a:cs typeface="Arial"/>
              </a:rPr>
              <a:t>focus</a:t>
            </a:r>
            <a:endParaRPr sz="2000">
              <a:latin typeface="Arial"/>
              <a:cs typeface="Arial"/>
            </a:endParaRPr>
          </a:p>
          <a:p>
            <a:pPr>
              <a:lnSpc>
                <a:spcPct val="100000"/>
              </a:lnSpc>
              <a:spcBef>
                <a:spcPts val="25"/>
              </a:spcBef>
            </a:pPr>
            <a:endParaRPr sz="3050">
              <a:latin typeface="Arial"/>
              <a:cs typeface="Arial"/>
            </a:endParaRPr>
          </a:p>
          <a:p>
            <a:pPr marL="12700">
              <a:lnSpc>
                <a:spcPct val="100000"/>
              </a:lnSpc>
            </a:pPr>
            <a:r>
              <a:rPr sz="2400" b="1" i="1" spc="-5" dirty="0">
                <a:solidFill>
                  <a:srgbClr val="9A0000"/>
                </a:solidFill>
                <a:latin typeface="Arial"/>
                <a:cs typeface="Arial"/>
              </a:rPr>
              <a:t>Software</a:t>
            </a:r>
            <a:r>
              <a:rPr sz="2400" b="1" i="1" spc="-30" dirty="0">
                <a:solidFill>
                  <a:srgbClr val="9A0000"/>
                </a:solidFill>
                <a:latin typeface="Arial"/>
                <a:cs typeface="Arial"/>
              </a:rPr>
              <a:t> </a:t>
            </a:r>
            <a:r>
              <a:rPr sz="2400" b="1" i="1" spc="-5" dirty="0">
                <a:solidFill>
                  <a:srgbClr val="9A0000"/>
                </a:solidFill>
                <a:latin typeface="Arial"/>
                <a:cs typeface="Arial"/>
              </a:rPr>
              <a:t>Engineering</a:t>
            </a:r>
            <a:endParaRPr sz="240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33</a:t>
            </a:fld>
            <a:endParaRPr spc="-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35" dirty="0"/>
              <a:t> </a:t>
            </a:r>
            <a:r>
              <a:rPr spc="-5" dirty="0"/>
              <a:t>Engineering:  Quality</a:t>
            </a:r>
            <a:r>
              <a:rPr dirty="0"/>
              <a:t> </a:t>
            </a:r>
            <a:r>
              <a:rPr spc="-5" dirty="0"/>
              <a:t>focus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34</a:t>
            </a:fld>
            <a:endParaRPr spc="-5" dirty="0"/>
          </a:p>
        </p:txBody>
      </p:sp>
      <p:sp>
        <p:nvSpPr>
          <p:cNvPr id="3" name="object 3"/>
          <p:cNvSpPr txBox="1"/>
          <p:nvPr/>
        </p:nvSpPr>
        <p:spPr>
          <a:xfrm>
            <a:off x="1905000" y="1931035"/>
            <a:ext cx="6680454" cy="4160754"/>
          </a:xfrm>
          <a:prstGeom prst="rect">
            <a:avLst/>
          </a:prstGeom>
        </p:spPr>
        <p:txBody>
          <a:bodyPr vert="horz" wrap="square" lIns="0" tIns="13335" rIns="0" bIns="0" rtlCol="0">
            <a:spAutoFit/>
          </a:bodyPr>
          <a:lstStyle/>
          <a:p>
            <a:pPr marL="299085" marR="802640" indent="-287020" algn="just">
              <a:lnSpc>
                <a:spcPct val="100000"/>
              </a:lnSpc>
              <a:spcBef>
                <a:spcPts val="105"/>
              </a:spcBef>
              <a:buClr>
                <a:srgbClr val="9A0000"/>
              </a:buClr>
              <a:buSzPct val="70000"/>
              <a:buFont typeface="Wingdings"/>
              <a:buChar char=""/>
              <a:tabLst>
                <a:tab pos="299085" algn="l"/>
                <a:tab pos="299720" algn="l"/>
              </a:tabLst>
            </a:pPr>
            <a:r>
              <a:rPr dirty="0">
                <a:latin typeface="Arial"/>
                <a:cs typeface="Arial"/>
              </a:rPr>
              <a:t>Quality focus: Bedrock that supports</a:t>
            </a:r>
            <a:r>
              <a:rPr spc="-125" dirty="0">
                <a:latin typeface="Arial"/>
                <a:cs typeface="Arial"/>
              </a:rPr>
              <a:t> </a:t>
            </a:r>
            <a:r>
              <a:rPr dirty="0">
                <a:latin typeface="Arial"/>
                <a:cs typeface="Arial"/>
              </a:rPr>
              <a:t>software  engineering</a:t>
            </a:r>
            <a:endParaRPr lang="en-US" dirty="0">
              <a:latin typeface="Arial"/>
              <a:cs typeface="Arial"/>
            </a:endParaRPr>
          </a:p>
          <a:p>
            <a:pPr marL="299085" marR="802640"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marL="698500" marR="883285" lvl="1" indent="-228600" algn="just">
              <a:lnSpc>
                <a:spcPct val="100000"/>
              </a:lnSpc>
              <a:spcBef>
                <a:spcPts val="434"/>
              </a:spcBef>
              <a:buClr>
                <a:srgbClr val="003366"/>
              </a:buClr>
              <a:buChar char="•"/>
              <a:tabLst>
                <a:tab pos="698500" algn="l"/>
                <a:tab pos="699135" algn="l"/>
              </a:tabLst>
            </a:pPr>
            <a:r>
              <a:rPr spc="-5" dirty="0">
                <a:latin typeface="Arial"/>
                <a:cs typeface="Arial"/>
              </a:rPr>
              <a:t>Any engineering approach (including </a:t>
            </a:r>
            <a:r>
              <a:rPr spc="-10" dirty="0">
                <a:latin typeface="Arial"/>
                <a:cs typeface="Arial"/>
              </a:rPr>
              <a:t>software  </a:t>
            </a:r>
            <a:r>
              <a:rPr spc="-5" dirty="0">
                <a:latin typeface="Arial"/>
                <a:cs typeface="Arial"/>
              </a:rPr>
              <a:t>engineering) </a:t>
            </a:r>
            <a:r>
              <a:rPr dirty="0">
                <a:latin typeface="Arial"/>
                <a:cs typeface="Arial"/>
              </a:rPr>
              <a:t>must rest </a:t>
            </a:r>
            <a:r>
              <a:rPr spc="-5" dirty="0">
                <a:latin typeface="Arial"/>
                <a:cs typeface="Arial"/>
              </a:rPr>
              <a:t>on an organizational  commitment </a:t>
            </a:r>
            <a:r>
              <a:rPr dirty="0">
                <a:latin typeface="Arial"/>
                <a:cs typeface="Arial"/>
              </a:rPr>
              <a:t>to</a:t>
            </a:r>
            <a:r>
              <a:rPr spc="10" dirty="0">
                <a:latin typeface="Arial"/>
                <a:cs typeface="Arial"/>
              </a:rPr>
              <a:t> </a:t>
            </a:r>
            <a:r>
              <a:rPr spc="-5" dirty="0">
                <a:solidFill>
                  <a:srgbClr val="006FC0"/>
                </a:solidFill>
                <a:latin typeface="Arial"/>
                <a:cs typeface="Arial"/>
              </a:rPr>
              <a:t>quality</a:t>
            </a:r>
            <a:endParaRPr lang="en-US" spc="-5" dirty="0">
              <a:solidFill>
                <a:srgbClr val="006FC0"/>
              </a:solidFill>
              <a:latin typeface="Arial"/>
              <a:cs typeface="Arial"/>
            </a:endParaRPr>
          </a:p>
          <a:p>
            <a:pPr marL="698500" marR="883285" lvl="1" indent="-228600" algn="just">
              <a:lnSpc>
                <a:spcPct val="100000"/>
              </a:lnSpc>
              <a:spcBef>
                <a:spcPts val="434"/>
              </a:spcBef>
              <a:buClr>
                <a:srgbClr val="003366"/>
              </a:buClr>
              <a:buChar char="•"/>
              <a:tabLst>
                <a:tab pos="698500" algn="l"/>
                <a:tab pos="699135" algn="l"/>
              </a:tabLst>
            </a:pPr>
            <a:endParaRPr dirty="0">
              <a:latin typeface="Arial"/>
              <a:cs typeface="Arial"/>
            </a:endParaRPr>
          </a:p>
          <a:p>
            <a:pPr marL="698500" marR="5080" lvl="1" indent="-228600" algn="just">
              <a:lnSpc>
                <a:spcPct val="100000"/>
              </a:lnSpc>
              <a:spcBef>
                <a:spcPts val="434"/>
              </a:spcBef>
              <a:buClr>
                <a:srgbClr val="003366"/>
              </a:buClr>
              <a:buChar char="•"/>
              <a:tabLst>
                <a:tab pos="698500" algn="l"/>
                <a:tab pos="699135" algn="l"/>
              </a:tabLst>
            </a:pPr>
            <a:r>
              <a:rPr spc="-45" dirty="0">
                <a:latin typeface="Arial"/>
                <a:cs typeface="Arial"/>
              </a:rPr>
              <a:t>Total </a:t>
            </a:r>
            <a:r>
              <a:rPr spc="-5" dirty="0">
                <a:latin typeface="Arial"/>
                <a:cs typeface="Arial"/>
              </a:rPr>
              <a:t>quality management, </a:t>
            </a:r>
            <a:r>
              <a:rPr spc="-5" dirty="0">
                <a:solidFill>
                  <a:srgbClr val="FF0000"/>
                </a:solidFill>
                <a:latin typeface="Arial"/>
                <a:cs typeface="Arial"/>
              </a:rPr>
              <a:t>Six Sigma</a:t>
            </a:r>
            <a:r>
              <a:rPr spc="-5" dirty="0">
                <a:latin typeface="Arial"/>
                <a:cs typeface="Arial"/>
              </a:rPr>
              <a:t>, and similar  philosophies </a:t>
            </a:r>
            <a:r>
              <a:rPr dirty="0">
                <a:latin typeface="Arial"/>
                <a:cs typeface="Arial"/>
              </a:rPr>
              <a:t>foster </a:t>
            </a:r>
            <a:r>
              <a:rPr spc="-5" dirty="0">
                <a:latin typeface="Arial"/>
                <a:cs typeface="Arial"/>
              </a:rPr>
              <a:t>a continuous process improvement  culture</a:t>
            </a:r>
            <a:endParaRPr lang="en-US" spc="-5" dirty="0">
              <a:latin typeface="Arial"/>
              <a:cs typeface="Arial"/>
            </a:endParaRPr>
          </a:p>
          <a:p>
            <a:pPr marL="698500" marR="5080" lvl="1" indent="-228600" algn="just">
              <a:lnSpc>
                <a:spcPct val="100000"/>
              </a:lnSpc>
              <a:spcBef>
                <a:spcPts val="434"/>
              </a:spcBef>
              <a:buClr>
                <a:srgbClr val="003366"/>
              </a:buClr>
              <a:buChar char="•"/>
              <a:tabLst>
                <a:tab pos="698500" algn="l"/>
                <a:tab pos="699135" algn="l"/>
              </a:tabLst>
            </a:pPr>
            <a:endParaRPr dirty="0">
              <a:latin typeface="Arial"/>
              <a:cs typeface="Arial"/>
            </a:endParaRPr>
          </a:p>
          <a:p>
            <a:pPr marL="1155700" marR="76200" lvl="2" indent="-228600" algn="just">
              <a:lnSpc>
                <a:spcPct val="100000"/>
              </a:lnSpc>
              <a:spcBef>
                <a:spcPts val="395"/>
              </a:spcBef>
              <a:buClr>
                <a:srgbClr val="336699"/>
              </a:buClr>
              <a:buChar char="•"/>
              <a:tabLst>
                <a:tab pos="1155700" algn="l"/>
                <a:tab pos="1156335" algn="l"/>
              </a:tabLst>
            </a:pPr>
            <a:r>
              <a:rPr spc="-5" dirty="0">
                <a:latin typeface="Arial"/>
                <a:cs typeface="Arial"/>
              </a:rPr>
              <a:t>This ultimately leads to the development of increasingly  more effective approaches to software</a:t>
            </a:r>
            <a:r>
              <a:rPr spc="75" dirty="0">
                <a:latin typeface="Arial"/>
                <a:cs typeface="Arial"/>
              </a:rPr>
              <a:t> </a:t>
            </a:r>
            <a:r>
              <a:rPr spc="-5" dirty="0">
                <a:latin typeface="Arial"/>
                <a:cs typeface="Arial"/>
              </a:rPr>
              <a:t>engineering</a:t>
            </a:r>
            <a:endParaRPr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40" dirty="0"/>
              <a:t> </a:t>
            </a:r>
            <a:r>
              <a:rPr spc="-5" dirty="0"/>
              <a:t>Engineering  </a:t>
            </a:r>
            <a:r>
              <a:rPr spc="-5" dirty="0">
                <a:solidFill>
                  <a:srgbClr val="00AFEF"/>
                </a:solidFill>
              </a:rPr>
              <a:t>Process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35</a:t>
            </a:fld>
            <a:endParaRPr spc="-5" dirty="0"/>
          </a:p>
        </p:txBody>
      </p:sp>
      <p:sp>
        <p:nvSpPr>
          <p:cNvPr id="3" name="object 3"/>
          <p:cNvSpPr txBox="1"/>
          <p:nvPr/>
        </p:nvSpPr>
        <p:spPr>
          <a:xfrm>
            <a:off x="1905001" y="1905000"/>
            <a:ext cx="6664452" cy="4142801"/>
          </a:xfrm>
          <a:prstGeom prst="rect">
            <a:avLst/>
          </a:prstGeom>
        </p:spPr>
        <p:txBody>
          <a:bodyPr vert="horz" wrap="square" lIns="0" tIns="13335" rIns="0" bIns="0" rtlCol="0">
            <a:spAutoFit/>
          </a:bodyPr>
          <a:lstStyle/>
          <a:p>
            <a:pPr marL="299085" marR="1255395" indent="-287020" algn="just">
              <a:lnSpc>
                <a:spcPct val="100000"/>
              </a:lnSpc>
              <a:spcBef>
                <a:spcPts val="105"/>
              </a:spcBef>
              <a:buClr>
                <a:srgbClr val="9A0000"/>
              </a:buClr>
              <a:buSzPct val="70000"/>
              <a:buFont typeface="Wingdings"/>
              <a:buChar char=""/>
              <a:tabLst>
                <a:tab pos="299085" algn="l"/>
                <a:tab pos="299720" algn="l"/>
              </a:tabLst>
            </a:pPr>
            <a:r>
              <a:rPr sz="1600" dirty="0">
                <a:latin typeface="Arial"/>
                <a:cs typeface="Arial"/>
              </a:rPr>
              <a:t>Process layer: The foundation of</a:t>
            </a:r>
            <a:r>
              <a:rPr sz="1600" spc="-145" dirty="0">
                <a:latin typeface="Arial"/>
                <a:cs typeface="Arial"/>
              </a:rPr>
              <a:t> </a:t>
            </a:r>
            <a:r>
              <a:rPr sz="1600" dirty="0">
                <a:latin typeface="Arial"/>
                <a:cs typeface="Arial"/>
              </a:rPr>
              <a:t>software  engineering</a:t>
            </a:r>
            <a:endParaRPr lang="en-US" sz="1600" dirty="0">
              <a:latin typeface="Arial"/>
              <a:cs typeface="Arial"/>
            </a:endParaRPr>
          </a:p>
          <a:p>
            <a:pPr marL="299085" marR="1255395" indent="-287020" algn="just">
              <a:lnSpc>
                <a:spcPct val="100000"/>
              </a:lnSpc>
              <a:spcBef>
                <a:spcPts val="105"/>
              </a:spcBef>
              <a:buClr>
                <a:srgbClr val="9A0000"/>
              </a:buClr>
              <a:buSzPct val="70000"/>
              <a:buFont typeface="Wingdings"/>
              <a:buChar char=""/>
              <a:tabLst>
                <a:tab pos="299085" algn="l"/>
                <a:tab pos="299720" algn="l"/>
              </a:tabLst>
            </a:pPr>
            <a:endParaRPr sz="1600" dirty="0">
              <a:latin typeface="Arial"/>
              <a:cs typeface="Arial"/>
            </a:endParaRPr>
          </a:p>
          <a:p>
            <a:pPr marL="299085" indent="-287020" algn="just">
              <a:lnSpc>
                <a:spcPct val="100000"/>
              </a:lnSpc>
              <a:spcBef>
                <a:spcPts val="480"/>
              </a:spcBef>
              <a:buClr>
                <a:srgbClr val="9A0000"/>
              </a:buClr>
              <a:buSzPct val="70000"/>
              <a:buFont typeface="Wingdings"/>
              <a:buChar char=""/>
              <a:tabLst>
                <a:tab pos="299085" algn="l"/>
                <a:tab pos="299720" algn="l"/>
              </a:tabLst>
            </a:pPr>
            <a:r>
              <a:rPr sz="1600" dirty="0">
                <a:latin typeface="Arial"/>
                <a:cs typeface="Arial"/>
              </a:rPr>
              <a:t>Process</a:t>
            </a:r>
          </a:p>
          <a:p>
            <a:pPr marL="698500" lvl="1" indent="-229235" algn="just">
              <a:lnSpc>
                <a:spcPct val="100000"/>
              </a:lnSpc>
              <a:spcBef>
                <a:spcPts val="439"/>
              </a:spcBef>
              <a:buClr>
                <a:srgbClr val="003366"/>
              </a:buClr>
              <a:buChar char="•"/>
              <a:tabLst>
                <a:tab pos="698500" algn="l"/>
                <a:tab pos="699135" algn="l"/>
              </a:tabLst>
            </a:pPr>
            <a:r>
              <a:rPr sz="1600" dirty="0">
                <a:latin typeface="Arial"/>
                <a:cs typeface="Arial"/>
              </a:rPr>
              <a:t>Is </a:t>
            </a:r>
            <a:r>
              <a:rPr sz="1600" spc="-5" dirty="0">
                <a:latin typeface="Arial"/>
                <a:cs typeface="Arial"/>
              </a:rPr>
              <a:t>the </a:t>
            </a:r>
            <a:r>
              <a:rPr sz="1600" spc="-10" dirty="0">
                <a:latin typeface="Arial"/>
                <a:cs typeface="Arial"/>
              </a:rPr>
              <a:t>glue </a:t>
            </a:r>
            <a:r>
              <a:rPr sz="1600" spc="-5" dirty="0">
                <a:latin typeface="Arial"/>
                <a:cs typeface="Arial"/>
              </a:rPr>
              <a:t>that holds </a:t>
            </a:r>
            <a:r>
              <a:rPr sz="1600" dirty="0">
                <a:latin typeface="Arial"/>
                <a:cs typeface="Arial"/>
              </a:rPr>
              <a:t>the </a:t>
            </a:r>
            <a:r>
              <a:rPr sz="1600" spc="-5" dirty="0">
                <a:latin typeface="Arial"/>
                <a:cs typeface="Arial"/>
              </a:rPr>
              <a:t>technology </a:t>
            </a:r>
            <a:r>
              <a:rPr sz="1600" spc="-10" dirty="0">
                <a:latin typeface="Arial"/>
                <a:cs typeface="Arial"/>
              </a:rPr>
              <a:t>layers</a:t>
            </a:r>
            <a:r>
              <a:rPr sz="1600" spc="85" dirty="0">
                <a:latin typeface="Arial"/>
                <a:cs typeface="Arial"/>
              </a:rPr>
              <a:t> </a:t>
            </a:r>
            <a:r>
              <a:rPr sz="1600" spc="-5" dirty="0">
                <a:latin typeface="Arial"/>
                <a:cs typeface="Arial"/>
              </a:rPr>
              <a:t>together</a:t>
            </a:r>
            <a:endParaRPr lang="en-US" sz="1600" spc="-5" dirty="0">
              <a:latin typeface="Arial"/>
              <a:cs typeface="Arial"/>
            </a:endParaRPr>
          </a:p>
          <a:p>
            <a:pPr marL="698500" lvl="1" indent="-229235" algn="just">
              <a:lnSpc>
                <a:spcPct val="100000"/>
              </a:lnSpc>
              <a:spcBef>
                <a:spcPts val="439"/>
              </a:spcBef>
              <a:buClr>
                <a:srgbClr val="003366"/>
              </a:buClr>
              <a:buChar char="•"/>
              <a:tabLst>
                <a:tab pos="698500" algn="l"/>
                <a:tab pos="699135" algn="l"/>
              </a:tabLst>
            </a:pPr>
            <a:endParaRPr sz="16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600" spc="-10" dirty="0">
                <a:latin typeface="Arial"/>
                <a:cs typeface="Arial"/>
              </a:rPr>
              <a:t>Enables </a:t>
            </a:r>
            <a:r>
              <a:rPr sz="1600" spc="-5" dirty="0">
                <a:latin typeface="Arial"/>
                <a:cs typeface="Arial"/>
              </a:rPr>
              <a:t>rational </a:t>
            </a:r>
            <a:r>
              <a:rPr sz="1600" spc="-10" dirty="0">
                <a:latin typeface="Arial"/>
                <a:cs typeface="Arial"/>
              </a:rPr>
              <a:t>and </a:t>
            </a:r>
            <a:r>
              <a:rPr sz="1600" spc="-5" dirty="0">
                <a:latin typeface="Arial"/>
                <a:cs typeface="Arial"/>
              </a:rPr>
              <a:t>timely </a:t>
            </a:r>
            <a:r>
              <a:rPr sz="1600" spc="-10" dirty="0">
                <a:latin typeface="Arial"/>
                <a:cs typeface="Arial"/>
              </a:rPr>
              <a:t>development </a:t>
            </a:r>
            <a:r>
              <a:rPr sz="1600" spc="-5" dirty="0">
                <a:latin typeface="Arial"/>
                <a:cs typeface="Arial"/>
              </a:rPr>
              <a:t>of</a:t>
            </a:r>
            <a:r>
              <a:rPr sz="1600" spc="114" dirty="0">
                <a:latin typeface="Arial"/>
                <a:cs typeface="Arial"/>
              </a:rPr>
              <a:t> </a:t>
            </a:r>
            <a:r>
              <a:rPr sz="1600" spc="-5" dirty="0">
                <a:latin typeface="Arial"/>
                <a:cs typeface="Arial"/>
              </a:rPr>
              <a:t>computer</a:t>
            </a:r>
            <a:r>
              <a:rPr lang="en-US" sz="1600" spc="-5" dirty="0">
                <a:latin typeface="Arial"/>
                <a:cs typeface="Arial"/>
              </a:rPr>
              <a:t> </a:t>
            </a:r>
            <a:r>
              <a:rPr lang="en-IN" sz="1600" spc="-10" dirty="0">
                <a:latin typeface="Arial"/>
                <a:cs typeface="Arial"/>
              </a:rPr>
              <a:t>S</a:t>
            </a:r>
            <a:r>
              <a:rPr sz="1600" spc="-10" dirty="0" err="1">
                <a:latin typeface="Arial"/>
                <a:cs typeface="Arial"/>
              </a:rPr>
              <a:t>oftware</a:t>
            </a:r>
            <a:endParaRPr lang="en-US" sz="1600" spc="-10" dirty="0">
              <a:latin typeface="Arial"/>
              <a:cs typeface="Arial"/>
            </a:endParaRPr>
          </a:p>
          <a:p>
            <a:pPr marL="698500" algn="just">
              <a:lnSpc>
                <a:spcPct val="100000"/>
              </a:lnSpc>
            </a:pPr>
            <a:endParaRPr sz="1600" dirty="0">
              <a:latin typeface="Arial"/>
              <a:cs typeface="Arial"/>
            </a:endParaRPr>
          </a:p>
          <a:p>
            <a:pPr marL="698500" marR="239395" lvl="1" indent="-228600" algn="just">
              <a:lnSpc>
                <a:spcPct val="100000"/>
              </a:lnSpc>
              <a:spcBef>
                <a:spcPts val="434"/>
              </a:spcBef>
              <a:buClr>
                <a:srgbClr val="003366"/>
              </a:buClr>
              <a:buChar char="•"/>
              <a:tabLst>
                <a:tab pos="698500" algn="l"/>
                <a:tab pos="699135" algn="l"/>
              </a:tabLst>
            </a:pPr>
            <a:r>
              <a:rPr sz="1600" spc="-5" dirty="0">
                <a:latin typeface="Arial"/>
                <a:cs typeface="Arial"/>
              </a:rPr>
              <a:t>Defines a </a:t>
            </a:r>
            <a:r>
              <a:rPr sz="1600" spc="-10" dirty="0">
                <a:latin typeface="Arial"/>
                <a:cs typeface="Arial"/>
              </a:rPr>
              <a:t>framework </a:t>
            </a:r>
            <a:r>
              <a:rPr sz="1600" spc="-5" dirty="0">
                <a:latin typeface="Arial"/>
                <a:cs typeface="Arial"/>
              </a:rPr>
              <a:t>that must be established </a:t>
            </a:r>
            <a:r>
              <a:rPr sz="1600" dirty="0">
                <a:latin typeface="Arial"/>
                <a:cs typeface="Arial"/>
              </a:rPr>
              <a:t>for</a:t>
            </a:r>
            <a:r>
              <a:rPr lang="en-US" sz="1600" dirty="0">
                <a:latin typeface="Arial"/>
                <a:cs typeface="Arial"/>
              </a:rPr>
              <a:t> </a:t>
            </a:r>
            <a:r>
              <a:rPr sz="1600" spc="-5" dirty="0">
                <a:latin typeface="Arial"/>
                <a:cs typeface="Arial"/>
              </a:rPr>
              <a:t>effective delivery of </a:t>
            </a:r>
            <a:r>
              <a:rPr sz="1600" spc="-10" dirty="0">
                <a:latin typeface="Arial"/>
                <a:cs typeface="Arial"/>
              </a:rPr>
              <a:t>software </a:t>
            </a:r>
            <a:r>
              <a:rPr sz="1600" spc="-5" dirty="0">
                <a:latin typeface="Arial"/>
                <a:cs typeface="Arial"/>
              </a:rPr>
              <a:t>engineering</a:t>
            </a:r>
            <a:r>
              <a:rPr sz="1600" spc="90" dirty="0">
                <a:latin typeface="Arial"/>
                <a:cs typeface="Arial"/>
              </a:rPr>
              <a:t> </a:t>
            </a:r>
            <a:r>
              <a:rPr sz="1600" spc="-5" dirty="0">
                <a:latin typeface="Arial"/>
                <a:cs typeface="Arial"/>
              </a:rPr>
              <a:t>technology</a:t>
            </a:r>
            <a:endParaRPr lang="en-US" sz="1600" spc="-5" dirty="0">
              <a:latin typeface="Arial"/>
              <a:cs typeface="Arial"/>
            </a:endParaRPr>
          </a:p>
          <a:p>
            <a:pPr marL="698500" marR="239395" lvl="1" indent="-228600" algn="just">
              <a:lnSpc>
                <a:spcPct val="100000"/>
              </a:lnSpc>
              <a:spcBef>
                <a:spcPts val="434"/>
              </a:spcBef>
              <a:buClr>
                <a:srgbClr val="003366"/>
              </a:buClr>
              <a:buChar char="•"/>
              <a:tabLst>
                <a:tab pos="698500" algn="l"/>
                <a:tab pos="699135" algn="l"/>
              </a:tabLst>
            </a:pPr>
            <a:endParaRPr sz="1600" dirty="0">
              <a:latin typeface="Arial"/>
              <a:cs typeface="Arial"/>
            </a:endParaRPr>
          </a:p>
          <a:p>
            <a:pPr marL="698500" lvl="1" indent="-229235" algn="just">
              <a:lnSpc>
                <a:spcPct val="100000"/>
              </a:lnSpc>
              <a:spcBef>
                <a:spcPts val="430"/>
              </a:spcBef>
              <a:buClr>
                <a:srgbClr val="003366"/>
              </a:buClr>
              <a:buChar char="•"/>
              <a:tabLst>
                <a:tab pos="698500" algn="l"/>
                <a:tab pos="699135" algn="l"/>
              </a:tabLst>
            </a:pPr>
            <a:r>
              <a:rPr sz="1600" dirty="0">
                <a:latin typeface="Arial"/>
                <a:cs typeface="Arial"/>
              </a:rPr>
              <a:t>Forms the </a:t>
            </a:r>
            <a:r>
              <a:rPr sz="1600" spc="-5" dirty="0">
                <a:latin typeface="Arial"/>
                <a:cs typeface="Arial"/>
              </a:rPr>
              <a:t>basis </a:t>
            </a:r>
            <a:r>
              <a:rPr sz="1600" dirty="0">
                <a:latin typeface="Arial"/>
                <a:cs typeface="Arial"/>
              </a:rPr>
              <a:t>for </a:t>
            </a:r>
            <a:r>
              <a:rPr sz="1600" spc="-5" dirty="0">
                <a:latin typeface="Arial"/>
                <a:cs typeface="Arial"/>
              </a:rPr>
              <a:t>management control of</a:t>
            </a:r>
            <a:r>
              <a:rPr sz="1600" spc="35" dirty="0">
                <a:latin typeface="Arial"/>
                <a:cs typeface="Arial"/>
              </a:rPr>
              <a:t> </a:t>
            </a:r>
            <a:r>
              <a:rPr sz="1600" spc="-10" dirty="0">
                <a:latin typeface="Arial"/>
                <a:cs typeface="Arial"/>
              </a:rPr>
              <a:t>software</a:t>
            </a:r>
            <a:r>
              <a:rPr lang="en-US" sz="1600" spc="-10" dirty="0">
                <a:latin typeface="Arial"/>
                <a:cs typeface="Arial"/>
              </a:rPr>
              <a:t> </a:t>
            </a:r>
            <a:r>
              <a:rPr lang="en-IN" sz="1600" spc="-5" dirty="0">
                <a:latin typeface="Arial"/>
                <a:cs typeface="Arial"/>
              </a:rPr>
              <a:t>P</a:t>
            </a:r>
            <a:r>
              <a:rPr sz="1600" spc="-5" dirty="0" err="1">
                <a:latin typeface="Arial"/>
                <a:cs typeface="Arial"/>
              </a:rPr>
              <a:t>rojects</a:t>
            </a:r>
            <a:endParaRPr lang="en-US" sz="1600" spc="-5" dirty="0">
              <a:latin typeface="Arial"/>
              <a:cs typeface="Arial"/>
            </a:endParaRPr>
          </a:p>
          <a:p>
            <a:pPr marL="698500" algn="just">
              <a:lnSpc>
                <a:spcPct val="100000"/>
              </a:lnSpc>
            </a:pPr>
            <a:endParaRPr sz="1600" dirty="0">
              <a:latin typeface="Arial"/>
              <a:cs typeface="Arial"/>
            </a:endParaRPr>
          </a:p>
          <a:p>
            <a:pPr marL="698500" marR="5080" lvl="1" indent="-228600" algn="just">
              <a:lnSpc>
                <a:spcPct val="100000"/>
              </a:lnSpc>
              <a:spcBef>
                <a:spcPts val="434"/>
              </a:spcBef>
              <a:buClr>
                <a:srgbClr val="003366"/>
              </a:buClr>
              <a:buChar char="•"/>
              <a:tabLst>
                <a:tab pos="698500" algn="l"/>
                <a:tab pos="699135" algn="l"/>
              </a:tabLst>
            </a:pPr>
            <a:r>
              <a:rPr sz="1600" spc="-5" dirty="0">
                <a:latin typeface="Arial"/>
                <a:cs typeface="Arial"/>
              </a:rPr>
              <a:t>Establishes </a:t>
            </a:r>
            <a:r>
              <a:rPr sz="1600" dirty="0">
                <a:latin typeface="Arial"/>
                <a:cs typeface="Arial"/>
              </a:rPr>
              <a:t>the </a:t>
            </a:r>
            <a:r>
              <a:rPr sz="1600" spc="-5" dirty="0">
                <a:latin typeface="Arial"/>
                <a:cs typeface="Arial"/>
              </a:rPr>
              <a:t>context in </a:t>
            </a:r>
            <a:r>
              <a:rPr sz="1600" spc="-15" dirty="0">
                <a:latin typeface="Arial"/>
                <a:cs typeface="Arial"/>
              </a:rPr>
              <a:t>which </a:t>
            </a:r>
            <a:r>
              <a:rPr sz="1600" spc="-5" dirty="0">
                <a:latin typeface="Arial"/>
                <a:cs typeface="Arial"/>
              </a:rPr>
              <a:t>technical methods are  applied, </a:t>
            </a:r>
            <a:r>
              <a:rPr sz="1600" spc="-15" dirty="0">
                <a:solidFill>
                  <a:srgbClr val="FF0000"/>
                </a:solidFill>
                <a:latin typeface="Arial"/>
                <a:cs typeface="Arial"/>
              </a:rPr>
              <a:t>work </a:t>
            </a:r>
            <a:r>
              <a:rPr sz="1600" spc="-5" dirty="0">
                <a:solidFill>
                  <a:srgbClr val="FF0000"/>
                </a:solidFill>
                <a:latin typeface="Arial"/>
                <a:cs typeface="Arial"/>
              </a:rPr>
              <a:t>products are produced, milestones are  established, quality is ensured, and change is properly  managed</a:t>
            </a:r>
            <a:endParaRPr sz="1600" dirty="0">
              <a:solidFill>
                <a:srgbClr val="FF0000"/>
              </a:solidFill>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40" dirty="0"/>
              <a:t> </a:t>
            </a:r>
            <a:r>
              <a:rPr spc="-5" dirty="0"/>
              <a:t>Engineering  </a:t>
            </a:r>
            <a:r>
              <a:rPr spc="-5" dirty="0">
                <a:solidFill>
                  <a:srgbClr val="00AFEF"/>
                </a:solidFill>
              </a:rPr>
              <a:t>Methods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36</a:t>
            </a:fld>
            <a:endParaRPr spc="-5" dirty="0"/>
          </a:p>
        </p:txBody>
      </p:sp>
      <p:sp>
        <p:nvSpPr>
          <p:cNvPr id="3" name="object 3"/>
          <p:cNvSpPr txBox="1"/>
          <p:nvPr/>
        </p:nvSpPr>
        <p:spPr>
          <a:xfrm>
            <a:off x="1907794" y="1858028"/>
            <a:ext cx="6702425" cy="3543919"/>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pc="-5" dirty="0">
                <a:latin typeface="Arial"/>
                <a:cs typeface="Arial"/>
              </a:rPr>
              <a:t>Methods</a:t>
            </a:r>
            <a:endParaRPr lang="en-US" spc="-5" dirty="0">
              <a:latin typeface="Arial"/>
              <a:cs typeface="Arial"/>
            </a:endParaRPr>
          </a:p>
          <a:p>
            <a:pPr marL="355600" indent="-342900" algn="just">
              <a:lnSpc>
                <a:spcPct val="100000"/>
              </a:lnSpc>
              <a:spcBef>
                <a:spcPts val="675"/>
              </a:spcBef>
              <a:buClr>
                <a:srgbClr val="9A0000"/>
              </a:buClr>
              <a:buSzPct val="75000"/>
              <a:buFont typeface="Wingdings"/>
              <a:buChar char=""/>
              <a:tabLst>
                <a:tab pos="354965" algn="l"/>
                <a:tab pos="355600" algn="l"/>
              </a:tabLst>
            </a:pPr>
            <a:endParaRPr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dirty="0">
                <a:latin typeface="Arial"/>
                <a:cs typeface="Arial"/>
              </a:rPr>
              <a:t>Provide the technical </a:t>
            </a:r>
            <a:r>
              <a:rPr spc="-5" dirty="0">
                <a:latin typeface="Arial"/>
                <a:cs typeface="Arial"/>
              </a:rPr>
              <a:t>how-to’s </a:t>
            </a:r>
            <a:r>
              <a:rPr dirty="0">
                <a:latin typeface="Arial"/>
                <a:cs typeface="Arial"/>
              </a:rPr>
              <a:t>for building</a:t>
            </a:r>
            <a:r>
              <a:rPr spc="-110" dirty="0">
                <a:latin typeface="Arial"/>
                <a:cs typeface="Arial"/>
              </a:rPr>
              <a:t> </a:t>
            </a:r>
            <a:r>
              <a:rPr dirty="0">
                <a:latin typeface="Arial"/>
                <a:cs typeface="Arial"/>
              </a:rPr>
              <a:t>software</a:t>
            </a:r>
            <a:endParaRPr lang="en-US"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dirty="0">
                <a:latin typeface="Arial"/>
                <a:cs typeface="Arial"/>
              </a:rPr>
              <a:t>Encompass a broad array of tasks that include  </a:t>
            </a:r>
            <a:r>
              <a:rPr dirty="0">
                <a:solidFill>
                  <a:srgbClr val="FF0000"/>
                </a:solidFill>
                <a:latin typeface="Arial"/>
                <a:cs typeface="Arial"/>
              </a:rPr>
              <a:t>communication, requirements analysis, design  modeling, program construction, testing, and</a:t>
            </a:r>
            <a:r>
              <a:rPr spc="-110" dirty="0">
                <a:solidFill>
                  <a:srgbClr val="FF0000"/>
                </a:solidFill>
                <a:latin typeface="Arial"/>
                <a:cs typeface="Arial"/>
              </a:rPr>
              <a:t> </a:t>
            </a:r>
            <a:r>
              <a:rPr dirty="0">
                <a:solidFill>
                  <a:srgbClr val="FF0000"/>
                </a:solidFill>
                <a:latin typeface="Arial"/>
                <a:cs typeface="Arial"/>
              </a:rPr>
              <a:t>support</a:t>
            </a:r>
            <a:endParaRPr lang="en-US" dirty="0">
              <a:solidFill>
                <a:srgbClr val="FF0000"/>
              </a:solidFill>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dirty="0">
              <a:latin typeface="Arial"/>
              <a:cs typeface="Arial"/>
            </a:endParaRPr>
          </a:p>
          <a:p>
            <a:pPr marL="756285" marR="400685" lvl="1" indent="-287020" algn="just">
              <a:lnSpc>
                <a:spcPct val="100000"/>
              </a:lnSpc>
              <a:spcBef>
                <a:spcPts val="484"/>
              </a:spcBef>
              <a:buClr>
                <a:srgbClr val="9A0000"/>
              </a:buClr>
              <a:buSzPct val="70000"/>
              <a:buFont typeface="Wingdings"/>
              <a:buChar char=""/>
              <a:tabLst>
                <a:tab pos="756285" algn="l"/>
                <a:tab pos="756920" algn="l"/>
              </a:tabLst>
            </a:pPr>
            <a:r>
              <a:rPr dirty="0">
                <a:latin typeface="Arial"/>
                <a:cs typeface="Arial"/>
              </a:rPr>
              <a:t>Rely on a set of basic principles that govern</a:t>
            </a:r>
            <a:r>
              <a:rPr spc="-114" dirty="0">
                <a:latin typeface="Arial"/>
                <a:cs typeface="Arial"/>
              </a:rPr>
              <a:t> </a:t>
            </a:r>
            <a:r>
              <a:rPr dirty="0">
                <a:latin typeface="Arial"/>
                <a:cs typeface="Arial"/>
              </a:rPr>
              <a:t>each  area of the technology and include modeling  activities and other descriptive</a:t>
            </a:r>
            <a:r>
              <a:rPr spc="-80" dirty="0">
                <a:latin typeface="Arial"/>
                <a:cs typeface="Arial"/>
              </a:rPr>
              <a:t> </a:t>
            </a:r>
            <a:r>
              <a:rPr dirty="0">
                <a:latin typeface="Arial"/>
                <a:cs typeface="Arial"/>
              </a:rPr>
              <a:t>techniques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6200140" cy="635000"/>
          </a:xfrm>
          <a:prstGeom prst="rect">
            <a:avLst/>
          </a:prstGeom>
        </p:spPr>
        <p:txBody>
          <a:bodyPr vert="horz" wrap="square" lIns="0" tIns="12065" rIns="0" bIns="0" rtlCol="0">
            <a:spAutoFit/>
          </a:bodyPr>
          <a:lstStyle/>
          <a:p>
            <a:pPr marL="12700">
              <a:lnSpc>
                <a:spcPct val="100000"/>
              </a:lnSpc>
              <a:spcBef>
                <a:spcPts val="95"/>
              </a:spcBef>
            </a:pPr>
            <a:r>
              <a:rPr spc="-5" dirty="0"/>
              <a:t>Software Engineering</a:t>
            </a:r>
            <a:r>
              <a:rPr spc="-55" dirty="0"/>
              <a:t> </a:t>
            </a:r>
            <a:r>
              <a:rPr spc="-95" dirty="0">
                <a:solidFill>
                  <a:srgbClr val="00AFEF"/>
                </a:solidFill>
              </a:rPr>
              <a:t>Tools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37</a:t>
            </a:fld>
            <a:endParaRPr spc="-5" dirty="0"/>
          </a:p>
        </p:txBody>
      </p:sp>
      <p:sp>
        <p:nvSpPr>
          <p:cNvPr id="3" name="object 3"/>
          <p:cNvSpPr txBox="1">
            <a:spLocks noGrp="1"/>
          </p:cNvSpPr>
          <p:nvPr>
            <p:ph type="body" idx="1"/>
          </p:nvPr>
        </p:nvSpPr>
        <p:spPr>
          <a:xfrm>
            <a:off x="543940" y="1858028"/>
            <a:ext cx="8056118" cy="2954014"/>
          </a:xfrm>
          <a:prstGeom prst="rect">
            <a:avLst/>
          </a:prstGeom>
        </p:spPr>
        <p:txBody>
          <a:bodyPr vert="horz" wrap="square" lIns="0" tIns="85725" rIns="0" bIns="0" rtlCol="0">
            <a:spAutoFit/>
          </a:bodyPr>
          <a:lstStyle/>
          <a:p>
            <a:pPr marL="1718945" indent="-342900" algn="just">
              <a:lnSpc>
                <a:spcPct val="100000"/>
              </a:lnSpc>
              <a:spcBef>
                <a:spcPts val="675"/>
              </a:spcBef>
              <a:buClr>
                <a:srgbClr val="9A0000"/>
              </a:buClr>
              <a:buSzPct val="75000"/>
              <a:buFont typeface="Wingdings"/>
              <a:buChar char=""/>
              <a:tabLst>
                <a:tab pos="1718945" algn="l"/>
                <a:tab pos="1719580" algn="l"/>
              </a:tabLst>
            </a:pPr>
            <a:r>
              <a:rPr sz="2400" i="0" spc="-60" dirty="0">
                <a:latin typeface="Arial"/>
                <a:cs typeface="Arial"/>
              </a:rPr>
              <a:t>Tools</a:t>
            </a:r>
            <a:endParaRPr lang="en-US" sz="2400" i="0" spc="-60" dirty="0">
              <a:latin typeface="Arial"/>
              <a:cs typeface="Arial"/>
            </a:endParaRPr>
          </a:p>
          <a:p>
            <a:pPr marL="1718945" indent="-342900" algn="just">
              <a:lnSpc>
                <a:spcPct val="100000"/>
              </a:lnSpc>
              <a:spcBef>
                <a:spcPts val="675"/>
              </a:spcBef>
              <a:buClr>
                <a:srgbClr val="9A0000"/>
              </a:buClr>
              <a:buSzPct val="75000"/>
              <a:buFont typeface="Wingdings"/>
              <a:buChar char=""/>
              <a:tabLst>
                <a:tab pos="1718945" algn="l"/>
                <a:tab pos="1719580" algn="l"/>
              </a:tabLst>
            </a:pPr>
            <a:endParaRPr sz="2400" dirty="0">
              <a:latin typeface="Arial"/>
              <a:cs typeface="Arial"/>
            </a:endParaRPr>
          </a:p>
          <a:p>
            <a:pPr marL="2119630" marR="203200" lvl="1" indent="-287020" algn="just">
              <a:lnSpc>
                <a:spcPct val="100000"/>
              </a:lnSpc>
              <a:spcBef>
                <a:spcPts val="480"/>
              </a:spcBef>
              <a:buClr>
                <a:srgbClr val="9A0000"/>
              </a:buClr>
              <a:buSzPct val="70000"/>
              <a:buFont typeface="Wingdings"/>
              <a:buChar char=""/>
              <a:tabLst>
                <a:tab pos="2120265" algn="l"/>
                <a:tab pos="2120900" algn="l"/>
              </a:tabLst>
            </a:pPr>
            <a:r>
              <a:rPr sz="2000" dirty="0">
                <a:solidFill>
                  <a:srgbClr val="FF0000"/>
                </a:solidFill>
                <a:latin typeface="Arial"/>
                <a:cs typeface="Arial"/>
              </a:rPr>
              <a:t>Provides automated or semi-automated support</a:t>
            </a:r>
            <a:r>
              <a:rPr sz="2000" spc="-190" dirty="0">
                <a:solidFill>
                  <a:srgbClr val="FF0000"/>
                </a:solidFill>
                <a:latin typeface="Arial"/>
                <a:cs typeface="Arial"/>
              </a:rPr>
              <a:t> </a:t>
            </a:r>
            <a:r>
              <a:rPr sz="2000" dirty="0">
                <a:solidFill>
                  <a:srgbClr val="FF0000"/>
                </a:solidFill>
                <a:latin typeface="Arial"/>
                <a:cs typeface="Arial"/>
              </a:rPr>
              <a:t>for  the </a:t>
            </a:r>
            <a:r>
              <a:rPr sz="2000" spc="5" dirty="0">
                <a:solidFill>
                  <a:srgbClr val="FF0000"/>
                </a:solidFill>
                <a:latin typeface="Arial"/>
                <a:cs typeface="Arial"/>
              </a:rPr>
              <a:t>process </a:t>
            </a:r>
            <a:r>
              <a:rPr sz="2000" dirty="0">
                <a:solidFill>
                  <a:srgbClr val="FF0000"/>
                </a:solidFill>
                <a:latin typeface="Arial"/>
                <a:cs typeface="Arial"/>
              </a:rPr>
              <a:t>and the</a:t>
            </a:r>
            <a:r>
              <a:rPr sz="2000" spc="-105" dirty="0">
                <a:solidFill>
                  <a:srgbClr val="FF0000"/>
                </a:solidFill>
                <a:latin typeface="Arial"/>
                <a:cs typeface="Arial"/>
              </a:rPr>
              <a:t> </a:t>
            </a:r>
            <a:r>
              <a:rPr sz="2000" dirty="0">
                <a:solidFill>
                  <a:srgbClr val="FF0000"/>
                </a:solidFill>
                <a:latin typeface="Arial"/>
                <a:cs typeface="Arial"/>
              </a:rPr>
              <a:t>methods</a:t>
            </a:r>
          </a:p>
          <a:p>
            <a:pPr marL="1363345" lvl="1" algn="just">
              <a:lnSpc>
                <a:spcPct val="100000"/>
              </a:lnSpc>
              <a:spcBef>
                <a:spcPts val="25"/>
              </a:spcBef>
              <a:buClr>
                <a:srgbClr val="9A0000"/>
              </a:buClr>
              <a:buFont typeface="Wingdings"/>
              <a:buChar char=""/>
            </a:pPr>
            <a:endParaRPr sz="2900" dirty="0">
              <a:latin typeface="Arial"/>
              <a:cs typeface="Arial"/>
            </a:endParaRPr>
          </a:p>
          <a:p>
            <a:pPr marL="2119630" lvl="1" indent="-287020" algn="just">
              <a:lnSpc>
                <a:spcPct val="100000"/>
              </a:lnSpc>
              <a:spcBef>
                <a:spcPts val="5"/>
              </a:spcBef>
              <a:buClr>
                <a:srgbClr val="9A0000"/>
              </a:buClr>
              <a:buSzPct val="70000"/>
              <a:buFont typeface="Wingdings"/>
              <a:buChar char=""/>
              <a:tabLst>
                <a:tab pos="2120265" algn="l"/>
                <a:tab pos="2120900" algn="l"/>
              </a:tabLst>
            </a:pPr>
            <a:r>
              <a:rPr sz="2000" dirty="0">
                <a:latin typeface="Arial"/>
                <a:cs typeface="Arial"/>
              </a:rPr>
              <a:t>Computer-aided software</a:t>
            </a:r>
            <a:r>
              <a:rPr sz="2000" spc="-85" dirty="0">
                <a:latin typeface="Arial"/>
                <a:cs typeface="Arial"/>
              </a:rPr>
              <a:t> </a:t>
            </a:r>
            <a:r>
              <a:rPr sz="2000" dirty="0">
                <a:latin typeface="Arial"/>
                <a:cs typeface="Arial"/>
              </a:rPr>
              <a:t>engineering</a:t>
            </a:r>
          </a:p>
          <a:p>
            <a:pPr marL="2519045" marR="5080" lvl="2" indent="-228600" algn="just">
              <a:lnSpc>
                <a:spcPct val="100000"/>
              </a:lnSpc>
              <a:spcBef>
                <a:spcPts val="440"/>
              </a:spcBef>
              <a:buClr>
                <a:srgbClr val="003366"/>
              </a:buClr>
              <a:buChar char="•"/>
              <a:tabLst>
                <a:tab pos="2519680" algn="l"/>
                <a:tab pos="2520315" algn="l"/>
              </a:tabLst>
            </a:pPr>
            <a:r>
              <a:rPr sz="1800" spc="-45" dirty="0">
                <a:latin typeface="Arial"/>
                <a:cs typeface="Arial"/>
              </a:rPr>
              <a:t>Tools </a:t>
            </a:r>
            <a:r>
              <a:rPr sz="1800" spc="-5" dirty="0">
                <a:latin typeface="Arial"/>
                <a:cs typeface="Arial"/>
              </a:rPr>
              <a:t>are integrated so that information created by one  tool can be used by</a:t>
            </a:r>
            <a:r>
              <a:rPr sz="1800" spc="10" dirty="0">
                <a:latin typeface="Arial"/>
                <a:cs typeface="Arial"/>
              </a:rPr>
              <a:t> </a:t>
            </a:r>
            <a:r>
              <a:rPr sz="1800" spc="-5" dirty="0">
                <a:latin typeface="Arial"/>
                <a:cs typeface="Arial"/>
              </a:rPr>
              <a:t>another</a:t>
            </a:r>
            <a:endParaRPr sz="18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332993"/>
            <a:ext cx="4678680" cy="1244600"/>
          </a:xfrm>
          <a:prstGeom prst="rect">
            <a:avLst/>
          </a:prstGeom>
        </p:spPr>
        <p:txBody>
          <a:bodyPr vert="horz" wrap="square" lIns="0" tIns="12065" rIns="0" bIns="0" rtlCol="0">
            <a:spAutoFit/>
          </a:bodyPr>
          <a:lstStyle/>
          <a:p>
            <a:pPr marL="12700" marR="5080">
              <a:lnSpc>
                <a:spcPct val="100000"/>
              </a:lnSpc>
              <a:spcBef>
                <a:spcPts val="95"/>
              </a:spcBef>
            </a:pPr>
            <a:r>
              <a:rPr spc="-5" dirty="0"/>
              <a:t>Process</a:t>
            </a:r>
            <a:r>
              <a:rPr spc="-60" dirty="0"/>
              <a:t> </a:t>
            </a:r>
            <a:r>
              <a:rPr spc="-5" dirty="0"/>
              <a:t>Framework:  Iteration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38</a:t>
            </a:fld>
            <a:endParaRPr spc="-5" dirty="0"/>
          </a:p>
        </p:txBody>
      </p:sp>
      <p:sp>
        <p:nvSpPr>
          <p:cNvPr id="3" name="object 3"/>
          <p:cNvSpPr txBox="1"/>
          <p:nvPr/>
        </p:nvSpPr>
        <p:spPr>
          <a:xfrm>
            <a:off x="1907794" y="1931034"/>
            <a:ext cx="6779006" cy="302647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b="1" spc="-5" dirty="0">
                <a:latin typeface="Arial"/>
                <a:cs typeface="Arial"/>
              </a:rPr>
              <a:t>communication, </a:t>
            </a:r>
            <a:r>
              <a:rPr b="1" dirty="0">
                <a:latin typeface="Arial"/>
                <a:cs typeface="Arial"/>
              </a:rPr>
              <a:t>planning, modeling,  </a:t>
            </a:r>
            <a:r>
              <a:rPr b="1" spc="-5" dirty="0">
                <a:latin typeface="Arial"/>
                <a:cs typeface="Arial"/>
              </a:rPr>
              <a:t>construction, </a:t>
            </a:r>
            <a:r>
              <a:rPr spc="-5" dirty="0">
                <a:latin typeface="Arial"/>
                <a:cs typeface="Arial"/>
              </a:rPr>
              <a:t>and </a:t>
            </a:r>
            <a:r>
              <a:rPr b="1" spc="-5" dirty="0">
                <a:latin typeface="Arial"/>
                <a:cs typeface="Arial"/>
              </a:rPr>
              <a:t>deployment </a:t>
            </a:r>
            <a:r>
              <a:rPr spc="-5" dirty="0">
                <a:latin typeface="Arial"/>
                <a:cs typeface="Arial"/>
              </a:rPr>
              <a:t>are applied  repeatedly through a number </a:t>
            </a:r>
            <a:r>
              <a:rPr dirty="0">
                <a:latin typeface="Arial"/>
                <a:cs typeface="Arial"/>
              </a:rPr>
              <a:t>of </a:t>
            </a:r>
            <a:r>
              <a:rPr spc="-5" dirty="0">
                <a:latin typeface="Arial"/>
                <a:cs typeface="Arial"/>
              </a:rPr>
              <a:t>project  iterations.</a:t>
            </a:r>
            <a:endParaRPr lang="en-US" spc="-5" dirty="0">
              <a:latin typeface="Arial"/>
              <a:cs typeface="Arial"/>
            </a:endParaRPr>
          </a:p>
          <a:p>
            <a:pPr marL="355600" marR="5080" indent="-342900" algn="just">
              <a:lnSpc>
                <a:spcPct val="100000"/>
              </a:lnSpc>
              <a:spcBef>
                <a:spcPts val="100"/>
              </a:spcBef>
              <a:buClr>
                <a:srgbClr val="9A0000"/>
              </a:buClr>
              <a:buSzPct val="75000"/>
              <a:buFont typeface="Wingdings"/>
              <a:buChar char=""/>
              <a:tabLst>
                <a:tab pos="354965" algn="l"/>
                <a:tab pos="355600" algn="l"/>
              </a:tabLst>
            </a:pPr>
            <a:endParaRPr dirty="0">
              <a:latin typeface="Arial"/>
              <a:cs typeface="Arial"/>
            </a:endParaRPr>
          </a:p>
          <a:p>
            <a:pPr marL="355600" marR="45085" indent="-342900" algn="just">
              <a:lnSpc>
                <a:spcPct val="100000"/>
              </a:lnSpc>
              <a:spcBef>
                <a:spcPts val="575"/>
              </a:spcBef>
              <a:buClr>
                <a:srgbClr val="9A0000"/>
              </a:buClr>
              <a:buSzPct val="75000"/>
              <a:buFont typeface="Wingdings"/>
              <a:buChar char=""/>
              <a:tabLst>
                <a:tab pos="354965" algn="l"/>
                <a:tab pos="355600" algn="l"/>
              </a:tabLst>
            </a:pPr>
            <a:r>
              <a:rPr spc="-5" dirty="0">
                <a:latin typeface="Arial"/>
                <a:cs typeface="Arial"/>
              </a:rPr>
              <a:t>Each project iteration produces a </a:t>
            </a:r>
            <a:r>
              <a:rPr i="1" spc="-5" dirty="0">
                <a:solidFill>
                  <a:srgbClr val="00AF50"/>
                </a:solidFill>
                <a:latin typeface="Arial"/>
                <a:cs typeface="Arial"/>
              </a:rPr>
              <a:t>software  increment </a:t>
            </a:r>
            <a:r>
              <a:rPr dirty="0">
                <a:latin typeface="Arial"/>
                <a:cs typeface="Arial"/>
              </a:rPr>
              <a:t>that </a:t>
            </a:r>
            <a:r>
              <a:rPr spc="-5" dirty="0">
                <a:latin typeface="Arial"/>
                <a:cs typeface="Arial"/>
              </a:rPr>
              <a:t>provides stakeholders with a  subset </a:t>
            </a:r>
            <a:r>
              <a:rPr dirty="0">
                <a:latin typeface="Arial"/>
                <a:cs typeface="Arial"/>
              </a:rPr>
              <a:t>of </a:t>
            </a:r>
            <a:r>
              <a:rPr spc="-5" dirty="0">
                <a:latin typeface="Arial"/>
                <a:cs typeface="Arial"/>
              </a:rPr>
              <a:t>overall software </a:t>
            </a:r>
            <a:r>
              <a:rPr dirty="0">
                <a:latin typeface="Arial"/>
                <a:cs typeface="Arial"/>
              </a:rPr>
              <a:t>features </a:t>
            </a:r>
            <a:r>
              <a:rPr spc="-5" dirty="0">
                <a:latin typeface="Arial"/>
                <a:cs typeface="Arial"/>
              </a:rPr>
              <a:t>and  </a:t>
            </a:r>
            <a:r>
              <a:rPr spc="-15" dirty="0">
                <a:latin typeface="Arial"/>
                <a:cs typeface="Arial"/>
              </a:rPr>
              <a:t>functionality.</a:t>
            </a:r>
            <a:endParaRPr lang="en-US" spc="-15" dirty="0">
              <a:latin typeface="Arial"/>
              <a:cs typeface="Arial"/>
            </a:endParaRPr>
          </a:p>
          <a:p>
            <a:pPr marL="355600" marR="45085" indent="-342900" algn="just">
              <a:lnSpc>
                <a:spcPct val="100000"/>
              </a:lnSpc>
              <a:spcBef>
                <a:spcPts val="575"/>
              </a:spcBef>
              <a:buClr>
                <a:srgbClr val="9A0000"/>
              </a:buClr>
              <a:buSzPct val="75000"/>
              <a:buFont typeface="Wingdings"/>
              <a:buChar char=""/>
              <a:tabLst>
                <a:tab pos="354965" algn="l"/>
                <a:tab pos="355600" algn="l"/>
              </a:tabLst>
            </a:pPr>
            <a:endParaRPr dirty="0">
              <a:latin typeface="Arial"/>
              <a:cs typeface="Arial"/>
            </a:endParaRPr>
          </a:p>
          <a:p>
            <a:pPr marL="355600" marR="135255" indent="-342900" algn="just">
              <a:lnSpc>
                <a:spcPct val="100000"/>
              </a:lnSpc>
              <a:spcBef>
                <a:spcPts val="580"/>
              </a:spcBef>
              <a:buClr>
                <a:srgbClr val="9A0000"/>
              </a:buClr>
              <a:buSzPct val="75000"/>
              <a:buFont typeface="Wingdings"/>
              <a:buChar char=""/>
              <a:tabLst>
                <a:tab pos="354965" algn="l"/>
                <a:tab pos="355600" algn="l"/>
              </a:tabLst>
            </a:pPr>
            <a:r>
              <a:rPr dirty="0">
                <a:latin typeface="Arial"/>
                <a:cs typeface="Arial"/>
              </a:rPr>
              <a:t>For </a:t>
            </a:r>
            <a:r>
              <a:rPr spc="-5" dirty="0">
                <a:latin typeface="Arial"/>
                <a:cs typeface="Arial"/>
              </a:rPr>
              <a:t>each increment, the software becomes  more and more</a:t>
            </a:r>
            <a:r>
              <a:rPr dirty="0">
                <a:latin typeface="Arial"/>
                <a:cs typeface="Arial"/>
              </a:rPr>
              <a:t> </a:t>
            </a:r>
            <a:r>
              <a:rPr spc="-5" dirty="0">
                <a:latin typeface="Arial"/>
                <a:cs typeface="Arial"/>
              </a:rPr>
              <a:t>complete</a:t>
            </a:r>
            <a:endParaRPr dirty="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394" y="485393"/>
            <a:ext cx="4318000" cy="1244600"/>
          </a:xfrm>
          <a:prstGeom prst="rect">
            <a:avLst/>
          </a:prstGeom>
        </p:spPr>
        <p:txBody>
          <a:bodyPr vert="horz" wrap="square" lIns="0" tIns="12065" rIns="0" bIns="0" rtlCol="0">
            <a:spAutoFit/>
          </a:bodyPr>
          <a:lstStyle/>
          <a:p>
            <a:pPr marL="12700" marR="5080">
              <a:lnSpc>
                <a:spcPct val="100000"/>
              </a:lnSpc>
              <a:spcBef>
                <a:spcPts val="95"/>
              </a:spcBef>
            </a:pPr>
            <a:r>
              <a:rPr spc="-5" dirty="0"/>
              <a:t>Umbrella</a:t>
            </a:r>
            <a:r>
              <a:rPr spc="-229" dirty="0"/>
              <a:t> </a:t>
            </a:r>
            <a:r>
              <a:rPr spc="-5" dirty="0"/>
              <a:t>Activities:  </a:t>
            </a:r>
            <a:r>
              <a:rPr spc="-35" dirty="0"/>
              <a:t>Typical</a:t>
            </a:r>
            <a:r>
              <a:rPr spc="-10" dirty="0"/>
              <a:t> </a:t>
            </a:r>
            <a:r>
              <a:rPr spc="-5" dirty="0"/>
              <a:t>setting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39</a:t>
            </a:fld>
            <a:endParaRPr spc="-5" dirty="0"/>
          </a:p>
        </p:txBody>
      </p:sp>
      <p:sp>
        <p:nvSpPr>
          <p:cNvPr id="3" name="object 3"/>
          <p:cNvSpPr txBox="1"/>
          <p:nvPr/>
        </p:nvSpPr>
        <p:spPr>
          <a:xfrm>
            <a:off x="1830704" y="1779587"/>
            <a:ext cx="6475096" cy="4870564"/>
          </a:xfrm>
          <a:prstGeom prst="rect">
            <a:avLst/>
          </a:prstGeom>
        </p:spPr>
        <p:txBody>
          <a:bodyPr vert="horz" wrap="square" lIns="0" tIns="86360" rIns="0" bIns="0" rtlCol="0">
            <a:spAutoFit/>
          </a:bodyPr>
          <a:lstStyle/>
          <a:p>
            <a:pPr marL="299085" indent="-287020">
              <a:lnSpc>
                <a:spcPct val="100000"/>
              </a:lnSpc>
              <a:spcBef>
                <a:spcPts val="680"/>
              </a:spcBef>
              <a:buClr>
                <a:srgbClr val="9A0000"/>
              </a:buClr>
              <a:buSzPct val="75000"/>
              <a:buFont typeface="Wingdings"/>
              <a:buChar char=""/>
              <a:tabLst>
                <a:tab pos="299720" algn="l"/>
              </a:tabLst>
            </a:pPr>
            <a:r>
              <a:rPr sz="1600" spc="-5" dirty="0">
                <a:latin typeface="Arial"/>
                <a:cs typeface="Arial"/>
              </a:rPr>
              <a:t>Software </a:t>
            </a:r>
            <a:r>
              <a:rPr sz="1600" dirty="0">
                <a:latin typeface="Arial"/>
                <a:cs typeface="Arial"/>
              </a:rPr>
              <a:t>project</a:t>
            </a:r>
            <a:r>
              <a:rPr sz="1600" spc="-10" dirty="0">
                <a:latin typeface="Arial"/>
                <a:cs typeface="Arial"/>
              </a:rPr>
              <a:t> </a:t>
            </a:r>
            <a:r>
              <a:rPr sz="1600" spc="-5" dirty="0">
                <a:latin typeface="Arial"/>
                <a:cs typeface="Arial"/>
              </a:rPr>
              <a:t>management</a:t>
            </a:r>
            <a:endParaRPr lang="en-US" sz="1600" spc="-5" dirty="0">
              <a:latin typeface="Arial"/>
              <a:cs typeface="Arial"/>
            </a:endParaRPr>
          </a:p>
          <a:p>
            <a:pPr marL="299085" indent="-287020">
              <a:lnSpc>
                <a:spcPct val="100000"/>
              </a:lnSpc>
              <a:spcBef>
                <a:spcPts val="680"/>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r>
              <a:rPr sz="1600" spc="-5" dirty="0">
                <a:latin typeface="Arial"/>
                <a:cs typeface="Arial"/>
              </a:rPr>
              <a:t>Formal technical</a:t>
            </a:r>
            <a:r>
              <a:rPr sz="1600" spc="15" dirty="0">
                <a:latin typeface="Arial"/>
                <a:cs typeface="Arial"/>
              </a:rPr>
              <a:t> </a:t>
            </a:r>
            <a:r>
              <a:rPr sz="1600" spc="-5" dirty="0">
                <a:latin typeface="Arial"/>
                <a:cs typeface="Arial"/>
              </a:rPr>
              <a:t>reviews</a:t>
            </a:r>
            <a:endParaRPr lang="en-US" sz="1600" spc="-5"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80"/>
              </a:spcBef>
              <a:buClr>
                <a:srgbClr val="9A0000"/>
              </a:buClr>
              <a:buSzPct val="75000"/>
              <a:buFont typeface="Wingdings"/>
              <a:buChar char=""/>
              <a:tabLst>
                <a:tab pos="299720" algn="l"/>
              </a:tabLst>
            </a:pPr>
            <a:r>
              <a:rPr sz="1600" spc="-5" dirty="0">
                <a:latin typeface="Arial"/>
                <a:cs typeface="Arial"/>
              </a:rPr>
              <a:t>Software quality</a:t>
            </a:r>
            <a:r>
              <a:rPr sz="1600" spc="15" dirty="0">
                <a:latin typeface="Arial"/>
                <a:cs typeface="Arial"/>
              </a:rPr>
              <a:t> </a:t>
            </a:r>
            <a:r>
              <a:rPr sz="1600" spc="-5" dirty="0">
                <a:latin typeface="Arial"/>
                <a:cs typeface="Arial"/>
              </a:rPr>
              <a:t>assurance</a:t>
            </a:r>
            <a:endParaRPr lang="en-US" sz="1600" spc="-5" dirty="0">
              <a:latin typeface="Arial"/>
              <a:cs typeface="Arial"/>
            </a:endParaRPr>
          </a:p>
          <a:p>
            <a:pPr marL="299085" indent="-287020">
              <a:lnSpc>
                <a:spcPct val="100000"/>
              </a:lnSpc>
              <a:spcBef>
                <a:spcPts val="580"/>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r>
              <a:rPr sz="1600" spc="-5" dirty="0">
                <a:latin typeface="Arial"/>
                <a:cs typeface="Arial"/>
              </a:rPr>
              <a:t>Software </a:t>
            </a:r>
            <a:r>
              <a:rPr sz="1600" spc="-5" dirty="0" err="1">
                <a:latin typeface="Arial"/>
                <a:cs typeface="Arial"/>
              </a:rPr>
              <a:t>configurati</a:t>
            </a:r>
            <a:r>
              <a:rPr lang="en-US" sz="1600" spc="-5" dirty="0" err="1">
                <a:latin typeface="Arial"/>
                <a:cs typeface="Arial"/>
              </a:rPr>
              <a:t>a</a:t>
            </a:r>
            <a:r>
              <a:rPr sz="1600" spc="-5" dirty="0" err="1">
                <a:latin typeface="Arial"/>
                <a:cs typeface="Arial"/>
              </a:rPr>
              <a:t>on</a:t>
            </a:r>
            <a:r>
              <a:rPr sz="1600" spc="30" dirty="0">
                <a:latin typeface="Arial"/>
                <a:cs typeface="Arial"/>
              </a:rPr>
              <a:t> </a:t>
            </a:r>
            <a:r>
              <a:rPr sz="1600" spc="-5" dirty="0">
                <a:latin typeface="Arial"/>
                <a:cs typeface="Arial"/>
              </a:rPr>
              <a:t>management</a:t>
            </a:r>
            <a:endParaRPr lang="en-US" sz="1600" spc="-5"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80"/>
              </a:spcBef>
              <a:buClr>
                <a:srgbClr val="9A0000"/>
              </a:buClr>
              <a:buSzPct val="75000"/>
              <a:buFont typeface="Wingdings"/>
              <a:buChar char=""/>
              <a:tabLst>
                <a:tab pos="299720" algn="l"/>
              </a:tabLst>
            </a:pPr>
            <a:r>
              <a:rPr sz="1600" spc="-15" dirty="0">
                <a:latin typeface="Arial"/>
                <a:cs typeface="Arial"/>
              </a:rPr>
              <a:t>Work </a:t>
            </a:r>
            <a:r>
              <a:rPr sz="1600" spc="-5" dirty="0">
                <a:latin typeface="Arial"/>
                <a:cs typeface="Arial"/>
              </a:rPr>
              <a:t>product preparation and</a:t>
            </a:r>
            <a:r>
              <a:rPr sz="1600" spc="95" dirty="0">
                <a:latin typeface="Arial"/>
                <a:cs typeface="Arial"/>
              </a:rPr>
              <a:t> </a:t>
            </a:r>
            <a:r>
              <a:rPr sz="1600" spc="-5" dirty="0">
                <a:latin typeface="Arial"/>
                <a:cs typeface="Arial"/>
              </a:rPr>
              <a:t>production</a:t>
            </a:r>
            <a:endParaRPr lang="en-US" sz="1600" spc="-5" dirty="0">
              <a:latin typeface="Arial"/>
              <a:cs typeface="Arial"/>
            </a:endParaRPr>
          </a:p>
          <a:p>
            <a:pPr marL="299085" indent="-287020">
              <a:lnSpc>
                <a:spcPct val="100000"/>
              </a:lnSpc>
              <a:spcBef>
                <a:spcPts val="580"/>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r>
              <a:rPr sz="1600" spc="-5" dirty="0">
                <a:latin typeface="Arial"/>
                <a:cs typeface="Arial"/>
              </a:rPr>
              <a:t>Reusability</a:t>
            </a:r>
            <a:r>
              <a:rPr sz="1600" spc="35" dirty="0">
                <a:latin typeface="Arial"/>
                <a:cs typeface="Arial"/>
              </a:rPr>
              <a:t> </a:t>
            </a:r>
            <a:r>
              <a:rPr sz="1600" spc="-5" dirty="0">
                <a:latin typeface="Arial"/>
                <a:cs typeface="Arial"/>
              </a:rPr>
              <a:t>management</a:t>
            </a:r>
            <a:endParaRPr lang="en-US" sz="1600" spc="-5"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r>
              <a:rPr sz="1600" spc="-5" dirty="0">
                <a:latin typeface="Arial"/>
                <a:cs typeface="Arial"/>
              </a:rPr>
              <a:t>Measurement</a:t>
            </a:r>
            <a:endParaRPr lang="en-US" sz="1600" spc="-5"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endParaRPr sz="1600" dirty="0">
              <a:latin typeface="Arial"/>
              <a:cs typeface="Arial"/>
            </a:endParaRPr>
          </a:p>
          <a:p>
            <a:pPr marL="299085" indent="-287020">
              <a:lnSpc>
                <a:spcPct val="100000"/>
              </a:lnSpc>
              <a:spcBef>
                <a:spcPts val="575"/>
              </a:spcBef>
              <a:buClr>
                <a:srgbClr val="9A0000"/>
              </a:buClr>
              <a:buSzPct val="75000"/>
              <a:buFont typeface="Wingdings"/>
              <a:buChar char=""/>
              <a:tabLst>
                <a:tab pos="299720" algn="l"/>
              </a:tabLst>
            </a:pPr>
            <a:r>
              <a:rPr sz="1600" spc="-5" dirty="0">
                <a:latin typeface="Arial"/>
                <a:cs typeface="Arial"/>
              </a:rPr>
              <a:t>Risk</a:t>
            </a:r>
            <a:r>
              <a:rPr sz="1600" spc="5" dirty="0">
                <a:latin typeface="Arial"/>
                <a:cs typeface="Arial"/>
              </a:rPr>
              <a:t> </a:t>
            </a:r>
            <a:r>
              <a:rPr sz="1600" spc="-5" dirty="0">
                <a:latin typeface="Arial"/>
                <a:cs typeface="Arial"/>
              </a:rPr>
              <a:t>management</a:t>
            </a:r>
            <a:endParaRPr sz="16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194" y="332993"/>
            <a:ext cx="6547611" cy="615553"/>
          </a:xfrm>
        </p:spPr>
        <p:txBody>
          <a:bodyPr/>
          <a:lstStyle/>
          <a:p>
            <a:pPr algn="ctr"/>
            <a:r>
              <a:rPr lang="en-IN" dirty="0"/>
              <a:t>UNIT-I</a:t>
            </a:r>
          </a:p>
        </p:txBody>
      </p:sp>
      <p:sp>
        <p:nvSpPr>
          <p:cNvPr id="3" name="Text Placeholder 2"/>
          <p:cNvSpPr>
            <a:spLocks noGrp="1"/>
          </p:cNvSpPr>
          <p:nvPr>
            <p:ph type="body" idx="1"/>
          </p:nvPr>
        </p:nvSpPr>
        <p:spPr>
          <a:xfrm>
            <a:off x="533400" y="1752600"/>
            <a:ext cx="8056118" cy="4616648"/>
          </a:xfrm>
        </p:spPr>
        <p:txBody>
          <a:bodyPr/>
          <a:lstStyle/>
          <a:p>
            <a:pPr algn="just"/>
            <a:r>
              <a:rPr lang="en-IN" b="1" i="0" dirty="0"/>
              <a:t>Introduction to Software Engineering </a:t>
            </a:r>
            <a:r>
              <a:rPr lang="en-IN" i="0" dirty="0"/>
              <a:t>The Nature of Software: Defining Software, Software Application Domain, Legacy Software, The changing Nature of the software : </a:t>
            </a:r>
            <a:r>
              <a:rPr lang="en-IN" i="0" dirty="0" err="1"/>
              <a:t>WebApps</a:t>
            </a:r>
            <a:r>
              <a:rPr lang="en-IN" i="0" dirty="0"/>
              <a:t>, Mobile Applications, Cloud Computing, Product line software </a:t>
            </a:r>
          </a:p>
          <a:p>
            <a:pPr algn="just"/>
            <a:endParaRPr lang="en-IN" i="0" dirty="0"/>
          </a:p>
          <a:p>
            <a:pPr algn="just"/>
            <a:r>
              <a:rPr lang="en-IN" b="1" i="0" dirty="0"/>
              <a:t>Software Engineering </a:t>
            </a:r>
            <a:r>
              <a:rPr lang="en-IN" i="0" dirty="0"/>
              <a:t>: The Process Frame work, Umbrella Activities, Process Adaption, Software development myths </a:t>
            </a:r>
          </a:p>
          <a:p>
            <a:pPr algn="just"/>
            <a:endParaRPr lang="en-IN" i="0" dirty="0"/>
          </a:p>
          <a:p>
            <a:pPr algn="just"/>
            <a:r>
              <a:rPr lang="en-IN" b="1" i="0" dirty="0"/>
              <a:t>The Software Process</a:t>
            </a:r>
            <a:r>
              <a:rPr lang="en-IN" i="0" dirty="0"/>
              <a:t>: Defining framework activities, Identifying a task set, Process patterns, Process Assessment and improvement </a:t>
            </a:r>
          </a:p>
          <a:p>
            <a:pPr algn="just"/>
            <a:endParaRPr lang="en-IN" i="0" dirty="0"/>
          </a:p>
          <a:p>
            <a:pPr algn="just"/>
            <a:r>
              <a:rPr lang="en-IN" b="1" i="0" dirty="0"/>
              <a:t>Process Models</a:t>
            </a:r>
            <a:r>
              <a:rPr lang="en-IN" i="0" dirty="0"/>
              <a:t>: Prescriptive models, Waterfall Model, Incremental Process Models, Evolutionary Process Models, Specialized Process Models, The Unified Process, personal software process, Team Software Process.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176395" cy="635000"/>
          </a:xfrm>
          <a:prstGeom prst="rect">
            <a:avLst/>
          </a:prstGeom>
        </p:spPr>
        <p:txBody>
          <a:bodyPr vert="horz" wrap="square" lIns="0" tIns="12065" rIns="0" bIns="0" rtlCol="0">
            <a:spAutoFit/>
          </a:bodyPr>
          <a:lstStyle/>
          <a:p>
            <a:pPr marL="12700">
              <a:lnSpc>
                <a:spcPct val="100000"/>
              </a:lnSpc>
              <a:spcBef>
                <a:spcPts val="95"/>
              </a:spcBef>
            </a:pPr>
            <a:r>
              <a:rPr spc="-5" dirty="0"/>
              <a:t>Umbrella</a:t>
            </a:r>
            <a:r>
              <a:rPr spc="-229" dirty="0"/>
              <a:t> </a:t>
            </a:r>
            <a:r>
              <a:rPr spc="-5" dirty="0"/>
              <a:t>Activities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40</a:t>
            </a:fld>
            <a:endParaRPr spc="-5" dirty="0"/>
          </a:p>
        </p:txBody>
      </p:sp>
      <p:sp>
        <p:nvSpPr>
          <p:cNvPr id="3" name="object 3"/>
          <p:cNvSpPr txBox="1"/>
          <p:nvPr/>
        </p:nvSpPr>
        <p:spPr>
          <a:xfrm>
            <a:off x="1907794" y="1858028"/>
            <a:ext cx="6686550" cy="3269485"/>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dirty="0">
                <a:latin typeface="Arial"/>
                <a:cs typeface="Arial"/>
              </a:rPr>
              <a:t>Software </a:t>
            </a:r>
            <a:r>
              <a:rPr sz="1600" b="1" spc="-5" dirty="0">
                <a:latin typeface="Arial"/>
                <a:cs typeface="Arial"/>
              </a:rPr>
              <a:t>project tracking </a:t>
            </a:r>
            <a:r>
              <a:rPr sz="1600" b="1" dirty="0">
                <a:latin typeface="Arial"/>
                <a:cs typeface="Arial"/>
              </a:rPr>
              <a:t>and</a:t>
            </a:r>
            <a:r>
              <a:rPr sz="1600" b="1" spc="-55" dirty="0">
                <a:latin typeface="Arial"/>
                <a:cs typeface="Arial"/>
              </a:rPr>
              <a:t> </a:t>
            </a:r>
            <a:r>
              <a:rPr sz="1600" b="1" dirty="0">
                <a:latin typeface="Arial"/>
                <a:cs typeface="Arial"/>
              </a:rPr>
              <a:t>control</a:t>
            </a: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Allows </a:t>
            </a:r>
            <a:r>
              <a:rPr sz="1600" spc="-5" dirty="0">
                <a:latin typeface="Arial"/>
                <a:cs typeface="Arial"/>
              </a:rPr>
              <a:t>the </a:t>
            </a:r>
            <a:r>
              <a:rPr sz="1600" dirty="0">
                <a:latin typeface="Arial"/>
                <a:cs typeface="Arial"/>
              </a:rPr>
              <a:t>software team to </a:t>
            </a:r>
            <a:r>
              <a:rPr sz="1600" spc="5" dirty="0">
                <a:latin typeface="Arial"/>
                <a:cs typeface="Arial"/>
              </a:rPr>
              <a:t>assess </a:t>
            </a:r>
            <a:r>
              <a:rPr sz="1600" dirty="0">
                <a:latin typeface="Arial"/>
                <a:cs typeface="Arial"/>
              </a:rPr>
              <a:t>progress</a:t>
            </a:r>
            <a:r>
              <a:rPr sz="1600" spc="-130" dirty="0">
                <a:latin typeface="Arial"/>
                <a:cs typeface="Arial"/>
              </a:rPr>
              <a:t> </a:t>
            </a:r>
            <a:r>
              <a:rPr sz="1600" dirty="0">
                <a:latin typeface="Arial"/>
                <a:cs typeface="Arial"/>
              </a:rPr>
              <a:t>against  the project plan and take any necessary action to  </a:t>
            </a:r>
            <a:r>
              <a:rPr sz="1600" dirty="0">
                <a:solidFill>
                  <a:srgbClr val="FF0000"/>
                </a:solidFill>
                <a:latin typeface="Arial"/>
                <a:cs typeface="Arial"/>
              </a:rPr>
              <a:t>maintain the</a:t>
            </a:r>
            <a:r>
              <a:rPr sz="1600" spc="-35" dirty="0">
                <a:solidFill>
                  <a:srgbClr val="FF0000"/>
                </a:solidFill>
                <a:latin typeface="Arial"/>
                <a:cs typeface="Arial"/>
              </a:rPr>
              <a:t> </a:t>
            </a:r>
            <a:r>
              <a:rPr sz="1600" dirty="0">
                <a:solidFill>
                  <a:srgbClr val="FF0000"/>
                </a:solidFill>
                <a:latin typeface="Arial"/>
                <a:cs typeface="Arial"/>
              </a:rPr>
              <a:t>schedule</a:t>
            </a:r>
            <a:endParaRPr lang="en-US" sz="1600" dirty="0">
              <a:solidFill>
                <a:srgbClr val="FF0000"/>
              </a:solidFill>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r>
              <a:rPr sz="1600" b="1" dirty="0">
                <a:latin typeface="Arial"/>
                <a:cs typeface="Arial"/>
              </a:rPr>
              <a:t>Risk</a:t>
            </a:r>
            <a:r>
              <a:rPr sz="1600" b="1" spc="-15" dirty="0">
                <a:latin typeface="Arial"/>
                <a:cs typeface="Arial"/>
              </a:rPr>
              <a:t> </a:t>
            </a:r>
            <a:r>
              <a:rPr sz="1600" b="1" spc="-5" dirty="0">
                <a:latin typeface="Arial"/>
                <a:cs typeface="Arial"/>
              </a:rPr>
              <a:t>management</a:t>
            </a:r>
            <a:endParaRPr sz="1600" dirty="0">
              <a:latin typeface="Arial"/>
              <a:cs typeface="Arial"/>
            </a:endParaRPr>
          </a:p>
          <a:p>
            <a:pPr marL="756285" marR="34163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Accesses risks that may </a:t>
            </a:r>
            <a:r>
              <a:rPr sz="1600" spc="-5" dirty="0">
                <a:latin typeface="Arial"/>
                <a:cs typeface="Arial"/>
              </a:rPr>
              <a:t>affect </a:t>
            </a:r>
            <a:r>
              <a:rPr sz="1600" dirty="0">
                <a:latin typeface="Arial"/>
                <a:cs typeface="Arial"/>
              </a:rPr>
              <a:t>the outcome of</a:t>
            </a:r>
            <a:r>
              <a:rPr sz="1600" spc="-180" dirty="0">
                <a:latin typeface="Arial"/>
                <a:cs typeface="Arial"/>
              </a:rPr>
              <a:t> </a:t>
            </a:r>
            <a:r>
              <a:rPr sz="1600" dirty="0">
                <a:latin typeface="Arial"/>
                <a:cs typeface="Arial"/>
              </a:rPr>
              <a:t>the  project or the quality of the</a:t>
            </a:r>
            <a:r>
              <a:rPr sz="1600" spc="-114" dirty="0">
                <a:latin typeface="Arial"/>
                <a:cs typeface="Arial"/>
              </a:rPr>
              <a:t> </a:t>
            </a:r>
            <a:r>
              <a:rPr sz="1600" dirty="0">
                <a:latin typeface="Arial"/>
                <a:cs typeface="Arial"/>
              </a:rPr>
              <a:t>product</a:t>
            </a:r>
            <a:endParaRPr lang="en-US" sz="1600" dirty="0">
              <a:latin typeface="Arial"/>
              <a:cs typeface="Arial"/>
            </a:endParaRPr>
          </a:p>
          <a:p>
            <a:pPr marL="756285" marR="341630" lvl="1" indent="-287020" algn="just">
              <a:lnSpc>
                <a:spcPct val="100000"/>
              </a:lnSpc>
              <a:spcBef>
                <a:spcPts val="484"/>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600" b="1" dirty="0">
                <a:latin typeface="Arial"/>
                <a:cs typeface="Arial"/>
              </a:rPr>
              <a:t>Software quality</a:t>
            </a:r>
            <a:r>
              <a:rPr sz="1600" b="1" spc="-70" dirty="0">
                <a:latin typeface="Arial"/>
                <a:cs typeface="Arial"/>
              </a:rPr>
              <a:t> </a:t>
            </a:r>
            <a:r>
              <a:rPr sz="1600" b="1" spc="-5" dirty="0">
                <a:latin typeface="Arial"/>
                <a:cs typeface="Arial"/>
              </a:rPr>
              <a:t>assurance</a:t>
            </a:r>
            <a:endParaRPr sz="1600" dirty="0">
              <a:latin typeface="Arial"/>
              <a:cs typeface="Arial"/>
            </a:endParaRPr>
          </a:p>
          <a:p>
            <a:pPr marL="756285"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Defines and </a:t>
            </a:r>
            <a:r>
              <a:rPr sz="1600" spc="5" dirty="0">
                <a:latin typeface="Arial"/>
                <a:cs typeface="Arial"/>
              </a:rPr>
              <a:t>conducts </a:t>
            </a:r>
            <a:r>
              <a:rPr sz="1600" dirty="0">
                <a:latin typeface="Arial"/>
                <a:cs typeface="Arial"/>
              </a:rPr>
              <a:t>the </a:t>
            </a:r>
            <a:r>
              <a:rPr sz="1600" spc="-5" dirty="0">
                <a:latin typeface="Arial"/>
                <a:cs typeface="Arial"/>
              </a:rPr>
              <a:t>activities </a:t>
            </a:r>
            <a:r>
              <a:rPr sz="1600" dirty="0">
                <a:latin typeface="Arial"/>
                <a:cs typeface="Arial"/>
              </a:rPr>
              <a:t>required</a:t>
            </a:r>
            <a:r>
              <a:rPr sz="1600" spc="-120" dirty="0">
                <a:latin typeface="Arial"/>
                <a:cs typeface="Arial"/>
              </a:rPr>
              <a:t> </a:t>
            </a:r>
            <a:r>
              <a:rPr sz="1600" dirty="0">
                <a:latin typeface="Arial"/>
                <a:cs typeface="Arial"/>
              </a:rPr>
              <a:t>to</a:t>
            </a:r>
            <a:r>
              <a:rPr lang="en-US" sz="1600" dirty="0">
                <a:latin typeface="Arial"/>
                <a:cs typeface="Arial"/>
              </a:rPr>
              <a:t> </a:t>
            </a:r>
            <a:r>
              <a:rPr sz="1600" dirty="0">
                <a:latin typeface="Arial"/>
                <a:cs typeface="Arial"/>
              </a:rPr>
              <a:t>ensure software</a:t>
            </a:r>
            <a:r>
              <a:rPr sz="1600" spc="-75" dirty="0">
                <a:latin typeface="Arial"/>
                <a:cs typeface="Arial"/>
              </a:rPr>
              <a:t> </a:t>
            </a:r>
            <a:r>
              <a:rPr sz="1600" dirty="0">
                <a:latin typeface="Arial"/>
                <a:cs typeface="Arial"/>
              </a:rPr>
              <a:t>quality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176395" cy="635000"/>
          </a:xfrm>
          <a:prstGeom prst="rect">
            <a:avLst/>
          </a:prstGeom>
        </p:spPr>
        <p:txBody>
          <a:bodyPr vert="horz" wrap="square" lIns="0" tIns="12065" rIns="0" bIns="0" rtlCol="0">
            <a:spAutoFit/>
          </a:bodyPr>
          <a:lstStyle/>
          <a:p>
            <a:pPr marL="12700">
              <a:lnSpc>
                <a:spcPct val="100000"/>
              </a:lnSpc>
              <a:spcBef>
                <a:spcPts val="95"/>
              </a:spcBef>
            </a:pPr>
            <a:r>
              <a:rPr spc="-5" dirty="0"/>
              <a:t>Umbrella</a:t>
            </a:r>
            <a:r>
              <a:rPr spc="-229" dirty="0"/>
              <a:t> </a:t>
            </a:r>
            <a:r>
              <a:rPr spc="-5" dirty="0"/>
              <a:t>Activities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41</a:t>
            </a:fld>
            <a:endParaRPr spc="-5" dirty="0"/>
          </a:p>
        </p:txBody>
      </p:sp>
      <p:sp>
        <p:nvSpPr>
          <p:cNvPr id="3" name="object 3"/>
          <p:cNvSpPr txBox="1"/>
          <p:nvPr/>
        </p:nvSpPr>
        <p:spPr>
          <a:xfrm>
            <a:off x="1842642" y="1929736"/>
            <a:ext cx="6615430" cy="3023264"/>
          </a:xfrm>
          <a:prstGeom prst="rect">
            <a:avLst/>
          </a:prstGeom>
        </p:spPr>
        <p:txBody>
          <a:bodyPr vert="horz" wrap="square" lIns="0" tIns="85725" rIns="0" bIns="0" rtlCol="0">
            <a:spAutoFit/>
          </a:bodyPr>
          <a:lstStyle/>
          <a:p>
            <a:pPr marL="355600" indent="-343535" algn="just">
              <a:lnSpc>
                <a:spcPct val="100000"/>
              </a:lnSpc>
              <a:spcBef>
                <a:spcPts val="675"/>
              </a:spcBef>
              <a:buClr>
                <a:srgbClr val="9A0000"/>
              </a:buClr>
              <a:buSzPct val="75000"/>
              <a:buFont typeface="Wingdings"/>
              <a:buChar char=""/>
              <a:tabLst>
                <a:tab pos="355600" algn="l"/>
                <a:tab pos="356235" algn="l"/>
              </a:tabLst>
            </a:pPr>
            <a:r>
              <a:rPr sz="1600" b="1" spc="-25" dirty="0">
                <a:latin typeface="Arial"/>
                <a:cs typeface="Arial"/>
              </a:rPr>
              <a:t>Technical</a:t>
            </a:r>
            <a:r>
              <a:rPr sz="1600" b="1" spc="-5" dirty="0">
                <a:latin typeface="Arial"/>
                <a:cs typeface="Arial"/>
              </a:rPr>
              <a:t> </a:t>
            </a:r>
            <a:r>
              <a:rPr sz="1600" b="1" dirty="0">
                <a:latin typeface="Arial"/>
                <a:cs typeface="Arial"/>
              </a:rPr>
              <a:t>reviews</a:t>
            </a:r>
            <a:endParaRPr sz="1600" dirty="0">
              <a:latin typeface="Arial"/>
              <a:cs typeface="Arial"/>
            </a:endParaRPr>
          </a:p>
          <a:p>
            <a:pPr marL="756285" marR="108585" lvl="1" indent="-287020" algn="just">
              <a:lnSpc>
                <a:spcPct val="100000"/>
              </a:lnSpc>
              <a:spcBef>
                <a:spcPts val="480"/>
              </a:spcBef>
              <a:buClr>
                <a:srgbClr val="9A0000"/>
              </a:buClr>
              <a:buSzPct val="70000"/>
              <a:buFont typeface="Wingdings"/>
              <a:buChar char=""/>
              <a:tabLst>
                <a:tab pos="756285" algn="l"/>
                <a:tab pos="756920" algn="l"/>
              </a:tabLst>
            </a:pPr>
            <a:r>
              <a:rPr sz="1400" dirty="0">
                <a:latin typeface="Arial"/>
                <a:cs typeface="Arial"/>
              </a:rPr>
              <a:t>Access software engineering work products in an  </a:t>
            </a:r>
            <a:r>
              <a:rPr sz="1400" spc="-10" dirty="0">
                <a:latin typeface="Arial"/>
                <a:cs typeface="Arial"/>
              </a:rPr>
              <a:t>effort </a:t>
            </a:r>
            <a:r>
              <a:rPr sz="1400" dirty="0">
                <a:latin typeface="Arial"/>
                <a:cs typeface="Arial"/>
              </a:rPr>
              <a:t>to uncover and remove errors before they</a:t>
            </a:r>
            <a:r>
              <a:rPr sz="1400" spc="-220" dirty="0">
                <a:latin typeface="Arial"/>
                <a:cs typeface="Arial"/>
              </a:rPr>
              <a:t> </a:t>
            </a:r>
            <a:r>
              <a:rPr sz="1400" dirty="0">
                <a:latin typeface="Arial"/>
                <a:cs typeface="Arial"/>
              </a:rPr>
              <a:t>are  propagated </a:t>
            </a:r>
            <a:r>
              <a:rPr lang="en-US" sz="1400" dirty="0">
                <a:latin typeface="Arial"/>
                <a:cs typeface="Arial"/>
              </a:rPr>
              <a:t> </a:t>
            </a:r>
            <a:r>
              <a:rPr sz="1400" dirty="0">
                <a:latin typeface="Arial"/>
                <a:cs typeface="Arial"/>
              </a:rPr>
              <a:t>to the next</a:t>
            </a:r>
            <a:r>
              <a:rPr sz="1400" spc="-114" dirty="0">
                <a:latin typeface="Arial"/>
                <a:cs typeface="Arial"/>
              </a:rPr>
              <a:t> </a:t>
            </a:r>
            <a:r>
              <a:rPr lang="en-US" sz="1400" spc="-114" dirty="0">
                <a:latin typeface="Arial"/>
                <a:cs typeface="Arial"/>
              </a:rPr>
              <a:t> </a:t>
            </a:r>
            <a:r>
              <a:rPr sz="1400" dirty="0">
                <a:latin typeface="Arial"/>
                <a:cs typeface="Arial"/>
              </a:rPr>
              <a:t>activity</a:t>
            </a:r>
            <a:endParaRPr lang="en-US" sz="1400" dirty="0">
              <a:latin typeface="Arial"/>
              <a:cs typeface="Arial"/>
            </a:endParaRPr>
          </a:p>
          <a:p>
            <a:pPr marL="756285" marR="108585" lvl="1" indent="-287020" algn="just">
              <a:lnSpc>
                <a:spcPct val="100000"/>
              </a:lnSpc>
              <a:spcBef>
                <a:spcPts val="480"/>
              </a:spcBef>
              <a:buClr>
                <a:srgbClr val="9A0000"/>
              </a:buClr>
              <a:buSzPct val="70000"/>
              <a:buFont typeface="Wingdings"/>
              <a:buChar char=""/>
              <a:tabLst>
                <a:tab pos="756285" algn="l"/>
                <a:tab pos="756920" algn="l"/>
              </a:tabLst>
            </a:pPr>
            <a:endParaRPr sz="1400" dirty="0">
              <a:latin typeface="Arial"/>
              <a:cs typeface="Arial"/>
            </a:endParaRPr>
          </a:p>
          <a:p>
            <a:pPr marL="355600" indent="-343535" algn="just">
              <a:lnSpc>
                <a:spcPct val="100000"/>
              </a:lnSpc>
              <a:spcBef>
                <a:spcPts val="575"/>
              </a:spcBef>
              <a:buClr>
                <a:srgbClr val="9A0000"/>
              </a:buClr>
              <a:buSzPct val="75000"/>
              <a:buFont typeface="Wingdings"/>
              <a:buChar char=""/>
              <a:tabLst>
                <a:tab pos="355600" algn="l"/>
                <a:tab pos="356235" algn="l"/>
              </a:tabLst>
            </a:pPr>
            <a:r>
              <a:rPr sz="1600" b="1" spc="-5" dirty="0">
                <a:latin typeface="Arial"/>
                <a:cs typeface="Arial"/>
              </a:rPr>
              <a:t>Measurement</a:t>
            </a:r>
            <a:endParaRPr sz="1600"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r>
              <a:rPr sz="1400" dirty="0">
                <a:solidFill>
                  <a:srgbClr val="006FC0"/>
                </a:solidFill>
                <a:latin typeface="Arial"/>
                <a:cs typeface="Arial"/>
              </a:rPr>
              <a:t>Defines and collects process, project, and product  measures </a:t>
            </a:r>
            <a:r>
              <a:rPr sz="1400" dirty="0">
                <a:latin typeface="Arial"/>
                <a:cs typeface="Arial"/>
              </a:rPr>
              <a:t>that </a:t>
            </a:r>
            <a:r>
              <a:rPr sz="1400" spc="5" dirty="0">
                <a:latin typeface="Arial"/>
                <a:cs typeface="Arial"/>
              </a:rPr>
              <a:t>assist </a:t>
            </a:r>
            <a:r>
              <a:rPr sz="1400" dirty="0">
                <a:latin typeface="Arial"/>
                <a:cs typeface="Arial"/>
              </a:rPr>
              <a:t>the team in delivering</a:t>
            </a:r>
            <a:r>
              <a:rPr sz="1400" spc="-170" dirty="0">
                <a:latin typeface="Arial"/>
                <a:cs typeface="Arial"/>
              </a:rPr>
              <a:t> </a:t>
            </a:r>
            <a:r>
              <a:rPr sz="1400" dirty="0">
                <a:latin typeface="Arial"/>
                <a:cs typeface="Arial"/>
              </a:rPr>
              <a:t>software  that meets </a:t>
            </a:r>
            <a:r>
              <a:rPr sz="1400" spc="-5" dirty="0">
                <a:latin typeface="Arial"/>
                <a:cs typeface="Arial"/>
              </a:rPr>
              <a:t>stakeholders’ </a:t>
            </a:r>
            <a:r>
              <a:rPr sz="1400" dirty="0">
                <a:latin typeface="Arial"/>
                <a:cs typeface="Arial"/>
              </a:rPr>
              <a:t>needs; can </a:t>
            </a:r>
            <a:r>
              <a:rPr sz="1400" spc="-5" dirty="0">
                <a:latin typeface="Arial"/>
                <a:cs typeface="Arial"/>
              </a:rPr>
              <a:t>be used in  </a:t>
            </a:r>
            <a:r>
              <a:rPr sz="1400" dirty="0">
                <a:latin typeface="Arial"/>
                <a:cs typeface="Arial"/>
              </a:rPr>
              <a:t>conjunction with all other framework and umbrella  </a:t>
            </a:r>
            <a:r>
              <a:rPr sz="1400" spc="-5" dirty="0">
                <a:latin typeface="Arial"/>
                <a:cs typeface="Arial"/>
              </a:rPr>
              <a:t>activities</a:t>
            </a:r>
            <a:endParaRPr lang="en-US" sz="1400" spc="-5" dirty="0">
              <a:latin typeface="Arial"/>
              <a:cs typeface="Arial"/>
            </a:endParaRPr>
          </a:p>
          <a:p>
            <a:pPr marL="756285" marR="5080" lvl="1" indent="-287020" algn="just">
              <a:lnSpc>
                <a:spcPct val="100000"/>
              </a:lnSpc>
              <a:spcBef>
                <a:spcPts val="484"/>
              </a:spcBef>
              <a:buClr>
                <a:srgbClr val="9A0000"/>
              </a:buClr>
              <a:buSzPct val="70000"/>
              <a:buFont typeface="Wingdings"/>
              <a:buChar char=""/>
              <a:tabLst>
                <a:tab pos="756285" algn="l"/>
                <a:tab pos="756920" algn="l"/>
              </a:tabLst>
            </a:pPr>
            <a:endParaRPr sz="1400" dirty="0">
              <a:latin typeface="Arial"/>
              <a:cs typeface="Arial"/>
            </a:endParaRPr>
          </a:p>
          <a:p>
            <a:pPr marL="355600" indent="-343535" algn="just">
              <a:lnSpc>
                <a:spcPct val="100000"/>
              </a:lnSpc>
              <a:spcBef>
                <a:spcPts val="575"/>
              </a:spcBef>
              <a:buClr>
                <a:srgbClr val="9A0000"/>
              </a:buClr>
              <a:buSzPct val="75000"/>
              <a:buFont typeface="Wingdings"/>
              <a:buChar char=""/>
              <a:tabLst>
                <a:tab pos="355600" algn="l"/>
                <a:tab pos="356235" algn="l"/>
              </a:tabLst>
            </a:pPr>
            <a:r>
              <a:rPr sz="1600" b="1" dirty="0">
                <a:latin typeface="Arial"/>
                <a:cs typeface="Arial"/>
              </a:rPr>
              <a:t>Software </a:t>
            </a:r>
            <a:r>
              <a:rPr sz="1600" b="1" spc="-5" dirty="0">
                <a:latin typeface="Arial"/>
                <a:cs typeface="Arial"/>
              </a:rPr>
              <a:t>configuration </a:t>
            </a:r>
            <a:r>
              <a:rPr sz="1600" b="1" dirty="0">
                <a:latin typeface="Arial"/>
                <a:cs typeface="Arial"/>
              </a:rPr>
              <a:t>and</a:t>
            </a:r>
            <a:r>
              <a:rPr sz="1600" b="1" spc="-70" dirty="0">
                <a:latin typeface="Arial"/>
                <a:cs typeface="Arial"/>
              </a:rPr>
              <a:t> </a:t>
            </a:r>
            <a:r>
              <a:rPr sz="1600" b="1" spc="-5" dirty="0">
                <a:latin typeface="Arial"/>
                <a:cs typeface="Arial"/>
              </a:rPr>
              <a:t>management</a:t>
            </a:r>
            <a:endParaRPr sz="1600" dirty="0">
              <a:latin typeface="Arial"/>
              <a:cs typeface="Arial"/>
            </a:endParaRPr>
          </a:p>
          <a:p>
            <a:pPr marL="756285" marR="681990" lvl="1" indent="-287020" algn="just">
              <a:lnSpc>
                <a:spcPct val="100000"/>
              </a:lnSpc>
              <a:spcBef>
                <a:spcPts val="484"/>
              </a:spcBef>
              <a:buClr>
                <a:srgbClr val="9A0000"/>
              </a:buClr>
              <a:buSzPct val="70000"/>
              <a:buFont typeface="Wingdings"/>
              <a:buChar char=""/>
              <a:tabLst>
                <a:tab pos="756285" algn="l"/>
                <a:tab pos="756920" algn="l"/>
              </a:tabLst>
            </a:pPr>
            <a:r>
              <a:rPr sz="1400" dirty="0">
                <a:latin typeface="Arial"/>
                <a:cs typeface="Arial"/>
              </a:rPr>
              <a:t>Manages the </a:t>
            </a:r>
            <a:r>
              <a:rPr sz="1400" spc="-5" dirty="0">
                <a:latin typeface="Arial"/>
                <a:cs typeface="Arial"/>
              </a:rPr>
              <a:t>effects </a:t>
            </a:r>
            <a:r>
              <a:rPr sz="1400" dirty="0">
                <a:latin typeface="Arial"/>
                <a:cs typeface="Arial"/>
              </a:rPr>
              <a:t>of change throughout</a:t>
            </a:r>
            <a:r>
              <a:rPr sz="1400" spc="-190" dirty="0">
                <a:latin typeface="Arial"/>
                <a:cs typeface="Arial"/>
              </a:rPr>
              <a:t> </a:t>
            </a:r>
            <a:r>
              <a:rPr lang="en-US" sz="1400" spc="-190" dirty="0">
                <a:latin typeface="Arial"/>
                <a:cs typeface="Arial"/>
              </a:rPr>
              <a:t>  </a:t>
            </a:r>
            <a:r>
              <a:rPr sz="1400" dirty="0">
                <a:latin typeface="Arial"/>
                <a:cs typeface="Arial"/>
              </a:rPr>
              <a:t>the  software</a:t>
            </a:r>
            <a:r>
              <a:rPr sz="1400" spc="-45" dirty="0">
                <a:latin typeface="Arial"/>
                <a:cs typeface="Arial"/>
              </a:rPr>
              <a:t> </a:t>
            </a:r>
            <a:r>
              <a:rPr sz="1400" dirty="0">
                <a:latin typeface="Arial"/>
                <a:cs typeface="Arial"/>
              </a:rPr>
              <a:t>process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176395" cy="635000"/>
          </a:xfrm>
          <a:prstGeom prst="rect">
            <a:avLst/>
          </a:prstGeom>
        </p:spPr>
        <p:txBody>
          <a:bodyPr vert="horz" wrap="square" lIns="0" tIns="12065" rIns="0" bIns="0" rtlCol="0">
            <a:spAutoFit/>
          </a:bodyPr>
          <a:lstStyle/>
          <a:p>
            <a:pPr marL="12700">
              <a:lnSpc>
                <a:spcPct val="100000"/>
              </a:lnSpc>
              <a:spcBef>
                <a:spcPts val="95"/>
              </a:spcBef>
            </a:pPr>
            <a:r>
              <a:rPr spc="-5" dirty="0"/>
              <a:t>Umbrella</a:t>
            </a:r>
            <a:r>
              <a:rPr spc="-229" dirty="0"/>
              <a:t> </a:t>
            </a:r>
            <a:r>
              <a:rPr spc="-5" dirty="0"/>
              <a:t>Activities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42</a:t>
            </a:fld>
            <a:endParaRPr spc="-5" dirty="0"/>
          </a:p>
        </p:txBody>
      </p:sp>
      <p:sp>
        <p:nvSpPr>
          <p:cNvPr id="3" name="object 3"/>
          <p:cNvSpPr txBox="1"/>
          <p:nvPr/>
        </p:nvSpPr>
        <p:spPr>
          <a:xfrm>
            <a:off x="1907794" y="1858028"/>
            <a:ext cx="6607175" cy="3107902"/>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b="1" spc="-5" dirty="0">
                <a:latin typeface="Arial"/>
                <a:cs typeface="Arial"/>
              </a:rPr>
              <a:t>Reusability</a:t>
            </a:r>
            <a:r>
              <a:rPr b="1" spc="-15" dirty="0">
                <a:latin typeface="Arial"/>
                <a:cs typeface="Arial"/>
              </a:rPr>
              <a:t> </a:t>
            </a:r>
            <a:r>
              <a:rPr b="1" spc="-5" dirty="0">
                <a:latin typeface="Arial"/>
                <a:cs typeface="Arial"/>
              </a:rPr>
              <a:t>management</a:t>
            </a:r>
            <a:endParaRPr lang="en-US" b="1" spc="-5" dirty="0">
              <a:latin typeface="Arial"/>
              <a:cs typeface="Arial"/>
            </a:endParaRPr>
          </a:p>
          <a:p>
            <a:pPr marL="355600" indent="-342900" algn="just">
              <a:lnSpc>
                <a:spcPct val="100000"/>
              </a:lnSpc>
              <a:spcBef>
                <a:spcPts val="675"/>
              </a:spcBef>
              <a:buClr>
                <a:srgbClr val="9A0000"/>
              </a:buClr>
              <a:buSzPct val="75000"/>
              <a:buFont typeface="Wingdings"/>
              <a:buChar char=""/>
              <a:tabLst>
                <a:tab pos="354965" algn="l"/>
                <a:tab pos="355600" algn="l"/>
              </a:tabLst>
            </a:pPr>
            <a:endParaRPr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Defines criteria for work product reuse (including  software components) and establishes</a:t>
            </a:r>
            <a:r>
              <a:rPr sz="1600" spc="-80" dirty="0">
                <a:latin typeface="Arial"/>
                <a:cs typeface="Arial"/>
              </a:rPr>
              <a:t> </a:t>
            </a:r>
            <a:r>
              <a:rPr sz="1600" dirty="0">
                <a:latin typeface="Arial"/>
                <a:cs typeface="Arial"/>
              </a:rPr>
              <a:t>mechanisms  to achieve reusable</a:t>
            </a:r>
            <a:r>
              <a:rPr sz="1600" spc="-60" dirty="0">
                <a:latin typeface="Arial"/>
                <a:cs typeface="Arial"/>
              </a:rPr>
              <a:t> </a:t>
            </a:r>
            <a:r>
              <a:rPr sz="1600" dirty="0">
                <a:latin typeface="Arial"/>
                <a:cs typeface="Arial"/>
              </a:rPr>
              <a:t>components</a:t>
            </a:r>
            <a:endParaRPr lang="en-US"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r>
              <a:rPr b="1" spc="-15" dirty="0">
                <a:latin typeface="Arial"/>
                <a:cs typeface="Arial"/>
              </a:rPr>
              <a:t>Work </a:t>
            </a:r>
            <a:r>
              <a:rPr b="1" spc="-5" dirty="0">
                <a:latin typeface="Arial"/>
                <a:cs typeface="Arial"/>
              </a:rPr>
              <a:t>product </a:t>
            </a:r>
            <a:r>
              <a:rPr b="1" dirty="0">
                <a:latin typeface="Arial"/>
                <a:cs typeface="Arial"/>
              </a:rPr>
              <a:t>preparation </a:t>
            </a:r>
            <a:r>
              <a:rPr b="1" spc="-5" dirty="0">
                <a:latin typeface="Arial"/>
                <a:cs typeface="Arial"/>
              </a:rPr>
              <a:t>and</a:t>
            </a:r>
            <a:r>
              <a:rPr b="1" spc="-30" dirty="0">
                <a:latin typeface="Arial"/>
                <a:cs typeface="Arial"/>
              </a:rPr>
              <a:t> </a:t>
            </a:r>
            <a:r>
              <a:rPr b="1" spc="-5" dirty="0">
                <a:latin typeface="Arial"/>
                <a:cs typeface="Arial"/>
              </a:rPr>
              <a:t>production</a:t>
            </a:r>
            <a:endParaRPr lang="en-US" b="1" spc="-5"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endParaRPr dirty="0">
              <a:latin typeface="Arial"/>
              <a:cs typeface="Arial"/>
            </a:endParaRPr>
          </a:p>
          <a:p>
            <a:pPr marL="756285" marR="19431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Encompass the activities required to create work  products </a:t>
            </a:r>
            <a:r>
              <a:rPr sz="1600" spc="5" dirty="0">
                <a:latin typeface="Arial"/>
                <a:cs typeface="Arial"/>
              </a:rPr>
              <a:t>such </a:t>
            </a:r>
            <a:r>
              <a:rPr sz="1600" dirty="0">
                <a:latin typeface="Arial"/>
                <a:cs typeface="Arial"/>
              </a:rPr>
              <a:t>as models</a:t>
            </a:r>
            <a:r>
              <a:rPr sz="1600" dirty="0">
                <a:solidFill>
                  <a:srgbClr val="FF0000"/>
                </a:solidFill>
                <a:latin typeface="Arial"/>
                <a:cs typeface="Arial"/>
              </a:rPr>
              <a:t>, documents, logs,</a:t>
            </a:r>
            <a:r>
              <a:rPr sz="1600" spc="-150" dirty="0">
                <a:solidFill>
                  <a:srgbClr val="FF0000"/>
                </a:solidFill>
                <a:latin typeface="Arial"/>
                <a:cs typeface="Arial"/>
              </a:rPr>
              <a:t> </a:t>
            </a:r>
            <a:r>
              <a:rPr sz="1600" dirty="0">
                <a:solidFill>
                  <a:srgbClr val="FF0000"/>
                </a:solidFill>
                <a:latin typeface="Arial"/>
                <a:cs typeface="Arial"/>
              </a:rPr>
              <a:t>forms,  and</a:t>
            </a:r>
            <a:r>
              <a:rPr sz="1600" spc="-20" dirty="0">
                <a:solidFill>
                  <a:srgbClr val="FF0000"/>
                </a:solidFill>
                <a:latin typeface="Arial"/>
                <a:cs typeface="Arial"/>
              </a:rPr>
              <a:t> </a:t>
            </a:r>
            <a:r>
              <a:rPr sz="1600" dirty="0">
                <a:solidFill>
                  <a:srgbClr val="FF0000"/>
                </a:solidFill>
                <a:latin typeface="Arial"/>
                <a:cs typeface="Arial"/>
              </a:rPr>
              <a:t>lists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00550" cy="635000"/>
          </a:xfrm>
          <a:prstGeom prst="rect">
            <a:avLst/>
          </a:prstGeom>
        </p:spPr>
        <p:txBody>
          <a:bodyPr vert="horz" wrap="square" lIns="0" tIns="12065" rIns="0" bIns="0" rtlCol="0">
            <a:spAutoFit/>
          </a:bodyPr>
          <a:lstStyle/>
          <a:p>
            <a:pPr marL="12700">
              <a:lnSpc>
                <a:spcPct val="100000"/>
              </a:lnSpc>
              <a:spcBef>
                <a:spcPts val="95"/>
              </a:spcBef>
            </a:pPr>
            <a:r>
              <a:rPr spc="-5" dirty="0"/>
              <a:t>Process</a:t>
            </a:r>
            <a:r>
              <a:rPr spc="-254" dirty="0"/>
              <a:t> </a:t>
            </a:r>
            <a:r>
              <a:rPr spc="-5" dirty="0"/>
              <a:t>Adaptation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43</a:t>
            </a:fld>
            <a:endParaRPr spc="-5" dirty="0"/>
          </a:p>
        </p:txBody>
      </p:sp>
      <p:sp>
        <p:nvSpPr>
          <p:cNvPr id="3" name="object 3"/>
          <p:cNvSpPr txBox="1"/>
          <p:nvPr/>
        </p:nvSpPr>
        <p:spPr>
          <a:xfrm>
            <a:off x="1907794" y="1931034"/>
            <a:ext cx="6589395" cy="196464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5600" algn="l"/>
              </a:tabLst>
            </a:pPr>
            <a:r>
              <a:rPr spc="-5" dirty="0">
                <a:latin typeface="Arial"/>
                <a:cs typeface="Arial"/>
              </a:rPr>
              <a:t>software engineering process should be agile</a:t>
            </a:r>
            <a:r>
              <a:rPr lang="en-US" spc="-5" dirty="0">
                <a:latin typeface="Arial"/>
                <a:cs typeface="Arial"/>
              </a:rPr>
              <a:t>(able to move quickly)</a:t>
            </a:r>
            <a:r>
              <a:rPr spc="-5" dirty="0">
                <a:latin typeface="Arial"/>
                <a:cs typeface="Arial"/>
              </a:rPr>
              <a:t>  and adaptable </a:t>
            </a:r>
            <a:r>
              <a:rPr dirty="0">
                <a:latin typeface="Arial"/>
                <a:cs typeface="Arial"/>
              </a:rPr>
              <a:t>(to the </a:t>
            </a:r>
            <a:r>
              <a:rPr spc="-5" dirty="0">
                <a:latin typeface="Arial"/>
                <a:cs typeface="Arial"/>
              </a:rPr>
              <a:t>problem, </a:t>
            </a:r>
            <a:r>
              <a:rPr dirty="0">
                <a:latin typeface="Arial"/>
                <a:cs typeface="Arial"/>
              </a:rPr>
              <a:t>to the </a:t>
            </a:r>
            <a:r>
              <a:rPr spc="-5" dirty="0">
                <a:latin typeface="Arial"/>
                <a:cs typeface="Arial"/>
              </a:rPr>
              <a:t>project,  </a:t>
            </a:r>
            <a:r>
              <a:rPr dirty="0">
                <a:latin typeface="Arial"/>
                <a:cs typeface="Arial"/>
              </a:rPr>
              <a:t>to the team, </a:t>
            </a:r>
            <a:r>
              <a:rPr spc="-5" dirty="0">
                <a:latin typeface="Arial"/>
                <a:cs typeface="Arial"/>
              </a:rPr>
              <a:t>and </a:t>
            </a:r>
            <a:r>
              <a:rPr dirty="0">
                <a:latin typeface="Arial"/>
                <a:cs typeface="Arial"/>
              </a:rPr>
              <a:t>to the </a:t>
            </a:r>
            <a:r>
              <a:rPr spc="-5" dirty="0">
                <a:latin typeface="Arial"/>
                <a:cs typeface="Arial"/>
              </a:rPr>
              <a:t>organizational</a:t>
            </a:r>
            <a:r>
              <a:rPr spc="-20" dirty="0">
                <a:latin typeface="Arial"/>
                <a:cs typeface="Arial"/>
              </a:rPr>
              <a:t> </a:t>
            </a:r>
            <a:r>
              <a:rPr dirty="0">
                <a:latin typeface="Arial"/>
                <a:cs typeface="Arial"/>
              </a:rPr>
              <a:t>culture).</a:t>
            </a:r>
            <a:endParaRPr lang="en-US" dirty="0">
              <a:latin typeface="Arial"/>
              <a:cs typeface="Arial"/>
            </a:endParaRPr>
          </a:p>
          <a:p>
            <a:pPr marL="355600" marR="5080" indent="-342900" algn="just">
              <a:lnSpc>
                <a:spcPct val="100000"/>
              </a:lnSpc>
              <a:spcBef>
                <a:spcPts val="100"/>
              </a:spcBef>
              <a:buClr>
                <a:srgbClr val="9A0000"/>
              </a:buClr>
              <a:buSzPct val="75000"/>
              <a:buFont typeface="Wingdings"/>
              <a:buChar char=""/>
              <a:tabLst>
                <a:tab pos="355600" algn="l"/>
              </a:tabLst>
            </a:pPr>
            <a:endParaRPr dirty="0">
              <a:latin typeface="Arial"/>
              <a:cs typeface="Arial"/>
            </a:endParaRPr>
          </a:p>
          <a:p>
            <a:pPr algn="just">
              <a:lnSpc>
                <a:spcPct val="100000"/>
              </a:lnSpc>
              <a:spcBef>
                <a:spcPts val="5"/>
              </a:spcBef>
              <a:buClr>
                <a:srgbClr val="9A0000"/>
              </a:buClr>
              <a:buFont typeface="Wingdings"/>
              <a:buChar char=""/>
            </a:pPr>
            <a:endParaRPr dirty="0">
              <a:latin typeface="Arial"/>
              <a:cs typeface="Arial"/>
            </a:endParaRPr>
          </a:p>
          <a:p>
            <a:pPr marL="355600" marR="197485" indent="-342900" algn="just">
              <a:lnSpc>
                <a:spcPct val="100000"/>
              </a:lnSpc>
              <a:spcBef>
                <a:spcPts val="5"/>
              </a:spcBef>
              <a:buClr>
                <a:srgbClr val="9A0000"/>
              </a:buClr>
              <a:buSzPct val="75000"/>
              <a:buFont typeface="Wingdings"/>
              <a:buChar char=""/>
              <a:tabLst>
                <a:tab pos="354965" algn="l"/>
                <a:tab pos="355600" algn="l"/>
              </a:tabLst>
            </a:pPr>
            <a:r>
              <a:rPr spc="-5" dirty="0">
                <a:latin typeface="Arial"/>
                <a:cs typeface="Arial"/>
              </a:rPr>
              <a:t>a process adopted </a:t>
            </a:r>
            <a:r>
              <a:rPr dirty="0">
                <a:latin typeface="Arial"/>
                <a:cs typeface="Arial"/>
              </a:rPr>
              <a:t>for </a:t>
            </a:r>
            <a:r>
              <a:rPr spc="-5" dirty="0">
                <a:latin typeface="Arial"/>
                <a:cs typeface="Arial"/>
              </a:rPr>
              <a:t>one project </a:t>
            </a:r>
            <a:r>
              <a:rPr spc="-5" dirty="0">
                <a:solidFill>
                  <a:srgbClr val="00AF50"/>
                </a:solidFill>
                <a:latin typeface="Arial"/>
                <a:cs typeface="Arial"/>
              </a:rPr>
              <a:t>might be  significantly </a:t>
            </a:r>
            <a:r>
              <a:rPr spc="-10" dirty="0">
                <a:solidFill>
                  <a:srgbClr val="00AF50"/>
                </a:solidFill>
                <a:latin typeface="Arial"/>
                <a:cs typeface="Arial"/>
              </a:rPr>
              <a:t>different </a:t>
            </a:r>
            <a:r>
              <a:rPr spc="-5" dirty="0">
                <a:latin typeface="Arial"/>
                <a:cs typeface="Arial"/>
              </a:rPr>
              <a:t>than a process adopted  </a:t>
            </a:r>
            <a:r>
              <a:rPr dirty="0">
                <a:latin typeface="Arial"/>
                <a:cs typeface="Arial"/>
              </a:rPr>
              <a:t>for </a:t>
            </a:r>
            <a:r>
              <a:rPr spc="-5" dirty="0">
                <a:latin typeface="Arial"/>
                <a:cs typeface="Arial"/>
              </a:rPr>
              <a:t>another</a:t>
            </a:r>
            <a:r>
              <a:rPr spc="10" dirty="0">
                <a:latin typeface="Arial"/>
                <a:cs typeface="Arial"/>
              </a:rPr>
              <a:t> </a:t>
            </a:r>
            <a:r>
              <a:rPr spc="-5" dirty="0">
                <a:latin typeface="Arial"/>
                <a:cs typeface="Arial"/>
              </a:rPr>
              <a:t>project</a:t>
            </a:r>
            <a:endParaRPr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Process</a:t>
            </a:r>
            <a:r>
              <a:rPr spc="-254" dirty="0"/>
              <a:t> </a:t>
            </a:r>
            <a:r>
              <a:rPr spc="-5" dirty="0"/>
              <a:t>Adaptation:  </a:t>
            </a:r>
            <a:r>
              <a:rPr spc="-10" dirty="0"/>
              <a:t>Differences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44</a:t>
            </a:fld>
            <a:endParaRPr spc="-5" dirty="0"/>
          </a:p>
        </p:txBody>
      </p:sp>
      <p:sp>
        <p:nvSpPr>
          <p:cNvPr id="3" name="object 3"/>
          <p:cNvSpPr txBox="1"/>
          <p:nvPr/>
        </p:nvSpPr>
        <p:spPr>
          <a:xfrm>
            <a:off x="2057400" y="2209800"/>
            <a:ext cx="6477000" cy="3618939"/>
          </a:xfrm>
          <a:prstGeom prst="rect">
            <a:avLst/>
          </a:prstGeom>
        </p:spPr>
        <p:txBody>
          <a:bodyPr vert="horz" wrap="square" lIns="0" tIns="12700" rIns="0" bIns="0" rtlCol="0">
            <a:spAutoFit/>
          </a:bodyPr>
          <a:lstStyle/>
          <a:p>
            <a:pPr marL="299085" indent="-287020" algn="just">
              <a:lnSpc>
                <a:spcPts val="2055"/>
              </a:lnSpc>
              <a:spcBef>
                <a:spcPts val="100"/>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overall flow of activities, actions, and tasks </a:t>
            </a:r>
            <a:r>
              <a:rPr sz="1800" spc="-10" dirty="0">
                <a:latin typeface="Arial"/>
                <a:cs typeface="Arial"/>
              </a:rPr>
              <a:t>and</a:t>
            </a:r>
            <a:r>
              <a:rPr sz="1800" spc="60" dirty="0">
                <a:latin typeface="Arial"/>
                <a:cs typeface="Arial"/>
              </a:rPr>
              <a:t> </a:t>
            </a:r>
            <a:r>
              <a:rPr sz="1800" dirty="0">
                <a:latin typeface="Arial"/>
                <a:cs typeface="Arial"/>
              </a:rPr>
              <a:t>the</a:t>
            </a:r>
          </a:p>
          <a:p>
            <a:pPr marL="299085" algn="just">
              <a:lnSpc>
                <a:spcPts val="2055"/>
              </a:lnSpc>
            </a:pPr>
            <a:r>
              <a:rPr sz="1800" spc="-5" dirty="0">
                <a:latin typeface="Arial"/>
                <a:cs typeface="Arial"/>
              </a:rPr>
              <a:t>interdependencies among</a:t>
            </a:r>
            <a:r>
              <a:rPr sz="1800" spc="50" dirty="0">
                <a:latin typeface="Arial"/>
                <a:cs typeface="Arial"/>
              </a:rPr>
              <a:t> </a:t>
            </a:r>
            <a:r>
              <a:rPr sz="1800" spc="-5" dirty="0">
                <a:latin typeface="Arial"/>
                <a:cs typeface="Arial"/>
              </a:rPr>
              <a:t>them</a:t>
            </a:r>
            <a:endParaRPr lang="en-US" sz="1800" spc="-5" dirty="0">
              <a:latin typeface="Arial"/>
              <a:cs typeface="Arial"/>
            </a:endParaRPr>
          </a:p>
          <a:p>
            <a:pPr marL="299085" algn="just">
              <a:lnSpc>
                <a:spcPts val="2055"/>
              </a:lnSpc>
            </a:pPr>
            <a:endParaRPr sz="1800" dirty="0">
              <a:latin typeface="Arial"/>
              <a:cs typeface="Arial"/>
            </a:endParaRPr>
          </a:p>
          <a:p>
            <a:pPr marL="299085" marR="123189" indent="-287020" algn="just">
              <a:lnSpc>
                <a:spcPts val="1939"/>
              </a:lnSpc>
              <a:spcBef>
                <a:spcPts val="334"/>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degree </a:t>
            </a:r>
            <a:r>
              <a:rPr sz="1800" dirty="0">
                <a:latin typeface="Arial"/>
                <a:cs typeface="Arial"/>
              </a:rPr>
              <a:t>to </a:t>
            </a:r>
            <a:r>
              <a:rPr sz="1800" spc="-15" dirty="0">
                <a:latin typeface="Arial"/>
                <a:cs typeface="Arial"/>
              </a:rPr>
              <a:t>which </a:t>
            </a:r>
            <a:r>
              <a:rPr sz="1800" spc="-5" dirty="0">
                <a:latin typeface="Arial"/>
                <a:cs typeface="Arial"/>
              </a:rPr>
              <a:t>actions and </a:t>
            </a:r>
            <a:r>
              <a:rPr sz="1800" dirty="0">
                <a:latin typeface="Arial"/>
                <a:cs typeface="Arial"/>
              </a:rPr>
              <a:t>tasks </a:t>
            </a:r>
            <a:r>
              <a:rPr sz="1800" spc="-5" dirty="0">
                <a:latin typeface="Arial"/>
                <a:cs typeface="Arial"/>
              </a:rPr>
              <a:t>are defined </a:t>
            </a:r>
            <a:r>
              <a:rPr sz="1800" spc="-10" dirty="0">
                <a:latin typeface="Arial"/>
                <a:cs typeface="Arial"/>
              </a:rPr>
              <a:t>within  </a:t>
            </a:r>
            <a:r>
              <a:rPr sz="1800" spc="-5" dirty="0">
                <a:latin typeface="Arial"/>
                <a:cs typeface="Arial"/>
              </a:rPr>
              <a:t>each framework</a:t>
            </a:r>
            <a:r>
              <a:rPr sz="1800" spc="35" dirty="0">
                <a:latin typeface="Arial"/>
                <a:cs typeface="Arial"/>
              </a:rPr>
              <a:t> </a:t>
            </a:r>
            <a:r>
              <a:rPr sz="1800" spc="-5" dirty="0">
                <a:latin typeface="Arial"/>
                <a:cs typeface="Arial"/>
              </a:rPr>
              <a:t>activity</a:t>
            </a:r>
            <a:endParaRPr lang="en-US" sz="1800" spc="-5" dirty="0">
              <a:latin typeface="Arial"/>
              <a:cs typeface="Arial"/>
            </a:endParaRPr>
          </a:p>
          <a:p>
            <a:pPr marL="299085" marR="123189" indent="-287020" algn="just">
              <a:lnSpc>
                <a:spcPts val="1939"/>
              </a:lnSpc>
              <a:spcBef>
                <a:spcPts val="334"/>
              </a:spcBef>
              <a:buClr>
                <a:srgbClr val="9A0000"/>
              </a:buClr>
              <a:buSzPct val="69444"/>
              <a:buFont typeface="Wingdings"/>
              <a:buChar char=""/>
              <a:tabLst>
                <a:tab pos="299085" algn="l"/>
                <a:tab pos="299720" algn="l"/>
              </a:tabLst>
            </a:pPr>
            <a:endParaRPr sz="1800" dirty="0">
              <a:latin typeface="Arial"/>
              <a:cs typeface="Arial"/>
            </a:endParaRPr>
          </a:p>
          <a:p>
            <a:pPr marL="299085" marR="499745" indent="-287020" algn="just">
              <a:lnSpc>
                <a:spcPts val="1939"/>
              </a:lnSpc>
              <a:spcBef>
                <a:spcPts val="439"/>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degree </a:t>
            </a:r>
            <a:r>
              <a:rPr sz="1800" dirty="0">
                <a:latin typeface="Arial"/>
                <a:cs typeface="Arial"/>
              </a:rPr>
              <a:t>to </a:t>
            </a:r>
            <a:r>
              <a:rPr sz="1800" spc="-15" dirty="0">
                <a:latin typeface="Arial"/>
                <a:cs typeface="Arial"/>
              </a:rPr>
              <a:t>which work </a:t>
            </a:r>
            <a:r>
              <a:rPr sz="1800" spc="-5" dirty="0">
                <a:latin typeface="Arial"/>
                <a:cs typeface="Arial"/>
              </a:rPr>
              <a:t>products are identified and  required</a:t>
            </a:r>
            <a:endParaRPr lang="en-US" sz="1800" spc="-5" dirty="0">
              <a:latin typeface="Arial"/>
              <a:cs typeface="Arial"/>
            </a:endParaRPr>
          </a:p>
          <a:p>
            <a:pPr marL="299085" marR="499745" indent="-287020" algn="just">
              <a:lnSpc>
                <a:spcPts val="1939"/>
              </a:lnSpc>
              <a:spcBef>
                <a:spcPts val="439"/>
              </a:spcBef>
              <a:buClr>
                <a:srgbClr val="9A0000"/>
              </a:buClr>
              <a:buSzPct val="69444"/>
              <a:buFont typeface="Wingdings"/>
              <a:buChar char=""/>
              <a:tabLst>
                <a:tab pos="299085" algn="l"/>
                <a:tab pos="299720" algn="l"/>
              </a:tabLst>
            </a:pPr>
            <a:endParaRPr sz="1800" dirty="0">
              <a:latin typeface="Arial"/>
              <a:cs typeface="Arial"/>
            </a:endParaRPr>
          </a:p>
          <a:p>
            <a:pPr marL="299085" indent="-287020" algn="just">
              <a:lnSpc>
                <a:spcPct val="100000"/>
              </a:lnSpc>
              <a:spcBef>
                <a:spcPts val="190"/>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manner </a:t>
            </a:r>
            <a:r>
              <a:rPr sz="1800" spc="-15" dirty="0">
                <a:latin typeface="Arial"/>
                <a:cs typeface="Arial"/>
              </a:rPr>
              <a:t>which </a:t>
            </a:r>
            <a:r>
              <a:rPr sz="1800" spc="-5" dirty="0">
                <a:solidFill>
                  <a:srgbClr val="FF0000"/>
                </a:solidFill>
                <a:latin typeface="Arial"/>
                <a:cs typeface="Arial"/>
              </a:rPr>
              <a:t>quality assurance activities </a:t>
            </a:r>
            <a:r>
              <a:rPr sz="1800" spc="-5" dirty="0">
                <a:latin typeface="Arial"/>
                <a:cs typeface="Arial"/>
              </a:rPr>
              <a:t>are</a:t>
            </a:r>
            <a:r>
              <a:rPr sz="1800" spc="114" dirty="0">
                <a:latin typeface="Arial"/>
                <a:cs typeface="Arial"/>
              </a:rPr>
              <a:t> </a:t>
            </a:r>
            <a:r>
              <a:rPr sz="1800" spc="-5" dirty="0">
                <a:latin typeface="Arial"/>
                <a:cs typeface="Arial"/>
              </a:rPr>
              <a:t>applied</a:t>
            </a:r>
            <a:endParaRPr lang="en-US" sz="1800" spc="-5" dirty="0">
              <a:latin typeface="Arial"/>
              <a:cs typeface="Arial"/>
            </a:endParaRPr>
          </a:p>
          <a:p>
            <a:pPr marL="299085" indent="-287020" algn="just">
              <a:lnSpc>
                <a:spcPct val="100000"/>
              </a:lnSpc>
              <a:spcBef>
                <a:spcPts val="190"/>
              </a:spcBef>
              <a:buClr>
                <a:srgbClr val="9A0000"/>
              </a:buClr>
              <a:buSzPct val="69444"/>
              <a:buFont typeface="Wingdings"/>
              <a:buChar char=""/>
              <a:tabLst>
                <a:tab pos="299085" algn="l"/>
                <a:tab pos="299720" algn="l"/>
              </a:tabLst>
            </a:pPr>
            <a:endParaRPr sz="1800" dirty="0">
              <a:latin typeface="Arial"/>
              <a:cs typeface="Arial"/>
            </a:endParaRPr>
          </a:p>
          <a:p>
            <a:pPr marL="299085" marR="5080" indent="-287020" algn="just">
              <a:lnSpc>
                <a:spcPts val="1939"/>
              </a:lnSpc>
              <a:spcBef>
                <a:spcPts val="465"/>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manner in </a:t>
            </a:r>
            <a:r>
              <a:rPr sz="1800" spc="-15" dirty="0">
                <a:latin typeface="Arial"/>
                <a:cs typeface="Arial"/>
              </a:rPr>
              <a:t>which </a:t>
            </a:r>
            <a:r>
              <a:rPr sz="1800" spc="-5" dirty="0">
                <a:latin typeface="Arial"/>
                <a:cs typeface="Arial"/>
              </a:rPr>
              <a:t>project tracking and control activities  are</a:t>
            </a:r>
            <a:r>
              <a:rPr sz="1800" spc="-15" dirty="0">
                <a:latin typeface="Arial"/>
                <a:cs typeface="Arial"/>
              </a:rPr>
              <a:t> </a:t>
            </a:r>
            <a:r>
              <a:rPr sz="1800" spc="-5" dirty="0">
                <a:latin typeface="Arial"/>
                <a:cs typeface="Arial"/>
              </a:rPr>
              <a:t>applied</a:t>
            </a:r>
            <a:endParaRPr sz="18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Process</a:t>
            </a:r>
            <a:r>
              <a:rPr spc="-254" dirty="0"/>
              <a:t> </a:t>
            </a:r>
            <a:r>
              <a:rPr spc="-5" dirty="0"/>
              <a:t>Adaptation:  </a:t>
            </a:r>
            <a:r>
              <a:rPr spc="-10" dirty="0"/>
              <a:t>Differences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45</a:t>
            </a:fld>
            <a:endParaRPr spc="-5" dirty="0"/>
          </a:p>
        </p:txBody>
      </p:sp>
      <p:sp>
        <p:nvSpPr>
          <p:cNvPr id="3" name="object 3"/>
          <p:cNvSpPr txBox="1"/>
          <p:nvPr/>
        </p:nvSpPr>
        <p:spPr>
          <a:xfrm>
            <a:off x="2136394" y="2091422"/>
            <a:ext cx="6101715" cy="2785378"/>
          </a:xfrm>
          <a:prstGeom prst="rect">
            <a:avLst/>
          </a:prstGeom>
        </p:spPr>
        <p:txBody>
          <a:bodyPr vert="horz" wrap="square" lIns="0" tIns="12700" rIns="0" bIns="0" rtlCol="0">
            <a:spAutoFit/>
          </a:bodyPr>
          <a:lstStyle/>
          <a:p>
            <a:pPr marL="299085" marR="638810" indent="-287020" algn="just">
              <a:lnSpc>
                <a:spcPts val="1939"/>
              </a:lnSpc>
              <a:spcBef>
                <a:spcPts val="440"/>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overall degree </a:t>
            </a:r>
            <a:r>
              <a:rPr sz="1800" dirty="0">
                <a:latin typeface="Arial"/>
                <a:cs typeface="Arial"/>
              </a:rPr>
              <a:t>of </a:t>
            </a:r>
            <a:r>
              <a:rPr sz="1800" spc="-5" dirty="0">
                <a:latin typeface="Arial"/>
                <a:cs typeface="Arial"/>
              </a:rPr>
              <a:t>detail and rigor </a:t>
            </a:r>
            <a:r>
              <a:rPr sz="1800" spc="-15" dirty="0">
                <a:latin typeface="Arial"/>
                <a:cs typeface="Arial"/>
              </a:rPr>
              <a:t>with which </a:t>
            </a:r>
            <a:r>
              <a:rPr sz="1800" dirty="0">
                <a:latin typeface="Arial"/>
                <a:cs typeface="Arial"/>
              </a:rPr>
              <a:t>the  </a:t>
            </a:r>
            <a:r>
              <a:rPr sz="1800" spc="-5" dirty="0">
                <a:latin typeface="Arial"/>
                <a:cs typeface="Arial"/>
              </a:rPr>
              <a:t>process is</a:t>
            </a:r>
            <a:r>
              <a:rPr sz="1800" spc="5" dirty="0">
                <a:latin typeface="Arial"/>
                <a:cs typeface="Arial"/>
              </a:rPr>
              <a:t> </a:t>
            </a:r>
            <a:r>
              <a:rPr sz="1800" spc="-5" dirty="0">
                <a:latin typeface="Arial"/>
                <a:cs typeface="Arial"/>
              </a:rPr>
              <a:t>described</a:t>
            </a:r>
            <a:endParaRPr lang="en-US" sz="1800" spc="-5" dirty="0">
              <a:latin typeface="Arial"/>
              <a:cs typeface="Arial"/>
            </a:endParaRPr>
          </a:p>
          <a:p>
            <a:pPr marL="299085" marR="638810" indent="-287020" algn="just">
              <a:lnSpc>
                <a:spcPts val="1939"/>
              </a:lnSpc>
              <a:spcBef>
                <a:spcPts val="440"/>
              </a:spcBef>
              <a:buClr>
                <a:srgbClr val="9A0000"/>
              </a:buClr>
              <a:buSzPct val="69444"/>
              <a:buFont typeface="Wingdings"/>
              <a:buChar char=""/>
              <a:tabLst>
                <a:tab pos="299085" algn="l"/>
                <a:tab pos="299720" algn="l"/>
              </a:tabLst>
            </a:pPr>
            <a:endParaRPr sz="1800" dirty="0">
              <a:latin typeface="Arial"/>
              <a:cs typeface="Arial"/>
            </a:endParaRPr>
          </a:p>
          <a:p>
            <a:pPr marL="299085" indent="-287020" algn="just">
              <a:lnSpc>
                <a:spcPts val="2055"/>
              </a:lnSpc>
              <a:spcBef>
                <a:spcPts val="195"/>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degree </a:t>
            </a:r>
            <a:r>
              <a:rPr sz="1800" dirty="0">
                <a:latin typeface="Arial"/>
                <a:cs typeface="Arial"/>
              </a:rPr>
              <a:t>to </a:t>
            </a:r>
            <a:r>
              <a:rPr sz="1800" spc="-10" dirty="0">
                <a:latin typeface="Arial"/>
                <a:cs typeface="Arial"/>
              </a:rPr>
              <a:t>which </a:t>
            </a:r>
            <a:r>
              <a:rPr sz="1800" dirty="0">
                <a:latin typeface="Arial"/>
                <a:cs typeface="Arial"/>
              </a:rPr>
              <a:t>the </a:t>
            </a:r>
            <a:r>
              <a:rPr sz="1800" spc="-5" dirty="0">
                <a:latin typeface="Arial"/>
                <a:cs typeface="Arial"/>
              </a:rPr>
              <a:t>customer and other</a:t>
            </a:r>
            <a:r>
              <a:rPr sz="1800" spc="25" dirty="0">
                <a:latin typeface="Arial"/>
                <a:cs typeface="Arial"/>
              </a:rPr>
              <a:t> </a:t>
            </a:r>
            <a:r>
              <a:rPr sz="1800" spc="-5" dirty="0">
                <a:latin typeface="Arial"/>
                <a:cs typeface="Arial"/>
              </a:rPr>
              <a:t>stakeholders</a:t>
            </a:r>
            <a:endParaRPr sz="1800" dirty="0">
              <a:latin typeface="Arial"/>
              <a:cs typeface="Arial"/>
            </a:endParaRPr>
          </a:p>
          <a:p>
            <a:pPr marL="299085" algn="just">
              <a:lnSpc>
                <a:spcPts val="2055"/>
              </a:lnSpc>
            </a:pPr>
            <a:r>
              <a:rPr sz="1800" spc="-5" dirty="0">
                <a:latin typeface="Arial"/>
                <a:cs typeface="Arial"/>
              </a:rPr>
              <a:t>are involved </a:t>
            </a:r>
            <a:r>
              <a:rPr sz="1800" spc="-15" dirty="0">
                <a:latin typeface="Arial"/>
                <a:cs typeface="Arial"/>
              </a:rPr>
              <a:t>with </a:t>
            </a:r>
            <a:r>
              <a:rPr sz="1800" dirty="0">
                <a:latin typeface="Arial"/>
                <a:cs typeface="Arial"/>
              </a:rPr>
              <a:t>the</a:t>
            </a:r>
            <a:r>
              <a:rPr sz="1800" spc="50" dirty="0">
                <a:latin typeface="Arial"/>
                <a:cs typeface="Arial"/>
              </a:rPr>
              <a:t> </a:t>
            </a:r>
            <a:r>
              <a:rPr sz="1800" spc="-5" dirty="0">
                <a:latin typeface="Arial"/>
                <a:cs typeface="Arial"/>
              </a:rPr>
              <a:t>project</a:t>
            </a:r>
            <a:endParaRPr lang="en-US" sz="1800" spc="-5" dirty="0">
              <a:latin typeface="Arial"/>
              <a:cs typeface="Arial"/>
            </a:endParaRPr>
          </a:p>
          <a:p>
            <a:pPr marL="299085" algn="just">
              <a:lnSpc>
                <a:spcPts val="2055"/>
              </a:lnSpc>
            </a:pPr>
            <a:endParaRPr sz="1800" dirty="0">
              <a:latin typeface="Arial"/>
              <a:cs typeface="Arial"/>
            </a:endParaRPr>
          </a:p>
          <a:p>
            <a:pPr marL="299085" indent="-287020" algn="just">
              <a:lnSpc>
                <a:spcPct val="100000"/>
              </a:lnSpc>
              <a:spcBef>
                <a:spcPts val="215"/>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level </a:t>
            </a:r>
            <a:r>
              <a:rPr sz="1800" dirty="0">
                <a:latin typeface="Arial"/>
                <a:cs typeface="Arial"/>
              </a:rPr>
              <a:t>of </a:t>
            </a:r>
            <a:r>
              <a:rPr sz="1800" spc="-5" dirty="0">
                <a:latin typeface="Arial"/>
                <a:cs typeface="Arial"/>
              </a:rPr>
              <a:t>autonomy given </a:t>
            </a:r>
            <a:r>
              <a:rPr sz="1800" dirty="0">
                <a:latin typeface="Arial"/>
                <a:cs typeface="Arial"/>
              </a:rPr>
              <a:t>to the </a:t>
            </a:r>
            <a:r>
              <a:rPr sz="1800" spc="-10" dirty="0">
                <a:latin typeface="Arial"/>
                <a:cs typeface="Arial"/>
              </a:rPr>
              <a:t>software</a:t>
            </a:r>
            <a:r>
              <a:rPr sz="1800" spc="40" dirty="0">
                <a:latin typeface="Arial"/>
                <a:cs typeface="Arial"/>
              </a:rPr>
              <a:t> </a:t>
            </a:r>
            <a:r>
              <a:rPr sz="1800" spc="-5" dirty="0">
                <a:latin typeface="Arial"/>
                <a:cs typeface="Arial"/>
              </a:rPr>
              <a:t>team</a:t>
            </a:r>
            <a:endParaRPr lang="en-US" sz="1800" spc="-5" dirty="0">
              <a:latin typeface="Arial"/>
              <a:cs typeface="Arial"/>
            </a:endParaRPr>
          </a:p>
          <a:p>
            <a:pPr marL="299085" indent="-287020" algn="just">
              <a:lnSpc>
                <a:spcPct val="100000"/>
              </a:lnSpc>
              <a:spcBef>
                <a:spcPts val="215"/>
              </a:spcBef>
              <a:buClr>
                <a:srgbClr val="9A0000"/>
              </a:buClr>
              <a:buSzPct val="69444"/>
              <a:buFont typeface="Wingdings"/>
              <a:buChar char=""/>
              <a:tabLst>
                <a:tab pos="299085" algn="l"/>
                <a:tab pos="299720" algn="l"/>
              </a:tabLst>
            </a:pPr>
            <a:endParaRPr sz="1800" dirty="0">
              <a:latin typeface="Arial"/>
              <a:cs typeface="Arial"/>
            </a:endParaRPr>
          </a:p>
          <a:p>
            <a:pPr marL="299085" marR="523875" indent="-287020" algn="just">
              <a:lnSpc>
                <a:spcPts val="1939"/>
              </a:lnSpc>
              <a:spcBef>
                <a:spcPts val="459"/>
              </a:spcBef>
              <a:buClr>
                <a:srgbClr val="9A0000"/>
              </a:buClr>
              <a:buSzPct val="69444"/>
              <a:buFont typeface="Wingdings"/>
              <a:buChar char=""/>
              <a:tabLst>
                <a:tab pos="299085" algn="l"/>
                <a:tab pos="299720" algn="l"/>
              </a:tabLst>
            </a:pPr>
            <a:r>
              <a:rPr sz="1800" dirty="0">
                <a:latin typeface="Arial"/>
                <a:cs typeface="Arial"/>
              </a:rPr>
              <a:t>the </a:t>
            </a:r>
            <a:r>
              <a:rPr sz="1800" spc="-5" dirty="0">
                <a:latin typeface="Arial"/>
                <a:cs typeface="Arial"/>
              </a:rPr>
              <a:t>degree </a:t>
            </a:r>
            <a:r>
              <a:rPr sz="1800" dirty="0">
                <a:latin typeface="Arial"/>
                <a:cs typeface="Arial"/>
              </a:rPr>
              <a:t>to </a:t>
            </a:r>
            <a:r>
              <a:rPr sz="1800" spc="-15" dirty="0">
                <a:latin typeface="Arial"/>
                <a:cs typeface="Arial"/>
              </a:rPr>
              <a:t>which </a:t>
            </a:r>
            <a:r>
              <a:rPr sz="1800" spc="-5" dirty="0">
                <a:latin typeface="Arial"/>
                <a:cs typeface="Arial"/>
              </a:rPr>
              <a:t>team organization and roles are  prescribed</a:t>
            </a:r>
            <a:endParaRPr sz="1800" dirty="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0000"/>
              </a:lnSpc>
              <a:spcBef>
                <a:spcPts val="95"/>
              </a:spcBef>
            </a:pPr>
            <a:r>
              <a:rPr spc="-5" dirty="0"/>
              <a:t>Software</a:t>
            </a:r>
            <a:r>
              <a:rPr spc="-40" dirty="0"/>
              <a:t> </a:t>
            </a:r>
            <a:r>
              <a:rPr spc="-5" dirty="0"/>
              <a:t>Engineering  Practice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46</a:t>
            </a:fld>
            <a:endParaRPr spc="-5" dirty="0"/>
          </a:p>
        </p:txBody>
      </p:sp>
      <p:sp>
        <p:nvSpPr>
          <p:cNvPr id="3" name="object 3"/>
          <p:cNvSpPr txBox="1"/>
          <p:nvPr/>
        </p:nvSpPr>
        <p:spPr>
          <a:xfrm>
            <a:off x="1907794" y="1931035"/>
            <a:ext cx="6634480" cy="2473113"/>
          </a:xfrm>
          <a:prstGeom prst="rect">
            <a:avLst/>
          </a:prstGeom>
        </p:spPr>
        <p:txBody>
          <a:bodyPr vert="horz" wrap="square" lIns="0" tIns="13335" rIns="0" bIns="0" rtlCol="0">
            <a:spAutoFit/>
          </a:bodyPr>
          <a:lstStyle/>
          <a:p>
            <a:pPr marL="756285" marR="548005" indent="-287020" algn="just">
              <a:lnSpc>
                <a:spcPct val="100000"/>
              </a:lnSpc>
              <a:spcBef>
                <a:spcPts val="105"/>
              </a:spcBef>
              <a:buClr>
                <a:srgbClr val="9A0000"/>
              </a:buClr>
              <a:buSzPct val="70000"/>
              <a:buFont typeface="Wingdings"/>
              <a:buChar char=""/>
              <a:tabLst>
                <a:tab pos="756285" algn="l"/>
                <a:tab pos="756920" algn="l"/>
                <a:tab pos="1856105" algn="l"/>
              </a:tabLst>
            </a:pPr>
            <a:r>
              <a:rPr sz="1600" spc="-15" dirty="0">
                <a:latin typeface="Arial"/>
                <a:cs typeface="Arial"/>
              </a:rPr>
              <a:t>We </a:t>
            </a:r>
            <a:r>
              <a:rPr sz="1600" dirty="0">
                <a:latin typeface="Arial"/>
                <a:cs typeface="Arial"/>
              </a:rPr>
              <a:t>have generic framework activities—  </a:t>
            </a:r>
            <a:r>
              <a:rPr sz="1600" b="1" dirty="0">
                <a:latin typeface="Arial"/>
                <a:cs typeface="Arial"/>
              </a:rPr>
              <a:t>communication, planning, modeling,  construction, </a:t>
            </a:r>
            <a:r>
              <a:rPr sz="1600" dirty="0">
                <a:latin typeface="Arial"/>
                <a:cs typeface="Arial"/>
              </a:rPr>
              <a:t>and </a:t>
            </a:r>
            <a:r>
              <a:rPr sz="1600" b="1" spc="-5" dirty="0">
                <a:latin typeface="Arial"/>
                <a:cs typeface="Arial"/>
              </a:rPr>
              <a:t>deployment</a:t>
            </a:r>
            <a:r>
              <a:rPr sz="1600" spc="-5" dirty="0">
                <a:latin typeface="Arial"/>
                <a:cs typeface="Arial"/>
              </a:rPr>
              <a:t>—and</a:t>
            </a:r>
            <a:r>
              <a:rPr sz="1600" spc="-65" dirty="0">
                <a:latin typeface="Arial"/>
                <a:cs typeface="Arial"/>
              </a:rPr>
              <a:t> </a:t>
            </a:r>
            <a:r>
              <a:rPr sz="1600" dirty="0">
                <a:latin typeface="Arial"/>
                <a:cs typeface="Arial"/>
              </a:rPr>
              <a:t>umbrella  activities establish a skeleton architecture for  software	engineering</a:t>
            </a:r>
            <a:r>
              <a:rPr sz="1600" spc="-40" dirty="0">
                <a:latin typeface="Arial"/>
                <a:cs typeface="Arial"/>
              </a:rPr>
              <a:t> </a:t>
            </a:r>
            <a:r>
              <a:rPr sz="1600" dirty="0">
                <a:latin typeface="Arial"/>
                <a:cs typeface="Arial"/>
              </a:rPr>
              <a:t>work.</a:t>
            </a:r>
            <a:endParaRPr lang="en-US" sz="1600" dirty="0">
              <a:latin typeface="Arial"/>
              <a:cs typeface="Arial"/>
            </a:endParaRPr>
          </a:p>
          <a:p>
            <a:pPr marL="756285" marR="548005" indent="-287020" algn="just">
              <a:lnSpc>
                <a:spcPct val="100000"/>
              </a:lnSpc>
              <a:spcBef>
                <a:spcPts val="105"/>
              </a:spcBef>
              <a:buClr>
                <a:srgbClr val="9A0000"/>
              </a:buClr>
              <a:buSzPct val="70000"/>
              <a:buFont typeface="Wingdings"/>
              <a:buChar char=""/>
              <a:tabLst>
                <a:tab pos="756285" algn="l"/>
                <a:tab pos="756920" algn="l"/>
                <a:tab pos="1856105" algn="l"/>
              </a:tabLst>
            </a:pPr>
            <a:endParaRPr sz="1600" dirty="0">
              <a:latin typeface="Arial"/>
              <a:cs typeface="Arial"/>
            </a:endParaRPr>
          </a:p>
          <a:p>
            <a:pPr marL="355600" marR="5080" indent="-342900" algn="just">
              <a:lnSpc>
                <a:spcPct val="100000"/>
              </a:lnSpc>
              <a:spcBef>
                <a:spcPts val="570"/>
              </a:spcBef>
              <a:buClr>
                <a:srgbClr val="9A0000"/>
              </a:buClr>
              <a:buSzPct val="75000"/>
              <a:buFont typeface="Wingdings"/>
              <a:buChar char=""/>
              <a:tabLst>
                <a:tab pos="354965" algn="l"/>
                <a:tab pos="355600" algn="l"/>
              </a:tabLst>
            </a:pPr>
            <a:r>
              <a:rPr sz="1600" spc="-5" dirty="0">
                <a:latin typeface="Arial"/>
                <a:cs typeface="Arial"/>
              </a:rPr>
              <a:t>How does </a:t>
            </a:r>
            <a:r>
              <a:rPr sz="1600" dirty="0">
                <a:latin typeface="Arial"/>
                <a:cs typeface="Arial"/>
              </a:rPr>
              <a:t>the </a:t>
            </a:r>
            <a:r>
              <a:rPr sz="1600" spc="-5" dirty="0">
                <a:latin typeface="Arial"/>
                <a:cs typeface="Arial"/>
              </a:rPr>
              <a:t>practice </a:t>
            </a:r>
            <a:r>
              <a:rPr sz="1600" dirty="0">
                <a:latin typeface="Arial"/>
                <a:cs typeface="Arial"/>
              </a:rPr>
              <a:t>of </a:t>
            </a:r>
            <a:r>
              <a:rPr sz="1600" spc="-5" dirty="0">
                <a:latin typeface="Arial"/>
                <a:cs typeface="Arial"/>
              </a:rPr>
              <a:t>software engineering  </a:t>
            </a:r>
            <a:r>
              <a:rPr sz="1600" dirty="0">
                <a:latin typeface="Arial"/>
                <a:cs typeface="Arial"/>
              </a:rPr>
              <a:t>fit</a:t>
            </a:r>
            <a:r>
              <a:rPr sz="1600" spc="-20" dirty="0">
                <a:latin typeface="Arial"/>
                <a:cs typeface="Arial"/>
              </a:rPr>
              <a:t> </a:t>
            </a:r>
            <a:r>
              <a:rPr sz="1600" spc="-5" dirty="0">
                <a:latin typeface="Arial"/>
                <a:cs typeface="Arial"/>
              </a:rPr>
              <a:t>in?</a:t>
            </a:r>
            <a:endParaRPr lang="en-US" sz="1600" spc="-5" dirty="0">
              <a:latin typeface="Arial"/>
              <a:cs typeface="Arial"/>
            </a:endParaRPr>
          </a:p>
          <a:p>
            <a:pPr marL="355600" marR="5080" indent="-342900" algn="just">
              <a:lnSpc>
                <a:spcPct val="100000"/>
              </a:lnSpc>
              <a:spcBef>
                <a:spcPts val="570"/>
              </a:spcBef>
              <a:buClr>
                <a:srgbClr val="9A0000"/>
              </a:buClr>
              <a:buSzPct val="75000"/>
              <a:buFont typeface="Wingdings"/>
              <a:buChar char=""/>
              <a:tabLst>
                <a:tab pos="354965" algn="l"/>
                <a:tab pos="355600" algn="l"/>
              </a:tabLst>
            </a:pPr>
            <a:endParaRPr sz="1600" dirty="0">
              <a:latin typeface="Arial"/>
              <a:cs typeface="Arial"/>
            </a:endParaRPr>
          </a:p>
          <a:p>
            <a:pPr marL="355600" marR="250190" indent="-342900" algn="just">
              <a:lnSpc>
                <a:spcPct val="100000"/>
              </a:lnSpc>
              <a:spcBef>
                <a:spcPts val="580"/>
              </a:spcBef>
              <a:buClr>
                <a:srgbClr val="9A0000"/>
              </a:buClr>
              <a:buSzPct val="75000"/>
              <a:buFont typeface="Wingdings"/>
              <a:buChar char=""/>
              <a:tabLst>
                <a:tab pos="354965" algn="l"/>
                <a:tab pos="355600" algn="l"/>
              </a:tabLst>
            </a:pPr>
            <a:r>
              <a:rPr sz="1600" spc="-25" dirty="0">
                <a:latin typeface="Arial"/>
                <a:cs typeface="Arial"/>
              </a:rPr>
              <a:t>We </a:t>
            </a:r>
            <a:r>
              <a:rPr sz="1600" spc="-5" dirty="0">
                <a:latin typeface="Arial"/>
                <a:cs typeface="Arial"/>
              </a:rPr>
              <a:t>now gain a basic understanding </a:t>
            </a:r>
            <a:r>
              <a:rPr sz="1600" dirty="0">
                <a:latin typeface="Arial"/>
                <a:cs typeface="Arial"/>
              </a:rPr>
              <a:t>of the  </a:t>
            </a:r>
            <a:r>
              <a:rPr sz="1600" spc="-5" dirty="0">
                <a:latin typeface="Arial"/>
                <a:cs typeface="Arial"/>
              </a:rPr>
              <a:t>generic concepts and principles </a:t>
            </a:r>
            <a:r>
              <a:rPr sz="1600" dirty="0">
                <a:latin typeface="Arial"/>
                <a:cs typeface="Arial"/>
              </a:rPr>
              <a:t>that </a:t>
            </a:r>
            <a:r>
              <a:rPr sz="1600" spc="-5" dirty="0">
                <a:latin typeface="Arial"/>
                <a:cs typeface="Arial"/>
              </a:rPr>
              <a:t>apply </a:t>
            </a:r>
            <a:r>
              <a:rPr sz="1600" dirty="0">
                <a:latin typeface="Arial"/>
                <a:cs typeface="Arial"/>
              </a:rPr>
              <a:t>to  framework </a:t>
            </a:r>
            <a:r>
              <a:rPr sz="1600" spc="-5" dirty="0">
                <a:latin typeface="Arial"/>
                <a:cs typeface="Arial"/>
              </a:rPr>
              <a:t>activities</a:t>
            </a:r>
            <a:endParaRPr sz="16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5528310" cy="635000"/>
          </a:xfrm>
          <a:prstGeom prst="rect">
            <a:avLst/>
          </a:prstGeom>
        </p:spPr>
        <p:txBody>
          <a:bodyPr vert="horz" wrap="square" lIns="0" tIns="12065" rIns="0" bIns="0" rtlCol="0">
            <a:spAutoFit/>
          </a:bodyPr>
          <a:lstStyle/>
          <a:p>
            <a:pPr marL="12700">
              <a:lnSpc>
                <a:spcPct val="100000"/>
              </a:lnSpc>
              <a:spcBef>
                <a:spcPts val="95"/>
              </a:spcBef>
            </a:pPr>
            <a:r>
              <a:rPr spc="-5" dirty="0"/>
              <a:t>The Essence of</a:t>
            </a:r>
            <a:r>
              <a:rPr spc="-30" dirty="0"/>
              <a:t> </a:t>
            </a:r>
            <a:r>
              <a:rPr spc="-5" dirty="0"/>
              <a:t>Practice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47</a:t>
            </a:fld>
            <a:endParaRPr spc="-5" dirty="0"/>
          </a:p>
        </p:txBody>
      </p:sp>
      <p:sp>
        <p:nvSpPr>
          <p:cNvPr id="3" name="object 3"/>
          <p:cNvSpPr txBox="1"/>
          <p:nvPr/>
        </p:nvSpPr>
        <p:spPr>
          <a:xfrm>
            <a:off x="1907794" y="1839777"/>
            <a:ext cx="6523990" cy="3348994"/>
          </a:xfrm>
          <a:prstGeom prst="rect">
            <a:avLst/>
          </a:prstGeom>
        </p:spPr>
        <p:txBody>
          <a:bodyPr vert="horz" wrap="square" lIns="0" tIns="103505" rIns="0" bIns="0" rtlCol="0">
            <a:spAutoFit/>
          </a:bodyPr>
          <a:lstStyle/>
          <a:p>
            <a:pPr marL="355600" indent="-342900" algn="just">
              <a:lnSpc>
                <a:spcPct val="100000"/>
              </a:lnSpc>
              <a:spcBef>
                <a:spcPts val="815"/>
              </a:spcBef>
              <a:buClr>
                <a:srgbClr val="9A0000"/>
              </a:buClr>
              <a:buSzPct val="75000"/>
              <a:buFont typeface="Wingdings"/>
              <a:buChar char=""/>
              <a:tabLst>
                <a:tab pos="354965" algn="l"/>
                <a:tab pos="355600" algn="l"/>
              </a:tabLst>
            </a:pPr>
            <a:r>
              <a:rPr spc="-5" dirty="0">
                <a:latin typeface="Arial"/>
                <a:cs typeface="Arial"/>
              </a:rPr>
              <a:t>Polya</a:t>
            </a:r>
            <a:r>
              <a:rPr spc="5" dirty="0">
                <a:latin typeface="Arial"/>
                <a:cs typeface="Arial"/>
              </a:rPr>
              <a:t> </a:t>
            </a:r>
            <a:r>
              <a:rPr spc="-5" dirty="0">
                <a:latin typeface="Arial"/>
                <a:cs typeface="Arial"/>
              </a:rPr>
              <a:t>suggests:</a:t>
            </a:r>
            <a:endParaRPr dirty="0">
              <a:latin typeface="Arial"/>
              <a:cs typeface="Arial"/>
            </a:endParaRPr>
          </a:p>
          <a:p>
            <a:pPr marL="756285" marR="680085" lvl="1" indent="-287020" algn="just">
              <a:lnSpc>
                <a:spcPct val="100000"/>
              </a:lnSpc>
              <a:spcBef>
                <a:spcPts val="605"/>
              </a:spcBef>
              <a:buAutoNum type="arabicPeriod"/>
              <a:tabLst>
                <a:tab pos="756920" algn="l"/>
              </a:tabLst>
            </a:pPr>
            <a:r>
              <a:rPr dirty="0">
                <a:latin typeface="Arial"/>
                <a:cs typeface="Arial"/>
              </a:rPr>
              <a:t>Understand the problem (communication</a:t>
            </a:r>
            <a:r>
              <a:rPr spc="-160" dirty="0">
                <a:latin typeface="Arial"/>
                <a:cs typeface="Arial"/>
              </a:rPr>
              <a:t> </a:t>
            </a:r>
            <a:r>
              <a:rPr dirty="0">
                <a:latin typeface="Arial"/>
                <a:cs typeface="Arial"/>
              </a:rPr>
              <a:t>and  analysis).</a:t>
            </a:r>
            <a:endParaRPr lang="en-US" dirty="0">
              <a:latin typeface="Arial"/>
              <a:cs typeface="Arial"/>
            </a:endParaRPr>
          </a:p>
          <a:p>
            <a:pPr marL="756285" marR="680085" lvl="1" indent="-287020" algn="just">
              <a:lnSpc>
                <a:spcPct val="100000"/>
              </a:lnSpc>
              <a:spcBef>
                <a:spcPts val="605"/>
              </a:spcBef>
              <a:buAutoNum type="arabicPeriod"/>
              <a:tabLst>
                <a:tab pos="756920" algn="l"/>
              </a:tabLst>
            </a:pPr>
            <a:endParaRPr dirty="0">
              <a:latin typeface="Arial"/>
              <a:cs typeface="Arial"/>
            </a:endParaRPr>
          </a:p>
          <a:p>
            <a:pPr marL="756285" lvl="1" indent="-287020" algn="just">
              <a:lnSpc>
                <a:spcPct val="100000"/>
              </a:lnSpc>
              <a:spcBef>
                <a:spcPts val="480"/>
              </a:spcBef>
              <a:buAutoNum type="arabicPeriod"/>
              <a:tabLst>
                <a:tab pos="756920" algn="l"/>
              </a:tabLst>
            </a:pPr>
            <a:r>
              <a:rPr dirty="0">
                <a:latin typeface="Arial"/>
                <a:cs typeface="Arial"/>
              </a:rPr>
              <a:t>Plan a solution (modeling and software</a:t>
            </a:r>
            <a:r>
              <a:rPr spc="-120" dirty="0">
                <a:latin typeface="Arial"/>
                <a:cs typeface="Arial"/>
              </a:rPr>
              <a:t> </a:t>
            </a:r>
            <a:r>
              <a:rPr dirty="0">
                <a:latin typeface="Arial"/>
                <a:cs typeface="Arial"/>
              </a:rPr>
              <a:t>design).</a:t>
            </a:r>
            <a:endParaRPr lang="en-US" dirty="0">
              <a:latin typeface="Arial"/>
              <a:cs typeface="Arial"/>
            </a:endParaRPr>
          </a:p>
          <a:p>
            <a:pPr marL="756285" lvl="1" indent="-287020" algn="just">
              <a:lnSpc>
                <a:spcPct val="100000"/>
              </a:lnSpc>
              <a:spcBef>
                <a:spcPts val="480"/>
              </a:spcBef>
              <a:buAutoNum type="arabicPeriod"/>
              <a:tabLst>
                <a:tab pos="756920" algn="l"/>
              </a:tabLst>
            </a:pPr>
            <a:endParaRPr dirty="0">
              <a:latin typeface="Arial"/>
              <a:cs typeface="Arial"/>
            </a:endParaRPr>
          </a:p>
          <a:p>
            <a:pPr marL="756285" lvl="1" indent="-287020" algn="just">
              <a:lnSpc>
                <a:spcPct val="100000"/>
              </a:lnSpc>
              <a:spcBef>
                <a:spcPts val="480"/>
              </a:spcBef>
              <a:buAutoNum type="arabicPeriod"/>
              <a:tabLst>
                <a:tab pos="756920" algn="l"/>
              </a:tabLst>
            </a:pPr>
            <a:r>
              <a:rPr spc="5" dirty="0">
                <a:latin typeface="Arial"/>
                <a:cs typeface="Arial"/>
              </a:rPr>
              <a:t>Carry </a:t>
            </a:r>
            <a:r>
              <a:rPr dirty="0">
                <a:latin typeface="Arial"/>
                <a:cs typeface="Arial"/>
              </a:rPr>
              <a:t>out the plan (code</a:t>
            </a:r>
            <a:r>
              <a:rPr spc="-140" dirty="0">
                <a:latin typeface="Arial"/>
                <a:cs typeface="Arial"/>
              </a:rPr>
              <a:t> </a:t>
            </a:r>
            <a:r>
              <a:rPr dirty="0">
                <a:latin typeface="Arial"/>
                <a:cs typeface="Arial"/>
              </a:rPr>
              <a:t>generation).</a:t>
            </a:r>
            <a:endParaRPr lang="en-US" dirty="0">
              <a:latin typeface="Arial"/>
              <a:cs typeface="Arial"/>
            </a:endParaRPr>
          </a:p>
          <a:p>
            <a:pPr marL="756285" lvl="1" indent="-287020" algn="just">
              <a:lnSpc>
                <a:spcPct val="100000"/>
              </a:lnSpc>
              <a:spcBef>
                <a:spcPts val="480"/>
              </a:spcBef>
              <a:buAutoNum type="arabicPeriod"/>
              <a:tabLst>
                <a:tab pos="756920" algn="l"/>
              </a:tabLst>
            </a:pPr>
            <a:endParaRPr dirty="0">
              <a:latin typeface="Arial"/>
              <a:cs typeface="Arial"/>
            </a:endParaRPr>
          </a:p>
          <a:p>
            <a:pPr marL="756285" marR="5080" lvl="1" indent="-287020" algn="just">
              <a:lnSpc>
                <a:spcPct val="100000"/>
              </a:lnSpc>
              <a:spcBef>
                <a:spcPts val="484"/>
              </a:spcBef>
              <a:buAutoNum type="arabicPeriod"/>
              <a:tabLst>
                <a:tab pos="756920" algn="l"/>
              </a:tabLst>
            </a:pPr>
            <a:r>
              <a:rPr dirty="0">
                <a:latin typeface="Arial"/>
                <a:cs typeface="Arial"/>
              </a:rPr>
              <a:t>Examine </a:t>
            </a:r>
            <a:r>
              <a:rPr spc="-5" dirty="0">
                <a:latin typeface="Arial"/>
                <a:cs typeface="Arial"/>
              </a:rPr>
              <a:t>the </a:t>
            </a:r>
            <a:r>
              <a:rPr dirty="0">
                <a:latin typeface="Arial"/>
                <a:cs typeface="Arial"/>
              </a:rPr>
              <a:t>result for accuracy (testing and</a:t>
            </a:r>
            <a:r>
              <a:rPr spc="-160" dirty="0">
                <a:latin typeface="Arial"/>
                <a:cs typeface="Arial"/>
              </a:rPr>
              <a:t> </a:t>
            </a:r>
            <a:r>
              <a:rPr dirty="0">
                <a:latin typeface="Arial"/>
                <a:cs typeface="Arial"/>
              </a:rPr>
              <a:t>quality  assurance).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5530215" cy="635000"/>
          </a:xfrm>
          <a:prstGeom prst="rect">
            <a:avLst/>
          </a:prstGeom>
        </p:spPr>
        <p:txBody>
          <a:bodyPr vert="horz" wrap="square" lIns="0" tIns="12065" rIns="0" bIns="0" rtlCol="0">
            <a:spAutoFit/>
          </a:bodyPr>
          <a:lstStyle/>
          <a:p>
            <a:pPr marL="12700">
              <a:lnSpc>
                <a:spcPct val="100000"/>
              </a:lnSpc>
              <a:spcBef>
                <a:spcPts val="95"/>
              </a:spcBef>
            </a:pPr>
            <a:r>
              <a:rPr spc="-5" dirty="0"/>
              <a:t>Understand the</a:t>
            </a:r>
            <a:r>
              <a:rPr spc="-20" dirty="0"/>
              <a:t> </a:t>
            </a:r>
            <a:r>
              <a:rPr spc="-5" dirty="0"/>
              <a:t>Problem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48</a:t>
            </a:fld>
            <a:endParaRPr spc="-5" dirty="0"/>
          </a:p>
        </p:txBody>
      </p:sp>
      <p:sp>
        <p:nvSpPr>
          <p:cNvPr id="3" name="object 3"/>
          <p:cNvSpPr txBox="1"/>
          <p:nvPr/>
        </p:nvSpPr>
        <p:spPr>
          <a:xfrm>
            <a:off x="1907794" y="1894459"/>
            <a:ext cx="6806565" cy="4390304"/>
          </a:xfrm>
          <a:prstGeom prst="rect">
            <a:avLst/>
          </a:prstGeom>
        </p:spPr>
        <p:txBody>
          <a:bodyPr vert="horz" wrap="square" lIns="0" tIns="12700" rIns="0" bIns="0" rtlCol="0">
            <a:spAutoFit/>
          </a:bodyPr>
          <a:lstStyle/>
          <a:p>
            <a:pPr marL="355600" indent="-342900" algn="just">
              <a:lnSpc>
                <a:spcPts val="2735"/>
              </a:lnSpc>
              <a:spcBef>
                <a:spcPts val="100"/>
              </a:spcBef>
              <a:buSzPct val="75000"/>
              <a:buFont typeface="Wingdings"/>
              <a:buChar char=""/>
              <a:tabLst>
                <a:tab pos="355600" algn="l"/>
              </a:tabLst>
            </a:pPr>
            <a:r>
              <a:rPr spc="-5" dirty="0">
                <a:solidFill>
                  <a:srgbClr val="9A0000"/>
                </a:solidFill>
                <a:latin typeface="Arial"/>
                <a:cs typeface="Arial"/>
              </a:rPr>
              <a:t>Who has a stake in </a:t>
            </a:r>
            <a:r>
              <a:rPr dirty="0">
                <a:solidFill>
                  <a:srgbClr val="9A0000"/>
                </a:solidFill>
                <a:latin typeface="Arial"/>
                <a:cs typeface="Arial"/>
              </a:rPr>
              <a:t>the </a:t>
            </a:r>
            <a:r>
              <a:rPr spc="-5" dirty="0">
                <a:solidFill>
                  <a:srgbClr val="9A0000"/>
                </a:solidFill>
                <a:latin typeface="Arial"/>
                <a:cs typeface="Arial"/>
              </a:rPr>
              <a:t>solution </a:t>
            </a:r>
            <a:r>
              <a:rPr dirty="0">
                <a:solidFill>
                  <a:srgbClr val="9A0000"/>
                </a:solidFill>
                <a:latin typeface="Arial"/>
                <a:cs typeface="Arial"/>
              </a:rPr>
              <a:t>to </a:t>
            </a:r>
            <a:r>
              <a:rPr spc="-5" dirty="0">
                <a:solidFill>
                  <a:srgbClr val="9A0000"/>
                </a:solidFill>
                <a:latin typeface="Arial"/>
                <a:cs typeface="Arial"/>
              </a:rPr>
              <a:t>the</a:t>
            </a:r>
            <a:r>
              <a:rPr spc="55" dirty="0">
                <a:solidFill>
                  <a:srgbClr val="9A0000"/>
                </a:solidFill>
                <a:latin typeface="Arial"/>
                <a:cs typeface="Arial"/>
              </a:rPr>
              <a:t> </a:t>
            </a:r>
            <a:r>
              <a:rPr spc="-5" dirty="0">
                <a:solidFill>
                  <a:srgbClr val="9A0000"/>
                </a:solidFill>
                <a:latin typeface="Arial"/>
                <a:cs typeface="Arial"/>
              </a:rPr>
              <a:t>problem?</a:t>
            </a:r>
            <a:endParaRPr dirty="0">
              <a:latin typeface="Arial"/>
              <a:cs typeface="Arial"/>
            </a:endParaRPr>
          </a:p>
          <a:p>
            <a:pPr marL="355600" algn="just">
              <a:lnSpc>
                <a:spcPts val="2735"/>
              </a:lnSpc>
            </a:pPr>
            <a:r>
              <a:rPr spc="-5" dirty="0">
                <a:latin typeface="Arial"/>
                <a:cs typeface="Arial"/>
              </a:rPr>
              <a:t>That is, who are </a:t>
            </a:r>
            <a:r>
              <a:rPr dirty="0">
                <a:latin typeface="Arial"/>
                <a:cs typeface="Arial"/>
              </a:rPr>
              <a:t>the</a:t>
            </a:r>
            <a:r>
              <a:rPr spc="10" dirty="0">
                <a:latin typeface="Arial"/>
                <a:cs typeface="Arial"/>
              </a:rPr>
              <a:t> </a:t>
            </a:r>
            <a:r>
              <a:rPr spc="-5" dirty="0">
                <a:latin typeface="Arial"/>
                <a:cs typeface="Arial"/>
              </a:rPr>
              <a:t>stakeholders?</a:t>
            </a:r>
            <a:endParaRPr lang="en-US" spc="-5" dirty="0">
              <a:latin typeface="Arial"/>
              <a:cs typeface="Arial"/>
            </a:endParaRPr>
          </a:p>
          <a:p>
            <a:pPr marL="355600" algn="just">
              <a:lnSpc>
                <a:spcPts val="2735"/>
              </a:lnSpc>
            </a:pPr>
            <a:endParaRPr dirty="0">
              <a:latin typeface="Arial"/>
              <a:cs typeface="Arial"/>
            </a:endParaRPr>
          </a:p>
          <a:p>
            <a:pPr marL="355600" marR="121920" indent="-342900" algn="just">
              <a:lnSpc>
                <a:spcPts val="2590"/>
              </a:lnSpc>
              <a:spcBef>
                <a:spcPts val="615"/>
              </a:spcBef>
              <a:buSzPct val="75000"/>
              <a:buFont typeface="Wingdings"/>
              <a:buChar char=""/>
              <a:tabLst>
                <a:tab pos="355600" algn="l"/>
              </a:tabLst>
            </a:pPr>
            <a:r>
              <a:rPr spc="-5" dirty="0">
                <a:solidFill>
                  <a:srgbClr val="9A0000"/>
                </a:solidFill>
                <a:latin typeface="Arial"/>
                <a:cs typeface="Arial"/>
              </a:rPr>
              <a:t>What are the unknowns? </a:t>
            </a:r>
            <a:r>
              <a:rPr dirty="0">
                <a:latin typeface="Arial"/>
                <a:cs typeface="Arial"/>
              </a:rPr>
              <a:t>What </a:t>
            </a:r>
            <a:r>
              <a:rPr spc="-5" dirty="0">
                <a:latin typeface="Arial"/>
                <a:cs typeface="Arial"/>
              </a:rPr>
              <a:t>data, functions,  and </a:t>
            </a:r>
            <a:r>
              <a:rPr dirty="0">
                <a:latin typeface="Arial"/>
                <a:cs typeface="Arial"/>
              </a:rPr>
              <a:t>features </a:t>
            </a:r>
            <a:r>
              <a:rPr spc="-5" dirty="0">
                <a:latin typeface="Arial"/>
                <a:cs typeface="Arial"/>
              </a:rPr>
              <a:t>are required </a:t>
            </a:r>
            <a:r>
              <a:rPr dirty="0">
                <a:latin typeface="Arial"/>
                <a:cs typeface="Arial"/>
              </a:rPr>
              <a:t>to </a:t>
            </a:r>
            <a:r>
              <a:rPr spc="-5" dirty="0">
                <a:latin typeface="Arial"/>
                <a:cs typeface="Arial"/>
              </a:rPr>
              <a:t>properly solve </a:t>
            </a:r>
            <a:r>
              <a:rPr dirty="0">
                <a:latin typeface="Arial"/>
                <a:cs typeface="Arial"/>
              </a:rPr>
              <a:t>the  </a:t>
            </a:r>
            <a:r>
              <a:rPr spc="-5" dirty="0">
                <a:latin typeface="Arial"/>
                <a:cs typeface="Arial"/>
              </a:rPr>
              <a:t>problem?</a:t>
            </a:r>
            <a:endParaRPr lang="en-US" spc="-5" dirty="0">
              <a:latin typeface="Arial"/>
              <a:cs typeface="Arial"/>
            </a:endParaRPr>
          </a:p>
          <a:p>
            <a:pPr marL="355600" marR="121920" indent="-342900" algn="just">
              <a:lnSpc>
                <a:spcPts val="2590"/>
              </a:lnSpc>
              <a:spcBef>
                <a:spcPts val="615"/>
              </a:spcBef>
              <a:buSzPct val="75000"/>
              <a:buFont typeface="Wingdings"/>
              <a:buChar char=""/>
              <a:tabLst>
                <a:tab pos="355600" algn="l"/>
              </a:tabLst>
            </a:pPr>
            <a:endParaRPr dirty="0">
              <a:latin typeface="Arial"/>
              <a:cs typeface="Arial"/>
            </a:endParaRPr>
          </a:p>
          <a:p>
            <a:pPr marL="355600" marR="372745" indent="-342900" algn="just">
              <a:lnSpc>
                <a:spcPts val="2590"/>
              </a:lnSpc>
              <a:spcBef>
                <a:spcPts val="585"/>
              </a:spcBef>
              <a:buSzPct val="75000"/>
              <a:buFont typeface="Wingdings"/>
              <a:buChar char=""/>
              <a:tabLst>
                <a:tab pos="354965" algn="l"/>
                <a:tab pos="355600" algn="l"/>
              </a:tabLst>
            </a:pPr>
            <a:r>
              <a:rPr spc="-5" dirty="0">
                <a:solidFill>
                  <a:srgbClr val="9A0000"/>
                </a:solidFill>
                <a:latin typeface="Arial"/>
                <a:cs typeface="Arial"/>
              </a:rPr>
              <a:t>Can the problem be compartmentalized? </a:t>
            </a:r>
            <a:r>
              <a:rPr dirty="0">
                <a:latin typeface="Arial"/>
                <a:cs typeface="Arial"/>
              </a:rPr>
              <a:t>Is it  </a:t>
            </a:r>
            <a:r>
              <a:rPr spc="-5" dirty="0">
                <a:latin typeface="Arial"/>
                <a:cs typeface="Arial"/>
              </a:rPr>
              <a:t>possible </a:t>
            </a:r>
            <a:r>
              <a:rPr dirty="0">
                <a:latin typeface="Arial"/>
                <a:cs typeface="Arial"/>
              </a:rPr>
              <a:t>to </a:t>
            </a:r>
            <a:r>
              <a:rPr spc="-5" dirty="0">
                <a:latin typeface="Arial"/>
                <a:cs typeface="Arial"/>
              </a:rPr>
              <a:t>represent smaller problems that  may be easier </a:t>
            </a:r>
            <a:r>
              <a:rPr dirty="0">
                <a:latin typeface="Arial"/>
                <a:cs typeface="Arial"/>
              </a:rPr>
              <a:t>to </a:t>
            </a:r>
            <a:r>
              <a:rPr spc="-5" dirty="0">
                <a:latin typeface="Arial"/>
                <a:cs typeface="Arial"/>
              </a:rPr>
              <a:t>understand?</a:t>
            </a:r>
            <a:endParaRPr lang="en-US" spc="-5" dirty="0">
              <a:latin typeface="Arial"/>
              <a:cs typeface="Arial"/>
            </a:endParaRPr>
          </a:p>
          <a:p>
            <a:pPr marL="355600" marR="372745" indent="-342900" algn="just">
              <a:lnSpc>
                <a:spcPts val="2590"/>
              </a:lnSpc>
              <a:spcBef>
                <a:spcPts val="585"/>
              </a:spcBef>
              <a:buSzPct val="75000"/>
              <a:buFont typeface="Wingdings"/>
              <a:buChar char=""/>
              <a:tabLst>
                <a:tab pos="354965" algn="l"/>
                <a:tab pos="355600" algn="l"/>
              </a:tabLst>
            </a:pPr>
            <a:endParaRPr dirty="0">
              <a:latin typeface="Arial"/>
              <a:cs typeface="Arial"/>
            </a:endParaRPr>
          </a:p>
          <a:p>
            <a:pPr marL="355600" indent="-342900" algn="just">
              <a:lnSpc>
                <a:spcPts val="2735"/>
              </a:lnSpc>
              <a:spcBef>
                <a:spcPts val="254"/>
              </a:spcBef>
              <a:buSzPct val="75000"/>
              <a:buFont typeface="Wingdings"/>
              <a:buChar char=""/>
              <a:tabLst>
                <a:tab pos="354965" algn="l"/>
                <a:tab pos="355600" algn="l"/>
              </a:tabLst>
            </a:pPr>
            <a:r>
              <a:rPr spc="-5" dirty="0">
                <a:solidFill>
                  <a:srgbClr val="9A0000"/>
                </a:solidFill>
                <a:latin typeface="Arial"/>
                <a:cs typeface="Arial"/>
              </a:rPr>
              <a:t>Can </a:t>
            </a:r>
            <a:r>
              <a:rPr dirty="0">
                <a:solidFill>
                  <a:srgbClr val="9A0000"/>
                </a:solidFill>
                <a:latin typeface="Arial"/>
                <a:cs typeface="Arial"/>
              </a:rPr>
              <a:t>the </a:t>
            </a:r>
            <a:r>
              <a:rPr spc="-5" dirty="0">
                <a:solidFill>
                  <a:srgbClr val="9A0000"/>
                </a:solidFill>
                <a:latin typeface="Arial"/>
                <a:cs typeface="Arial"/>
              </a:rPr>
              <a:t>problem </a:t>
            </a:r>
            <a:r>
              <a:rPr dirty="0">
                <a:solidFill>
                  <a:srgbClr val="9A0000"/>
                </a:solidFill>
                <a:latin typeface="Arial"/>
                <a:cs typeface="Arial"/>
              </a:rPr>
              <a:t>be represented</a:t>
            </a:r>
            <a:r>
              <a:rPr spc="15" dirty="0">
                <a:solidFill>
                  <a:srgbClr val="9A0000"/>
                </a:solidFill>
                <a:latin typeface="Arial"/>
                <a:cs typeface="Arial"/>
              </a:rPr>
              <a:t> </a:t>
            </a:r>
            <a:r>
              <a:rPr spc="-5" dirty="0">
                <a:solidFill>
                  <a:srgbClr val="9A0000"/>
                </a:solidFill>
                <a:latin typeface="Arial"/>
                <a:cs typeface="Arial"/>
              </a:rPr>
              <a:t>graphically?</a:t>
            </a:r>
            <a:endParaRPr dirty="0">
              <a:latin typeface="Arial"/>
              <a:cs typeface="Arial"/>
            </a:endParaRPr>
          </a:p>
          <a:p>
            <a:pPr marL="355600" algn="just">
              <a:lnSpc>
                <a:spcPts val="2735"/>
              </a:lnSpc>
            </a:pPr>
            <a:r>
              <a:rPr spc="-5" dirty="0">
                <a:latin typeface="Arial"/>
                <a:cs typeface="Arial"/>
              </a:rPr>
              <a:t>Can an analysis model be</a:t>
            </a:r>
            <a:r>
              <a:rPr spc="55" dirty="0">
                <a:latin typeface="Arial"/>
                <a:cs typeface="Arial"/>
              </a:rPr>
              <a:t> </a:t>
            </a:r>
            <a:r>
              <a:rPr spc="-5" dirty="0">
                <a:latin typeface="Arial"/>
                <a:cs typeface="Arial"/>
              </a:rPr>
              <a:t>created?</a:t>
            </a:r>
            <a:endParaRPr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864610" cy="635000"/>
          </a:xfrm>
          <a:prstGeom prst="rect">
            <a:avLst/>
          </a:prstGeom>
        </p:spPr>
        <p:txBody>
          <a:bodyPr vert="horz" wrap="square" lIns="0" tIns="12065" rIns="0" bIns="0" rtlCol="0">
            <a:spAutoFit/>
          </a:bodyPr>
          <a:lstStyle/>
          <a:p>
            <a:pPr marL="12700">
              <a:lnSpc>
                <a:spcPct val="100000"/>
              </a:lnSpc>
              <a:spcBef>
                <a:spcPts val="95"/>
              </a:spcBef>
            </a:pPr>
            <a:r>
              <a:rPr spc="-5" dirty="0"/>
              <a:t>Plan the</a:t>
            </a:r>
            <a:r>
              <a:rPr spc="-45" dirty="0"/>
              <a:t> </a:t>
            </a:r>
            <a:r>
              <a:rPr spc="-5" dirty="0"/>
              <a:t>Solution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49</a:t>
            </a:fld>
            <a:endParaRPr spc="-5" dirty="0"/>
          </a:p>
        </p:txBody>
      </p:sp>
      <p:sp>
        <p:nvSpPr>
          <p:cNvPr id="3" name="object 3"/>
          <p:cNvSpPr txBox="1"/>
          <p:nvPr/>
        </p:nvSpPr>
        <p:spPr>
          <a:xfrm>
            <a:off x="1907794" y="1931035"/>
            <a:ext cx="6703695" cy="3947876"/>
          </a:xfrm>
          <a:prstGeom prst="rect">
            <a:avLst/>
          </a:prstGeom>
        </p:spPr>
        <p:txBody>
          <a:bodyPr vert="horz" wrap="square" lIns="0" tIns="13335" rIns="0" bIns="0" rtlCol="0">
            <a:spAutoFit/>
          </a:bodyPr>
          <a:lstStyle/>
          <a:p>
            <a:pPr marL="355600" marR="121285" indent="-342900" algn="just">
              <a:lnSpc>
                <a:spcPct val="100000"/>
              </a:lnSpc>
              <a:spcBef>
                <a:spcPts val="105"/>
              </a:spcBef>
              <a:buSzPct val="75000"/>
              <a:buFont typeface="Wingdings"/>
              <a:buChar char=""/>
              <a:tabLst>
                <a:tab pos="354965" algn="l"/>
                <a:tab pos="355600" algn="l"/>
              </a:tabLst>
            </a:pPr>
            <a:r>
              <a:rPr dirty="0">
                <a:solidFill>
                  <a:srgbClr val="9A0000"/>
                </a:solidFill>
                <a:latin typeface="Arial"/>
                <a:cs typeface="Arial"/>
              </a:rPr>
              <a:t>Have you seen similar problems before? </a:t>
            </a:r>
            <a:r>
              <a:rPr dirty="0">
                <a:latin typeface="Arial"/>
                <a:cs typeface="Arial"/>
              </a:rPr>
              <a:t>Are there  patterns that are recognizable in a potential solution?</a:t>
            </a:r>
            <a:r>
              <a:rPr spc="-200" dirty="0">
                <a:latin typeface="Arial"/>
                <a:cs typeface="Arial"/>
              </a:rPr>
              <a:t> </a:t>
            </a:r>
            <a:r>
              <a:rPr dirty="0">
                <a:latin typeface="Arial"/>
                <a:cs typeface="Arial"/>
              </a:rPr>
              <a:t>Is  there existing software that implements the data,  functions, and features that are</a:t>
            </a:r>
            <a:r>
              <a:rPr spc="-145" dirty="0">
                <a:latin typeface="Arial"/>
                <a:cs typeface="Arial"/>
              </a:rPr>
              <a:t> </a:t>
            </a:r>
            <a:r>
              <a:rPr dirty="0">
                <a:latin typeface="Arial"/>
                <a:cs typeface="Arial"/>
              </a:rPr>
              <a:t>required?</a:t>
            </a:r>
            <a:endParaRPr lang="en-US" dirty="0">
              <a:latin typeface="Arial"/>
              <a:cs typeface="Arial"/>
            </a:endParaRPr>
          </a:p>
          <a:p>
            <a:pPr marL="355600" marR="121285" indent="-342900" algn="just">
              <a:lnSpc>
                <a:spcPct val="100000"/>
              </a:lnSpc>
              <a:spcBef>
                <a:spcPts val="105"/>
              </a:spcBef>
              <a:buSzPct val="75000"/>
              <a:buFont typeface="Wingdings"/>
              <a:buChar char=""/>
              <a:tabLst>
                <a:tab pos="354965" algn="l"/>
                <a:tab pos="355600" algn="l"/>
              </a:tabLst>
            </a:pPr>
            <a:endParaRPr dirty="0">
              <a:latin typeface="Arial"/>
              <a:cs typeface="Arial"/>
            </a:endParaRPr>
          </a:p>
          <a:p>
            <a:pPr marL="355600" marR="144145" indent="-342900" algn="just">
              <a:lnSpc>
                <a:spcPct val="100000"/>
              </a:lnSpc>
              <a:spcBef>
                <a:spcPts val="480"/>
              </a:spcBef>
              <a:buSzPct val="75000"/>
              <a:buFont typeface="Wingdings"/>
              <a:buChar char=""/>
              <a:tabLst>
                <a:tab pos="354965" algn="l"/>
                <a:tab pos="355600" algn="l"/>
              </a:tabLst>
            </a:pPr>
            <a:r>
              <a:rPr dirty="0">
                <a:solidFill>
                  <a:srgbClr val="9A0000"/>
                </a:solidFill>
                <a:latin typeface="Arial"/>
                <a:cs typeface="Arial"/>
              </a:rPr>
              <a:t>Has a similar problem been solved? </a:t>
            </a:r>
            <a:r>
              <a:rPr dirty="0">
                <a:latin typeface="Arial"/>
                <a:cs typeface="Arial"/>
              </a:rPr>
              <a:t>If so, are</a:t>
            </a:r>
            <a:r>
              <a:rPr spc="-160" dirty="0">
                <a:latin typeface="Arial"/>
                <a:cs typeface="Arial"/>
              </a:rPr>
              <a:t> </a:t>
            </a:r>
            <a:r>
              <a:rPr dirty="0">
                <a:latin typeface="Arial"/>
                <a:cs typeface="Arial"/>
              </a:rPr>
              <a:t>elements  of the solution</a:t>
            </a:r>
            <a:r>
              <a:rPr spc="-65" dirty="0">
                <a:latin typeface="Arial"/>
                <a:cs typeface="Arial"/>
              </a:rPr>
              <a:t> </a:t>
            </a:r>
            <a:r>
              <a:rPr dirty="0">
                <a:latin typeface="Arial"/>
                <a:cs typeface="Arial"/>
              </a:rPr>
              <a:t>reusable?</a:t>
            </a:r>
            <a:endParaRPr lang="en-US" dirty="0">
              <a:latin typeface="Arial"/>
              <a:cs typeface="Arial"/>
            </a:endParaRPr>
          </a:p>
          <a:p>
            <a:pPr marL="355600" marR="144145" indent="-342900" algn="just">
              <a:lnSpc>
                <a:spcPct val="100000"/>
              </a:lnSpc>
              <a:spcBef>
                <a:spcPts val="480"/>
              </a:spcBef>
              <a:buSzPct val="75000"/>
              <a:buFont typeface="Wingdings"/>
              <a:buChar char=""/>
              <a:tabLst>
                <a:tab pos="354965" algn="l"/>
                <a:tab pos="355600" algn="l"/>
              </a:tabLst>
            </a:pPr>
            <a:endParaRPr dirty="0">
              <a:latin typeface="Arial"/>
              <a:cs typeface="Arial"/>
            </a:endParaRPr>
          </a:p>
          <a:p>
            <a:pPr marL="355600" marR="5080" indent="-342900" algn="just">
              <a:lnSpc>
                <a:spcPct val="100000"/>
              </a:lnSpc>
              <a:spcBef>
                <a:spcPts val="480"/>
              </a:spcBef>
              <a:buSzPct val="75000"/>
              <a:buFont typeface="Wingdings"/>
              <a:buChar char=""/>
              <a:tabLst>
                <a:tab pos="354965" algn="l"/>
                <a:tab pos="355600" algn="l"/>
              </a:tabLst>
            </a:pPr>
            <a:r>
              <a:rPr dirty="0">
                <a:solidFill>
                  <a:srgbClr val="9A0000"/>
                </a:solidFill>
                <a:latin typeface="Arial"/>
                <a:cs typeface="Arial"/>
              </a:rPr>
              <a:t>Can subproblems be defined? </a:t>
            </a:r>
            <a:r>
              <a:rPr dirty="0">
                <a:latin typeface="Arial"/>
                <a:cs typeface="Arial"/>
              </a:rPr>
              <a:t>If so, are solutions</a:t>
            </a:r>
            <a:r>
              <a:rPr spc="-180" dirty="0">
                <a:latin typeface="Arial"/>
                <a:cs typeface="Arial"/>
              </a:rPr>
              <a:t> </a:t>
            </a:r>
            <a:r>
              <a:rPr dirty="0">
                <a:latin typeface="Arial"/>
                <a:cs typeface="Arial"/>
              </a:rPr>
              <a:t>readily  apparent for the</a:t>
            </a:r>
            <a:r>
              <a:rPr spc="-80" dirty="0">
                <a:latin typeface="Arial"/>
                <a:cs typeface="Arial"/>
              </a:rPr>
              <a:t> </a:t>
            </a:r>
            <a:r>
              <a:rPr dirty="0" err="1">
                <a:latin typeface="Arial"/>
                <a:cs typeface="Arial"/>
              </a:rPr>
              <a:t>subproblems</a:t>
            </a:r>
            <a:r>
              <a:rPr dirty="0">
                <a:latin typeface="Arial"/>
                <a:cs typeface="Arial"/>
              </a:rPr>
              <a:t>?</a:t>
            </a:r>
            <a:endParaRPr lang="en-US" dirty="0">
              <a:latin typeface="Arial"/>
              <a:cs typeface="Arial"/>
            </a:endParaRPr>
          </a:p>
          <a:p>
            <a:pPr marL="355600" marR="5080" indent="-342900" algn="just">
              <a:lnSpc>
                <a:spcPct val="100000"/>
              </a:lnSpc>
              <a:spcBef>
                <a:spcPts val="480"/>
              </a:spcBef>
              <a:buSzPct val="75000"/>
              <a:buFont typeface="Wingdings"/>
              <a:buChar char=""/>
              <a:tabLst>
                <a:tab pos="354965" algn="l"/>
                <a:tab pos="355600" algn="l"/>
              </a:tabLst>
            </a:pPr>
            <a:endParaRPr dirty="0">
              <a:latin typeface="Arial"/>
              <a:cs typeface="Arial"/>
            </a:endParaRPr>
          </a:p>
          <a:p>
            <a:pPr marL="355600" marR="235585" indent="-342900" algn="just">
              <a:lnSpc>
                <a:spcPct val="100000"/>
              </a:lnSpc>
              <a:spcBef>
                <a:spcPts val="480"/>
              </a:spcBef>
              <a:buSzPct val="75000"/>
              <a:buFont typeface="Wingdings"/>
              <a:buChar char=""/>
              <a:tabLst>
                <a:tab pos="354965" algn="l"/>
                <a:tab pos="355600" algn="l"/>
              </a:tabLst>
            </a:pPr>
            <a:r>
              <a:rPr dirty="0">
                <a:solidFill>
                  <a:srgbClr val="9A0000"/>
                </a:solidFill>
                <a:latin typeface="Arial"/>
                <a:cs typeface="Arial"/>
              </a:rPr>
              <a:t>Can you represent a solution in a manner that leads</a:t>
            </a:r>
            <a:r>
              <a:rPr spc="-210" dirty="0">
                <a:solidFill>
                  <a:srgbClr val="9A0000"/>
                </a:solidFill>
                <a:latin typeface="Arial"/>
                <a:cs typeface="Arial"/>
              </a:rPr>
              <a:t> </a:t>
            </a:r>
            <a:r>
              <a:rPr dirty="0">
                <a:solidFill>
                  <a:srgbClr val="9A0000"/>
                </a:solidFill>
                <a:latin typeface="Arial"/>
                <a:cs typeface="Arial"/>
              </a:rPr>
              <a:t>to  effective </a:t>
            </a:r>
            <a:r>
              <a:rPr spc="-5" dirty="0">
                <a:solidFill>
                  <a:srgbClr val="9A0000"/>
                </a:solidFill>
                <a:latin typeface="Arial"/>
                <a:cs typeface="Arial"/>
              </a:rPr>
              <a:t>implementation? </a:t>
            </a:r>
            <a:r>
              <a:rPr dirty="0">
                <a:latin typeface="Arial"/>
                <a:cs typeface="Arial"/>
              </a:rPr>
              <a:t>Can a design model be  created?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6453" y="989533"/>
            <a:ext cx="4144645" cy="635000"/>
          </a:xfrm>
          <a:prstGeom prst="rect">
            <a:avLst/>
          </a:prstGeom>
        </p:spPr>
        <p:txBody>
          <a:bodyPr vert="horz" wrap="square" lIns="0" tIns="12065" rIns="0" bIns="0" rtlCol="0">
            <a:spAutoFit/>
          </a:bodyPr>
          <a:lstStyle/>
          <a:p>
            <a:pPr marL="12700">
              <a:lnSpc>
                <a:spcPct val="100000"/>
              </a:lnSpc>
              <a:spcBef>
                <a:spcPts val="95"/>
              </a:spcBef>
            </a:pPr>
            <a:r>
              <a:rPr spc="-5" dirty="0"/>
              <a:t>What is</a:t>
            </a:r>
            <a:r>
              <a:rPr spc="-50" dirty="0"/>
              <a:t> </a:t>
            </a:r>
            <a:r>
              <a:rPr spc="-5" dirty="0"/>
              <a:t>Software?</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5</a:t>
            </a:fld>
            <a:endParaRPr sz="1000">
              <a:latin typeface="Arial"/>
              <a:cs typeface="Arial"/>
            </a:endParaRPr>
          </a:p>
        </p:txBody>
      </p:sp>
      <p:sp>
        <p:nvSpPr>
          <p:cNvPr id="3" name="object 3"/>
          <p:cNvSpPr txBox="1"/>
          <p:nvPr/>
        </p:nvSpPr>
        <p:spPr>
          <a:xfrm>
            <a:off x="1791335" y="2159634"/>
            <a:ext cx="7276465" cy="3866515"/>
          </a:xfrm>
          <a:prstGeom prst="rect">
            <a:avLst/>
          </a:prstGeom>
        </p:spPr>
        <p:txBody>
          <a:bodyPr vert="horz" wrap="square" lIns="0" tIns="12700" rIns="0" bIns="0" rtlCol="0">
            <a:spAutoFit/>
          </a:bodyPr>
          <a:lstStyle/>
          <a:p>
            <a:pPr marL="12700" marR="1290320" algn="just">
              <a:lnSpc>
                <a:spcPct val="100000"/>
              </a:lnSpc>
              <a:spcBef>
                <a:spcPts val="100"/>
              </a:spcBef>
            </a:pPr>
            <a:r>
              <a:rPr sz="2400" i="1" spc="-5" dirty="0">
                <a:latin typeface="Arial"/>
                <a:cs typeface="Arial"/>
              </a:rPr>
              <a:t>Software is (programs, data, and descriptive  information)</a:t>
            </a:r>
            <a:endParaRPr sz="2400" dirty="0">
              <a:latin typeface="Arial"/>
              <a:cs typeface="Arial"/>
            </a:endParaRPr>
          </a:p>
          <a:p>
            <a:pPr marL="12700" marR="5080" indent="914400" algn="just">
              <a:lnSpc>
                <a:spcPct val="100000"/>
              </a:lnSpc>
              <a:spcBef>
                <a:spcPts val="1440"/>
              </a:spcBef>
              <a:buClr>
                <a:srgbClr val="000000"/>
              </a:buClr>
              <a:buFont typeface="Arial" pitchFamily="34" charset="0"/>
              <a:buChar char="•"/>
              <a:tabLst>
                <a:tab pos="1384935" algn="l"/>
              </a:tabLst>
            </a:pPr>
            <a:r>
              <a:rPr sz="2400" i="1" spc="-5" dirty="0">
                <a:solidFill>
                  <a:srgbClr val="9A0000"/>
                </a:solidFill>
                <a:latin typeface="Arial"/>
                <a:cs typeface="Arial"/>
              </a:rPr>
              <a:t>instructions </a:t>
            </a:r>
            <a:r>
              <a:rPr sz="2400" i="1" spc="-5" dirty="0">
                <a:latin typeface="Arial"/>
                <a:cs typeface="Arial"/>
              </a:rPr>
              <a:t>(computer programs) that when  executed provide desired </a:t>
            </a:r>
            <a:r>
              <a:rPr sz="2400" i="1" dirty="0">
                <a:latin typeface="Arial"/>
                <a:cs typeface="Arial"/>
              </a:rPr>
              <a:t>features, </a:t>
            </a:r>
            <a:r>
              <a:rPr sz="2400" i="1" spc="-5" dirty="0">
                <a:latin typeface="Arial"/>
                <a:cs typeface="Arial"/>
              </a:rPr>
              <a:t>function, and  performance;</a:t>
            </a:r>
            <a:endParaRPr sz="2400" dirty="0">
              <a:latin typeface="Arial"/>
              <a:cs typeface="Arial"/>
            </a:endParaRPr>
          </a:p>
          <a:p>
            <a:pPr marL="12700" marR="54610" indent="914400" algn="just">
              <a:lnSpc>
                <a:spcPct val="100000"/>
              </a:lnSpc>
              <a:spcBef>
                <a:spcPts val="1440"/>
              </a:spcBef>
              <a:buClr>
                <a:srgbClr val="000000"/>
              </a:buClr>
              <a:buFont typeface="Arial" pitchFamily="34" charset="0"/>
              <a:buChar char="•"/>
              <a:tabLst>
                <a:tab pos="1384935" algn="l"/>
              </a:tabLst>
            </a:pPr>
            <a:r>
              <a:rPr sz="2400" i="1" spc="-5" dirty="0">
                <a:solidFill>
                  <a:srgbClr val="9A0000"/>
                </a:solidFill>
                <a:latin typeface="Arial"/>
                <a:cs typeface="Arial"/>
              </a:rPr>
              <a:t>data structures </a:t>
            </a:r>
            <a:r>
              <a:rPr sz="2400" i="1" spc="-5" dirty="0">
                <a:latin typeface="Arial"/>
                <a:cs typeface="Arial"/>
              </a:rPr>
              <a:t>that enable the programs to  adequately manipulate information</a:t>
            </a:r>
            <a:r>
              <a:rPr sz="2400" i="1" spc="105" dirty="0">
                <a:latin typeface="Arial"/>
                <a:cs typeface="Arial"/>
              </a:rPr>
              <a:t> </a:t>
            </a:r>
            <a:r>
              <a:rPr sz="2400" i="1" spc="-5" dirty="0">
                <a:latin typeface="Arial"/>
                <a:cs typeface="Arial"/>
              </a:rPr>
              <a:t>and</a:t>
            </a:r>
            <a:endParaRPr sz="2400" dirty="0">
              <a:latin typeface="Arial"/>
              <a:cs typeface="Arial"/>
            </a:endParaRPr>
          </a:p>
          <a:p>
            <a:pPr marL="12700" marR="36195" indent="914400" algn="just">
              <a:lnSpc>
                <a:spcPct val="100000"/>
              </a:lnSpc>
              <a:spcBef>
                <a:spcPts val="1445"/>
              </a:spcBef>
              <a:buClr>
                <a:srgbClr val="000000"/>
              </a:buClr>
              <a:buFont typeface="Arial" pitchFamily="34" charset="0"/>
              <a:buChar char="•"/>
              <a:tabLst>
                <a:tab pos="1384935" algn="l"/>
              </a:tabLst>
            </a:pPr>
            <a:r>
              <a:rPr sz="2400" i="1" spc="-5" dirty="0">
                <a:solidFill>
                  <a:srgbClr val="9A0000"/>
                </a:solidFill>
                <a:latin typeface="Arial"/>
                <a:cs typeface="Arial"/>
              </a:rPr>
              <a:t>documentation </a:t>
            </a:r>
            <a:r>
              <a:rPr sz="2400" i="1" spc="-5" dirty="0">
                <a:latin typeface="Arial"/>
                <a:cs typeface="Arial"/>
              </a:rPr>
              <a:t>that describes the operation  and use of the</a:t>
            </a:r>
            <a:r>
              <a:rPr sz="2400" i="1" dirty="0">
                <a:latin typeface="Arial"/>
                <a:cs typeface="Arial"/>
              </a:rPr>
              <a:t> </a:t>
            </a:r>
            <a:r>
              <a:rPr sz="2400" i="1" spc="-5" dirty="0">
                <a:latin typeface="Arial"/>
                <a:cs typeface="Arial"/>
              </a:rPr>
              <a:t>programs.</a:t>
            </a:r>
            <a:endParaRPr sz="2400" dirty="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232275" cy="635000"/>
          </a:xfrm>
          <a:prstGeom prst="rect">
            <a:avLst/>
          </a:prstGeom>
        </p:spPr>
        <p:txBody>
          <a:bodyPr vert="horz" wrap="square" lIns="0" tIns="12065" rIns="0" bIns="0" rtlCol="0">
            <a:spAutoFit/>
          </a:bodyPr>
          <a:lstStyle/>
          <a:p>
            <a:pPr marL="12700">
              <a:lnSpc>
                <a:spcPct val="100000"/>
              </a:lnSpc>
              <a:spcBef>
                <a:spcPts val="95"/>
              </a:spcBef>
            </a:pPr>
            <a:r>
              <a:rPr spc="-5" dirty="0"/>
              <a:t>Carry Out the</a:t>
            </a:r>
            <a:r>
              <a:rPr spc="-25" dirty="0"/>
              <a:t> </a:t>
            </a:r>
            <a:r>
              <a:rPr spc="-5" dirty="0"/>
              <a:t>Plan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50</a:t>
            </a:fld>
            <a:endParaRPr spc="-5" dirty="0"/>
          </a:p>
        </p:txBody>
      </p:sp>
      <p:sp>
        <p:nvSpPr>
          <p:cNvPr id="3" name="object 3"/>
          <p:cNvSpPr txBox="1"/>
          <p:nvPr/>
        </p:nvSpPr>
        <p:spPr>
          <a:xfrm>
            <a:off x="1907794" y="1931034"/>
            <a:ext cx="6771640" cy="1764586"/>
          </a:xfrm>
          <a:prstGeom prst="rect">
            <a:avLst/>
          </a:prstGeom>
        </p:spPr>
        <p:txBody>
          <a:bodyPr vert="horz" wrap="square" lIns="0" tIns="12700" rIns="0" bIns="0" rtlCol="0">
            <a:spAutoFit/>
          </a:bodyPr>
          <a:lstStyle/>
          <a:p>
            <a:pPr marL="355600" marR="493395" indent="-342900" algn="just">
              <a:lnSpc>
                <a:spcPct val="100000"/>
              </a:lnSpc>
              <a:spcBef>
                <a:spcPts val="100"/>
              </a:spcBef>
              <a:buSzPct val="75000"/>
              <a:buFont typeface="Wingdings"/>
              <a:buChar char=""/>
              <a:tabLst>
                <a:tab pos="354965" algn="l"/>
                <a:tab pos="355600" algn="l"/>
              </a:tabLst>
            </a:pPr>
            <a:r>
              <a:rPr spc="-5" dirty="0">
                <a:solidFill>
                  <a:srgbClr val="9A0000"/>
                </a:solidFill>
                <a:latin typeface="Arial"/>
                <a:cs typeface="Arial"/>
              </a:rPr>
              <a:t>Does the solution conform to the plan? </a:t>
            </a:r>
            <a:r>
              <a:rPr dirty="0">
                <a:latin typeface="Arial"/>
                <a:cs typeface="Arial"/>
              </a:rPr>
              <a:t>Is  </a:t>
            </a:r>
            <a:r>
              <a:rPr spc="-5" dirty="0">
                <a:latin typeface="Arial"/>
                <a:cs typeface="Arial"/>
              </a:rPr>
              <a:t>source code traceable </a:t>
            </a:r>
            <a:r>
              <a:rPr dirty="0">
                <a:latin typeface="Arial"/>
                <a:cs typeface="Arial"/>
              </a:rPr>
              <a:t>to the </a:t>
            </a:r>
            <a:r>
              <a:rPr spc="-5" dirty="0">
                <a:latin typeface="Arial"/>
                <a:cs typeface="Arial"/>
              </a:rPr>
              <a:t>design</a:t>
            </a:r>
            <a:r>
              <a:rPr spc="65" dirty="0">
                <a:latin typeface="Arial"/>
                <a:cs typeface="Arial"/>
              </a:rPr>
              <a:t> </a:t>
            </a:r>
            <a:r>
              <a:rPr spc="-5" dirty="0">
                <a:latin typeface="Arial"/>
                <a:cs typeface="Arial"/>
              </a:rPr>
              <a:t>model?</a:t>
            </a:r>
            <a:endParaRPr lang="en-US" spc="-5" dirty="0">
              <a:latin typeface="Arial"/>
              <a:cs typeface="Arial"/>
            </a:endParaRPr>
          </a:p>
          <a:p>
            <a:pPr marL="355600" marR="493395" indent="-342900" algn="just">
              <a:lnSpc>
                <a:spcPct val="100000"/>
              </a:lnSpc>
              <a:spcBef>
                <a:spcPts val="100"/>
              </a:spcBef>
              <a:buSzPct val="75000"/>
              <a:buFont typeface="Wingdings"/>
              <a:buChar char=""/>
              <a:tabLst>
                <a:tab pos="354965" algn="l"/>
                <a:tab pos="355600" algn="l"/>
              </a:tabLst>
            </a:pPr>
            <a:endParaRPr dirty="0">
              <a:latin typeface="Arial"/>
              <a:cs typeface="Arial"/>
            </a:endParaRPr>
          </a:p>
          <a:p>
            <a:pPr marL="355600" marR="5080" indent="-342900" algn="just">
              <a:lnSpc>
                <a:spcPct val="100000"/>
              </a:lnSpc>
              <a:spcBef>
                <a:spcPts val="575"/>
              </a:spcBef>
              <a:buSzPct val="75000"/>
              <a:buFont typeface="Wingdings"/>
              <a:buChar char=""/>
              <a:tabLst>
                <a:tab pos="354965" algn="l"/>
                <a:tab pos="355600" algn="l"/>
              </a:tabLst>
            </a:pPr>
            <a:r>
              <a:rPr dirty="0">
                <a:solidFill>
                  <a:srgbClr val="9A0000"/>
                </a:solidFill>
                <a:latin typeface="Arial"/>
                <a:cs typeface="Arial"/>
              </a:rPr>
              <a:t>Is </a:t>
            </a:r>
            <a:r>
              <a:rPr spc="-5" dirty="0">
                <a:solidFill>
                  <a:srgbClr val="9A0000"/>
                </a:solidFill>
                <a:latin typeface="Arial"/>
                <a:cs typeface="Arial"/>
              </a:rPr>
              <a:t>each component part of the solution provably  </a:t>
            </a:r>
            <a:r>
              <a:rPr dirty="0" err="1">
                <a:solidFill>
                  <a:srgbClr val="9A0000"/>
                </a:solidFill>
                <a:latin typeface="Arial"/>
                <a:cs typeface="Arial"/>
              </a:rPr>
              <a:t>correct?</a:t>
            </a:r>
            <a:r>
              <a:rPr spc="-5" dirty="0" err="1">
                <a:latin typeface="Arial"/>
                <a:cs typeface="Arial"/>
              </a:rPr>
              <a:t>Has</a:t>
            </a:r>
            <a:r>
              <a:rPr spc="-5" dirty="0">
                <a:latin typeface="Arial"/>
                <a:cs typeface="Arial"/>
              </a:rPr>
              <a:t> </a:t>
            </a:r>
            <a:r>
              <a:rPr dirty="0">
                <a:latin typeface="Arial"/>
                <a:cs typeface="Arial"/>
              </a:rPr>
              <a:t>the </a:t>
            </a:r>
            <a:r>
              <a:rPr spc="-5" dirty="0">
                <a:latin typeface="Arial"/>
                <a:cs typeface="Arial"/>
              </a:rPr>
              <a:t>design and code been  reviewed, or </a:t>
            </a:r>
            <a:r>
              <a:rPr spc="-20" dirty="0">
                <a:latin typeface="Arial"/>
                <a:cs typeface="Arial"/>
              </a:rPr>
              <a:t>better, </a:t>
            </a:r>
            <a:r>
              <a:rPr spc="-5" dirty="0">
                <a:latin typeface="Arial"/>
                <a:cs typeface="Arial"/>
              </a:rPr>
              <a:t>have correctness proofs  been applied </a:t>
            </a:r>
            <a:r>
              <a:rPr dirty="0">
                <a:latin typeface="Arial"/>
                <a:cs typeface="Arial"/>
              </a:rPr>
              <a:t>to</a:t>
            </a:r>
            <a:r>
              <a:rPr spc="45" dirty="0">
                <a:latin typeface="Arial"/>
                <a:cs typeface="Arial"/>
              </a:rPr>
              <a:t> </a:t>
            </a:r>
            <a:r>
              <a:rPr spc="-5" dirty="0">
                <a:latin typeface="Arial"/>
                <a:cs typeface="Arial"/>
              </a:rPr>
              <a:t>algorithm?</a:t>
            </a:r>
            <a:endParaRPr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28490" cy="635000"/>
          </a:xfrm>
          <a:prstGeom prst="rect">
            <a:avLst/>
          </a:prstGeom>
        </p:spPr>
        <p:txBody>
          <a:bodyPr vert="horz" wrap="square" lIns="0" tIns="12065" rIns="0" bIns="0" rtlCol="0">
            <a:spAutoFit/>
          </a:bodyPr>
          <a:lstStyle/>
          <a:p>
            <a:pPr marL="12700">
              <a:lnSpc>
                <a:spcPct val="100000"/>
              </a:lnSpc>
              <a:spcBef>
                <a:spcPts val="95"/>
              </a:spcBef>
            </a:pPr>
            <a:r>
              <a:rPr spc="-5" dirty="0"/>
              <a:t>Examine the</a:t>
            </a:r>
            <a:r>
              <a:rPr spc="-40" dirty="0"/>
              <a:t> </a:t>
            </a:r>
            <a:r>
              <a:rPr spc="-5" dirty="0"/>
              <a:t>Result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51</a:t>
            </a:fld>
            <a:endParaRPr spc="-5" dirty="0"/>
          </a:p>
        </p:txBody>
      </p:sp>
      <p:sp>
        <p:nvSpPr>
          <p:cNvPr id="3" name="object 3"/>
          <p:cNvSpPr txBox="1"/>
          <p:nvPr/>
        </p:nvSpPr>
        <p:spPr>
          <a:xfrm>
            <a:off x="1907794" y="1931034"/>
            <a:ext cx="6755765" cy="1764586"/>
          </a:xfrm>
          <a:prstGeom prst="rect">
            <a:avLst/>
          </a:prstGeom>
        </p:spPr>
        <p:txBody>
          <a:bodyPr vert="horz" wrap="square" lIns="0" tIns="12700" rIns="0" bIns="0" rtlCol="0">
            <a:spAutoFit/>
          </a:bodyPr>
          <a:lstStyle/>
          <a:p>
            <a:pPr marL="355600" marR="5080" indent="-342900" algn="just">
              <a:lnSpc>
                <a:spcPct val="100000"/>
              </a:lnSpc>
              <a:spcBef>
                <a:spcPts val="100"/>
              </a:spcBef>
              <a:buSzPct val="75000"/>
              <a:buFont typeface="Wingdings"/>
              <a:buChar char=""/>
              <a:tabLst>
                <a:tab pos="354965" algn="l"/>
                <a:tab pos="355600" algn="l"/>
              </a:tabLst>
            </a:pPr>
            <a:r>
              <a:rPr dirty="0">
                <a:solidFill>
                  <a:srgbClr val="9A0000"/>
                </a:solidFill>
                <a:latin typeface="Arial"/>
                <a:cs typeface="Arial"/>
              </a:rPr>
              <a:t>Is </a:t>
            </a:r>
            <a:r>
              <a:rPr spc="-5" dirty="0">
                <a:solidFill>
                  <a:srgbClr val="9A0000"/>
                </a:solidFill>
                <a:latin typeface="Arial"/>
                <a:cs typeface="Arial"/>
              </a:rPr>
              <a:t>it possible to </a:t>
            </a:r>
            <a:r>
              <a:rPr dirty="0">
                <a:solidFill>
                  <a:srgbClr val="9A0000"/>
                </a:solidFill>
                <a:latin typeface="Arial"/>
                <a:cs typeface="Arial"/>
              </a:rPr>
              <a:t>test </a:t>
            </a:r>
            <a:r>
              <a:rPr spc="-5" dirty="0">
                <a:solidFill>
                  <a:srgbClr val="9A0000"/>
                </a:solidFill>
                <a:latin typeface="Arial"/>
                <a:cs typeface="Arial"/>
              </a:rPr>
              <a:t>each component part of the  solution? </a:t>
            </a:r>
            <a:r>
              <a:rPr spc="-5" dirty="0">
                <a:latin typeface="Arial"/>
                <a:cs typeface="Arial"/>
              </a:rPr>
              <a:t>Has a reasonable testing </a:t>
            </a:r>
            <a:r>
              <a:rPr dirty="0">
                <a:latin typeface="Arial"/>
                <a:cs typeface="Arial"/>
              </a:rPr>
              <a:t>strategy  </a:t>
            </a:r>
            <a:r>
              <a:rPr spc="-5" dirty="0">
                <a:latin typeface="Arial"/>
                <a:cs typeface="Arial"/>
              </a:rPr>
              <a:t>been</a:t>
            </a:r>
            <a:r>
              <a:rPr spc="5" dirty="0">
                <a:latin typeface="Arial"/>
                <a:cs typeface="Arial"/>
              </a:rPr>
              <a:t> </a:t>
            </a:r>
            <a:r>
              <a:rPr spc="-5" dirty="0">
                <a:latin typeface="Arial"/>
                <a:cs typeface="Arial"/>
              </a:rPr>
              <a:t>implemented?</a:t>
            </a:r>
            <a:endParaRPr lang="en-US" spc="-5" dirty="0">
              <a:latin typeface="Arial"/>
              <a:cs typeface="Arial"/>
            </a:endParaRPr>
          </a:p>
          <a:p>
            <a:pPr marL="355600" marR="5080" indent="-342900" algn="just">
              <a:lnSpc>
                <a:spcPct val="100000"/>
              </a:lnSpc>
              <a:spcBef>
                <a:spcPts val="100"/>
              </a:spcBef>
              <a:buSzPct val="75000"/>
              <a:buFont typeface="Wingdings"/>
              <a:buChar char=""/>
              <a:tabLst>
                <a:tab pos="354965" algn="l"/>
                <a:tab pos="355600" algn="l"/>
              </a:tabLst>
            </a:pPr>
            <a:endParaRPr dirty="0">
              <a:latin typeface="Arial"/>
              <a:cs typeface="Arial"/>
            </a:endParaRPr>
          </a:p>
          <a:p>
            <a:pPr marL="355600" marR="86995" indent="-342900" algn="just">
              <a:lnSpc>
                <a:spcPct val="100000"/>
              </a:lnSpc>
              <a:spcBef>
                <a:spcPts val="575"/>
              </a:spcBef>
              <a:buSzPct val="75000"/>
              <a:buFont typeface="Wingdings"/>
              <a:buChar char=""/>
              <a:tabLst>
                <a:tab pos="354965" algn="l"/>
                <a:tab pos="355600" algn="l"/>
              </a:tabLst>
            </a:pPr>
            <a:r>
              <a:rPr spc="-5" dirty="0">
                <a:solidFill>
                  <a:srgbClr val="9A0000"/>
                </a:solidFill>
                <a:latin typeface="Arial"/>
                <a:cs typeface="Arial"/>
              </a:rPr>
              <a:t>Does </a:t>
            </a:r>
            <a:r>
              <a:rPr dirty="0">
                <a:solidFill>
                  <a:srgbClr val="9A0000"/>
                </a:solidFill>
                <a:latin typeface="Arial"/>
                <a:cs typeface="Arial"/>
              </a:rPr>
              <a:t>the </a:t>
            </a:r>
            <a:r>
              <a:rPr spc="-5" dirty="0">
                <a:solidFill>
                  <a:srgbClr val="9A0000"/>
                </a:solidFill>
                <a:latin typeface="Arial"/>
                <a:cs typeface="Arial"/>
              </a:rPr>
              <a:t>solution produce results that conform  to the data, functions, and </a:t>
            </a:r>
            <a:r>
              <a:rPr dirty="0">
                <a:solidFill>
                  <a:srgbClr val="9A0000"/>
                </a:solidFill>
                <a:latin typeface="Arial"/>
                <a:cs typeface="Arial"/>
              </a:rPr>
              <a:t>features </a:t>
            </a:r>
            <a:r>
              <a:rPr spc="-5" dirty="0">
                <a:solidFill>
                  <a:srgbClr val="9A0000"/>
                </a:solidFill>
                <a:latin typeface="Arial"/>
                <a:cs typeface="Arial"/>
              </a:rPr>
              <a:t>that are  required? </a:t>
            </a:r>
            <a:r>
              <a:rPr spc="-5" dirty="0">
                <a:latin typeface="Arial"/>
                <a:cs typeface="Arial"/>
              </a:rPr>
              <a:t>Has </a:t>
            </a:r>
            <a:r>
              <a:rPr dirty="0">
                <a:latin typeface="Arial"/>
                <a:cs typeface="Arial"/>
              </a:rPr>
              <a:t>the </a:t>
            </a:r>
            <a:r>
              <a:rPr spc="-5" dirty="0">
                <a:latin typeface="Arial"/>
                <a:cs typeface="Arial"/>
              </a:rPr>
              <a:t>software been validated  against all stakeholder</a:t>
            </a:r>
            <a:r>
              <a:rPr spc="60" dirty="0">
                <a:latin typeface="Arial"/>
                <a:cs typeface="Arial"/>
              </a:rPr>
              <a:t> </a:t>
            </a:r>
            <a:r>
              <a:rPr spc="-5" dirty="0">
                <a:latin typeface="Arial"/>
                <a:cs typeface="Arial"/>
              </a:rPr>
              <a:t>requirements?</a:t>
            </a:r>
            <a:endParaRPr dirty="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6330950" cy="635000"/>
          </a:xfrm>
          <a:prstGeom prst="rect">
            <a:avLst/>
          </a:prstGeom>
        </p:spPr>
        <p:txBody>
          <a:bodyPr vert="horz" wrap="square" lIns="0" tIns="12065" rIns="0" bIns="0" rtlCol="0">
            <a:spAutoFit/>
          </a:bodyPr>
          <a:lstStyle/>
          <a:p>
            <a:pPr marL="12700">
              <a:lnSpc>
                <a:spcPct val="100000"/>
              </a:lnSpc>
              <a:spcBef>
                <a:spcPts val="95"/>
              </a:spcBef>
            </a:pPr>
            <a:r>
              <a:rPr dirty="0"/>
              <a:t>Hooker’s </a:t>
            </a:r>
            <a:r>
              <a:rPr spc="-5" dirty="0"/>
              <a:t>General</a:t>
            </a:r>
            <a:r>
              <a:rPr spc="20" dirty="0"/>
              <a:t> </a:t>
            </a:r>
            <a:r>
              <a:rPr spc="-5" dirty="0"/>
              <a:t>Principles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52</a:t>
            </a:fld>
            <a:endParaRPr spc="-5" dirty="0"/>
          </a:p>
        </p:txBody>
      </p:sp>
      <p:sp>
        <p:nvSpPr>
          <p:cNvPr id="3" name="object 3"/>
          <p:cNvSpPr txBox="1"/>
          <p:nvPr/>
        </p:nvSpPr>
        <p:spPr>
          <a:xfrm>
            <a:off x="1907794" y="2007234"/>
            <a:ext cx="6283325" cy="4626908"/>
          </a:xfrm>
          <a:prstGeom prst="rect">
            <a:avLst/>
          </a:prstGeom>
        </p:spPr>
        <p:txBody>
          <a:bodyPr vert="horz" wrap="square" lIns="0" tIns="88900" rIns="0" bIns="0" rtlCol="0">
            <a:spAutoFit/>
          </a:bodyPr>
          <a:lstStyle/>
          <a:p>
            <a:pPr marL="355600" indent="-342900" algn="just">
              <a:lnSpc>
                <a:spcPct val="100000"/>
              </a:lnSpc>
              <a:spcBef>
                <a:spcPts val="700"/>
              </a:spcBef>
              <a:buClr>
                <a:srgbClr val="9A0000"/>
              </a:buClr>
              <a:buSzPct val="75000"/>
              <a:buFont typeface="Wingdings"/>
              <a:buChar char=""/>
              <a:tabLst>
                <a:tab pos="354965" algn="l"/>
                <a:tab pos="355600" algn="l"/>
              </a:tabLst>
            </a:pPr>
            <a:r>
              <a:rPr dirty="0">
                <a:latin typeface="Arial"/>
                <a:cs typeface="Arial"/>
              </a:rPr>
              <a:t>1: </a:t>
            </a:r>
            <a:r>
              <a:rPr spc="-5" dirty="0">
                <a:latin typeface="Arial"/>
                <a:cs typeface="Arial"/>
              </a:rPr>
              <a:t>The Reason </a:t>
            </a:r>
            <a:r>
              <a:rPr dirty="0">
                <a:latin typeface="Arial"/>
                <a:cs typeface="Arial"/>
              </a:rPr>
              <a:t>It </a:t>
            </a:r>
            <a:r>
              <a:rPr spc="-5" dirty="0">
                <a:latin typeface="Arial"/>
                <a:cs typeface="Arial"/>
              </a:rPr>
              <a:t>All</a:t>
            </a:r>
            <a:r>
              <a:rPr spc="-95" dirty="0">
                <a:latin typeface="Arial"/>
                <a:cs typeface="Arial"/>
              </a:rPr>
              <a:t> </a:t>
            </a:r>
            <a:r>
              <a:rPr spc="-5" dirty="0">
                <a:latin typeface="Arial"/>
                <a:cs typeface="Arial"/>
              </a:rPr>
              <a:t>Exists</a:t>
            </a:r>
            <a:endParaRPr lang="en-US" spc="-5" dirty="0">
              <a:latin typeface="Arial"/>
              <a:cs typeface="Arial"/>
            </a:endParaRPr>
          </a:p>
          <a:p>
            <a:pPr marL="355600" indent="-342900" algn="just">
              <a:lnSpc>
                <a:spcPct val="100000"/>
              </a:lnSpc>
              <a:spcBef>
                <a:spcPts val="7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dirty="0">
                <a:latin typeface="Arial"/>
                <a:cs typeface="Arial"/>
              </a:rPr>
              <a:t>2: </a:t>
            </a:r>
            <a:r>
              <a:rPr spc="-5" dirty="0">
                <a:latin typeface="Arial"/>
                <a:cs typeface="Arial"/>
              </a:rPr>
              <a:t>(Keep </a:t>
            </a:r>
            <a:r>
              <a:rPr dirty="0">
                <a:latin typeface="Arial"/>
                <a:cs typeface="Arial"/>
              </a:rPr>
              <a:t>It </a:t>
            </a:r>
            <a:r>
              <a:rPr spc="-10" dirty="0">
                <a:latin typeface="Arial"/>
                <a:cs typeface="Arial"/>
              </a:rPr>
              <a:t>Simple,</a:t>
            </a:r>
            <a:r>
              <a:rPr dirty="0">
                <a:latin typeface="Arial"/>
                <a:cs typeface="Arial"/>
              </a:rPr>
              <a:t> </a:t>
            </a:r>
            <a:r>
              <a:rPr spc="-5" dirty="0">
                <a:latin typeface="Arial"/>
                <a:cs typeface="Arial"/>
              </a:rPr>
              <a:t>Stupid!)</a:t>
            </a:r>
            <a:endParaRPr lang="en-US" spc="-5"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dirty="0">
                <a:latin typeface="Arial"/>
                <a:cs typeface="Arial"/>
              </a:rPr>
              <a:t>3: </a:t>
            </a:r>
            <a:r>
              <a:rPr spc="-5" dirty="0">
                <a:latin typeface="Arial"/>
                <a:cs typeface="Arial"/>
              </a:rPr>
              <a:t>Maintain the</a:t>
            </a:r>
            <a:r>
              <a:rPr dirty="0">
                <a:latin typeface="Arial"/>
                <a:cs typeface="Arial"/>
              </a:rPr>
              <a:t> </a:t>
            </a:r>
            <a:r>
              <a:rPr spc="-15" dirty="0">
                <a:latin typeface="Arial"/>
                <a:cs typeface="Arial"/>
              </a:rPr>
              <a:t>Vision</a:t>
            </a:r>
            <a:endParaRPr lang="en-US" spc="-15"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dirty="0">
                <a:latin typeface="Arial"/>
                <a:cs typeface="Arial"/>
              </a:rPr>
              <a:t>4: </a:t>
            </a:r>
            <a:r>
              <a:rPr spc="-5" dirty="0">
                <a:latin typeface="Arial"/>
                <a:cs typeface="Arial"/>
              </a:rPr>
              <a:t>What </a:t>
            </a:r>
            <a:r>
              <a:rPr spc="-50" dirty="0">
                <a:latin typeface="Arial"/>
                <a:cs typeface="Arial"/>
              </a:rPr>
              <a:t>You </a:t>
            </a:r>
            <a:r>
              <a:rPr spc="-5" dirty="0">
                <a:latin typeface="Arial"/>
                <a:cs typeface="Arial"/>
              </a:rPr>
              <a:t>Produce, </a:t>
            </a:r>
            <a:r>
              <a:rPr dirty="0">
                <a:latin typeface="Arial"/>
                <a:cs typeface="Arial"/>
              </a:rPr>
              <a:t>Others </a:t>
            </a:r>
            <a:r>
              <a:rPr spc="-10" dirty="0">
                <a:latin typeface="Arial"/>
                <a:cs typeface="Arial"/>
              </a:rPr>
              <a:t>Will</a:t>
            </a:r>
            <a:r>
              <a:rPr spc="10" dirty="0">
                <a:latin typeface="Arial"/>
                <a:cs typeface="Arial"/>
              </a:rPr>
              <a:t> </a:t>
            </a:r>
            <a:r>
              <a:rPr spc="-10" dirty="0">
                <a:latin typeface="Arial"/>
                <a:cs typeface="Arial"/>
              </a:rPr>
              <a:t>Consume</a:t>
            </a:r>
            <a:endParaRPr lang="en-US" spc="-10"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dirty="0">
                <a:latin typeface="Arial"/>
                <a:cs typeface="Arial"/>
              </a:rPr>
              <a:t>5: </a:t>
            </a:r>
            <a:r>
              <a:rPr spc="-5" dirty="0">
                <a:latin typeface="Arial"/>
                <a:cs typeface="Arial"/>
              </a:rPr>
              <a:t>Be </a:t>
            </a:r>
            <a:r>
              <a:rPr dirty="0">
                <a:latin typeface="Arial"/>
                <a:cs typeface="Arial"/>
              </a:rPr>
              <a:t>Open to </a:t>
            </a:r>
            <a:r>
              <a:rPr spc="-5" dirty="0">
                <a:latin typeface="Arial"/>
                <a:cs typeface="Arial"/>
              </a:rPr>
              <a:t>the</a:t>
            </a:r>
            <a:r>
              <a:rPr spc="-40" dirty="0">
                <a:latin typeface="Arial"/>
                <a:cs typeface="Arial"/>
              </a:rPr>
              <a:t> </a:t>
            </a:r>
            <a:r>
              <a:rPr spc="-5" dirty="0">
                <a:latin typeface="Arial"/>
                <a:cs typeface="Arial"/>
              </a:rPr>
              <a:t>Future</a:t>
            </a:r>
            <a:endParaRPr lang="en-US" spc="-5"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dirty="0">
                <a:latin typeface="Arial"/>
                <a:cs typeface="Arial"/>
              </a:rPr>
              <a:t>6: </a:t>
            </a:r>
            <a:r>
              <a:rPr spc="-5" dirty="0">
                <a:latin typeface="Arial"/>
                <a:cs typeface="Arial"/>
              </a:rPr>
              <a:t>Plan Ahead for</a:t>
            </a:r>
            <a:r>
              <a:rPr spc="-70" dirty="0">
                <a:latin typeface="Arial"/>
                <a:cs typeface="Arial"/>
              </a:rPr>
              <a:t> </a:t>
            </a:r>
            <a:r>
              <a:rPr spc="-5" dirty="0">
                <a:latin typeface="Arial"/>
                <a:cs typeface="Arial"/>
              </a:rPr>
              <a:t>Reuse</a:t>
            </a:r>
            <a:endParaRPr lang="en-US" spc="-5"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600"/>
              </a:spcBef>
              <a:buClr>
                <a:srgbClr val="9A0000"/>
              </a:buClr>
              <a:buSzPct val="75000"/>
              <a:buFont typeface="Wingdings"/>
              <a:buChar char=""/>
              <a:tabLst>
                <a:tab pos="354965" algn="l"/>
                <a:tab pos="355600" algn="l"/>
              </a:tabLst>
            </a:pPr>
            <a:r>
              <a:rPr spc="-5" dirty="0">
                <a:latin typeface="Arial"/>
                <a:cs typeface="Arial"/>
              </a:rPr>
              <a:t>7: Think!</a:t>
            </a:r>
            <a:endParaRPr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858028"/>
            <a:ext cx="6616065" cy="3323346"/>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i="1" dirty="0">
                <a:latin typeface="Arial"/>
                <a:cs typeface="Arial"/>
              </a:rPr>
              <a:t>The </a:t>
            </a:r>
            <a:r>
              <a:rPr sz="1600" b="1" i="1" spc="-5" dirty="0">
                <a:latin typeface="Arial"/>
                <a:cs typeface="Arial"/>
              </a:rPr>
              <a:t>Reason </a:t>
            </a:r>
            <a:r>
              <a:rPr sz="1600" b="1" i="1" dirty="0">
                <a:latin typeface="Arial"/>
                <a:cs typeface="Arial"/>
              </a:rPr>
              <a:t>It </a:t>
            </a:r>
            <a:r>
              <a:rPr sz="1600" b="1" i="1" spc="-5" dirty="0">
                <a:latin typeface="Arial"/>
                <a:cs typeface="Arial"/>
              </a:rPr>
              <a:t>All</a:t>
            </a:r>
            <a:r>
              <a:rPr sz="1600" b="1" i="1" spc="-105" dirty="0">
                <a:latin typeface="Arial"/>
                <a:cs typeface="Arial"/>
              </a:rPr>
              <a:t> </a:t>
            </a:r>
            <a:r>
              <a:rPr sz="1600" b="1" i="1" spc="-5" dirty="0">
                <a:latin typeface="Arial"/>
                <a:cs typeface="Arial"/>
              </a:rPr>
              <a:t>Exists</a:t>
            </a:r>
            <a:endParaRPr lang="en-US" sz="1600" b="1" i="1" spc="-5" dirty="0">
              <a:latin typeface="Arial"/>
              <a:cs typeface="Arial"/>
            </a:endParaRPr>
          </a:p>
          <a:p>
            <a:pPr marL="355600" indent="-342900" algn="just">
              <a:lnSpc>
                <a:spcPct val="100000"/>
              </a:lnSpc>
              <a:spcBef>
                <a:spcPts val="675"/>
              </a:spcBef>
              <a:buClr>
                <a:srgbClr val="9A0000"/>
              </a:buClr>
              <a:buSzPct val="75000"/>
              <a:buFont typeface="Wingdings"/>
              <a:buChar char=""/>
              <a:tabLst>
                <a:tab pos="354965" algn="l"/>
                <a:tab pos="35560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 software system exists for one reason: </a:t>
            </a:r>
            <a:r>
              <a:rPr sz="1600" i="1" dirty="0">
                <a:solidFill>
                  <a:srgbClr val="6F2F9F"/>
                </a:solidFill>
                <a:latin typeface="Arial"/>
                <a:cs typeface="Arial"/>
              </a:rPr>
              <a:t>to provide  value to its users</a:t>
            </a:r>
            <a:r>
              <a:rPr sz="1600" dirty="0">
                <a:latin typeface="Arial"/>
                <a:cs typeface="Arial"/>
              </a:rPr>
              <a:t>. All decisions should be made</a:t>
            </a:r>
            <a:r>
              <a:rPr sz="1600" spc="-245" dirty="0">
                <a:latin typeface="Arial"/>
                <a:cs typeface="Arial"/>
              </a:rPr>
              <a:t> </a:t>
            </a:r>
            <a:r>
              <a:rPr sz="1600" dirty="0">
                <a:latin typeface="Arial"/>
                <a:cs typeface="Arial"/>
              </a:rPr>
              <a:t>with  this in</a:t>
            </a:r>
            <a:r>
              <a:rPr sz="1600" spc="-20" dirty="0">
                <a:latin typeface="Arial"/>
                <a:cs typeface="Arial"/>
              </a:rPr>
              <a:t> </a:t>
            </a:r>
            <a:r>
              <a:rPr sz="1600" dirty="0">
                <a:latin typeface="Arial"/>
                <a:cs typeface="Arial"/>
              </a:rPr>
              <a:t>mind.</a:t>
            </a:r>
            <a:endParaRPr lang="en-US"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3302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Before specifying a system requirement, before  noting a piece of system </a:t>
            </a:r>
            <a:r>
              <a:rPr sz="1600" spc="-10" dirty="0">
                <a:latin typeface="Arial"/>
                <a:cs typeface="Arial"/>
              </a:rPr>
              <a:t>functionality, </a:t>
            </a:r>
            <a:r>
              <a:rPr sz="1600" dirty="0">
                <a:latin typeface="Arial"/>
                <a:cs typeface="Arial"/>
              </a:rPr>
              <a:t>before  determining the hardware platforms or</a:t>
            </a:r>
            <a:r>
              <a:rPr sz="1600" spc="-120" dirty="0">
                <a:latin typeface="Arial"/>
                <a:cs typeface="Arial"/>
              </a:rPr>
              <a:t> </a:t>
            </a:r>
            <a:r>
              <a:rPr sz="1600" dirty="0">
                <a:latin typeface="Arial"/>
                <a:cs typeface="Arial"/>
              </a:rPr>
              <a:t>development  processes, </a:t>
            </a:r>
            <a:r>
              <a:rPr sz="1600" dirty="0">
                <a:solidFill>
                  <a:srgbClr val="00AF50"/>
                </a:solidFill>
                <a:latin typeface="Arial"/>
                <a:cs typeface="Arial"/>
              </a:rPr>
              <a:t>ask yourself questions such as: “Does  this add </a:t>
            </a:r>
            <a:r>
              <a:rPr sz="1600" dirty="0">
                <a:solidFill>
                  <a:srgbClr val="006FC0"/>
                </a:solidFill>
                <a:latin typeface="Arial"/>
                <a:cs typeface="Arial"/>
              </a:rPr>
              <a:t>real </a:t>
            </a:r>
            <a:r>
              <a:rPr sz="1600" dirty="0">
                <a:solidFill>
                  <a:srgbClr val="00AF50"/>
                </a:solidFill>
                <a:latin typeface="Arial"/>
                <a:cs typeface="Arial"/>
              </a:rPr>
              <a:t>value to the</a:t>
            </a:r>
            <a:r>
              <a:rPr sz="1600" spc="-100" dirty="0">
                <a:solidFill>
                  <a:srgbClr val="00AF50"/>
                </a:solidFill>
                <a:latin typeface="Arial"/>
                <a:cs typeface="Arial"/>
              </a:rPr>
              <a:t> </a:t>
            </a:r>
            <a:r>
              <a:rPr sz="1600" dirty="0">
                <a:solidFill>
                  <a:srgbClr val="00AF50"/>
                </a:solidFill>
                <a:latin typeface="Arial"/>
                <a:cs typeface="Arial"/>
              </a:rPr>
              <a:t>system?”</a:t>
            </a:r>
            <a:endParaRPr sz="1600" dirty="0">
              <a:latin typeface="Arial"/>
              <a:cs typeface="Arial"/>
            </a:endParaRPr>
          </a:p>
          <a:p>
            <a:pPr lvl="1" algn="just">
              <a:lnSpc>
                <a:spcPct val="100000"/>
              </a:lnSpc>
              <a:spcBef>
                <a:spcPts val="30"/>
              </a:spcBef>
              <a:buClr>
                <a:srgbClr val="9A0000"/>
              </a:buClr>
              <a:buFont typeface="Wingdings"/>
              <a:buChar char=""/>
            </a:pPr>
            <a:endParaRPr sz="1600" dirty="0">
              <a:latin typeface="Arial"/>
              <a:cs typeface="Arial"/>
            </a:endParaRPr>
          </a:p>
          <a:p>
            <a:pPr marL="756285" marR="107950" lvl="1" indent="-287020" algn="just">
              <a:lnSpc>
                <a:spcPct val="100000"/>
              </a:lnSpc>
              <a:spcBef>
                <a:spcPts val="5"/>
              </a:spcBef>
              <a:buClr>
                <a:srgbClr val="9A0000"/>
              </a:buClr>
              <a:buSzPct val="70000"/>
              <a:buFont typeface="Wingdings"/>
              <a:buChar char=""/>
              <a:tabLst>
                <a:tab pos="756285" algn="l"/>
                <a:tab pos="756920" algn="l"/>
                <a:tab pos="2348865" algn="l"/>
              </a:tabLst>
            </a:pPr>
            <a:r>
              <a:rPr sz="1600" dirty="0">
                <a:latin typeface="Arial"/>
                <a:cs typeface="Arial"/>
              </a:rPr>
              <a:t>If</a:t>
            </a:r>
            <a:r>
              <a:rPr sz="1600" spc="-20" dirty="0">
                <a:latin typeface="Arial"/>
                <a:cs typeface="Arial"/>
              </a:rPr>
              <a:t> </a:t>
            </a:r>
            <a:r>
              <a:rPr sz="1600" dirty="0">
                <a:latin typeface="Arial"/>
                <a:cs typeface="Arial"/>
              </a:rPr>
              <a:t>the</a:t>
            </a:r>
            <a:r>
              <a:rPr sz="1600" spc="10" dirty="0">
                <a:latin typeface="Arial"/>
                <a:cs typeface="Arial"/>
              </a:rPr>
              <a:t> </a:t>
            </a:r>
            <a:r>
              <a:rPr sz="1600" dirty="0">
                <a:latin typeface="Arial"/>
                <a:cs typeface="Arial"/>
              </a:rPr>
              <a:t>answer</a:t>
            </a:r>
            <a:r>
              <a:rPr lang="en-US" sz="1600" dirty="0">
                <a:latin typeface="Arial"/>
                <a:cs typeface="Arial"/>
              </a:rPr>
              <a:t> </a:t>
            </a:r>
            <a:r>
              <a:rPr sz="1600" spc="-5" dirty="0">
                <a:latin typeface="Arial"/>
                <a:cs typeface="Arial"/>
              </a:rPr>
              <a:t>is </a:t>
            </a:r>
            <a:r>
              <a:rPr sz="1600" dirty="0">
                <a:latin typeface="Arial"/>
                <a:cs typeface="Arial"/>
              </a:rPr>
              <a:t>“no,” </a:t>
            </a:r>
            <a:r>
              <a:rPr sz="1600" spc="-5" dirty="0">
                <a:latin typeface="Arial"/>
                <a:cs typeface="Arial"/>
              </a:rPr>
              <a:t>don’t do it. </a:t>
            </a:r>
            <a:r>
              <a:rPr sz="1600" dirty="0">
                <a:latin typeface="Arial"/>
                <a:cs typeface="Arial"/>
              </a:rPr>
              <a:t>All </a:t>
            </a:r>
            <a:r>
              <a:rPr sz="1600" spc="-5" dirty="0">
                <a:latin typeface="Arial"/>
                <a:cs typeface="Arial"/>
              </a:rPr>
              <a:t>other</a:t>
            </a:r>
            <a:r>
              <a:rPr sz="1600" spc="-175" dirty="0">
                <a:latin typeface="Arial"/>
                <a:cs typeface="Arial"/>
              </a:rPr>
              <a:t> </a:t>
            </a:r>
            <a:r>
              <a:rPr sz="1600" spc="-5" dirty="0">
                <a:latin typeface="Arial"/>
                <a:cs typeface="Arial"/>
              </a:rPr>
              <a:t>principles  </a:t>
            </a:r>
            <a:r>
              <a:rPr sz="1600" dirty="0">
                <a:latin typeface="Arial"/>
                <a:cs typeface="Arial"/>
              </a:rPr>
              <a:t>support this</a:t>
            </a:r>
            <a:r>
              <a:rPr sz="1600" spc="-65" dirty="0">
                <a:latin typeface="Arial"/>
                <a:cs typeface="Arial"/>
              </a:rPr>
              <a:t> </a:t>
            </a:r>
            <a:r>
              <a:rPr sz="1600" dirty="0">
                <a:latin typeface="Arial"/>
                <a:cs typeface="Arial"/>
              </a:rPr>
              <a:t>one.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53</a:t>
            </a:fld>
            <a:endParaRPr spc="-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858028"/>
            <a:ext cx="6731634" cy="2584682"/>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tabLst>
                <a:tab pos="354965" algn="l"/>
                <a:tab pos="355600" algn="l"/>
              </a:tabLst>
            </a:pPr>
            <a:r>
              <a:rPr sz="1600" b="1" i="1" spc="-5" dirty="0">
                <a:latin typeface="Arial"/>
                <a:cs typeface="Arial"/>
              </a:rPr>
              <a:t>Keep </a:t>
            </a:r>
            <a:r>
              <a:rPr sz="1600" b="1" i="1" dirty="0">
                <a:latin typeface="Arial"/>
                <a:cs typeface="Arial"/>
              </a:rPr>
              <a:t>It Simple</a:t>
            </a:r>
            <a:endParaRPr lang="en-US" sz="1600" b="1" i="1" dirty="0">
              <a:latin typeface="Arial"/>
              <a:cs typeface="Arial"/>
            </a:endParaRPr>
          </a:p>
          <a:p>
            <a:pPr marL="355600" indent="-342900" algn="just">
              <a:lnSpc>
                <a:spcPct val="100000"/>
              </a:lnSpc>
              <a:spcBef>
                <a:spcPts val="675"/>
              </a:spcBef>
              <a:buClr>
                <a:srgbClr val="9A0000"/>
              </a:buClr>
              <a:buSzPct val="75000"/>
              <a:tabLst>
                <a:tab pos="354965" algn="l"/>
                <a:tab pos="35560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Software design is not a haphazard</a:t>
            </a:r>
            <a:r>
              <a:rPr sz="1600" spc="-135" dirty="0">
                <a:latin typeface="Arial"/>
                <a:cs typeface="Arial"/>
              </a:rPr>
              <a:t> </a:t>
            </a:r>
            <a:r>
              <a:rPr sz="1600" spc="5" dirty="0">
                <a:latin typeface="Arial"/>
                <a:cs typeface="Arial"/>
              </a:rPr>
              <a:t>process.</a:t>
            </a:r>
            <a:endParaRPr lang="en-US" sz="1600" spc="5"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There are many factors to consider in any design  </a:t>
            </a:r>
            <a:r>
              <a:rPr sz="1600" spc="-5" dirty="0">
                <a:latin typeface="Arial"/>
                <a:cs typeface="Arial"/>
              </a:rPr>
              <a:t>effort. </a:t>
            </a:r>
            <a:r>
              <a:rPr sz="1600" i="1" dirty="0">
                <a:solidFill>
                  <a:srgbClr val="6F2F9F"/>
                </a:solidFill>
                <a:latin typeface="Arial"/>
                <a:cs typeface="Arial"/>
              </a:rPr>
              <a:t>All design should be as simple as possible,</a:t>
            </a:r>
            <a:r>
              <a:rPr sz="1600" i="1" spc="-185" dirty="0">
                <a:solidFill>
                  <a:srgbClr val="6F2F9F"/>
                </a:solidFill>
                <a:latin typeface="Arial"/>
                <a:cs typeface="Arial"/>
              </a:rPr>
              <a:t> </a:t>
            </a:r>
            <a:r>
              <a:rPr sz="1600" i="1" dirty="0">
                <a:solidFill>
                  <a:srgbClr val="6F2F9F"/>
                </a:solidFill>
                <a:latin typeface="Arial"/>
                <a:cs typeface="Arial"/>
              </a:rPr>
              <a:t>but  no</a:t>
            </a:r>
            <a:r>
              <a:rPr sz="1600" i="1" spc="-15" dirty="0">
                <a:solidFill>
                  <a:srgbClr val="6F2F9F"/>
                </a:solidFill>
                <a:latin typeface="Arial"/>
                <a:cs typeface="Arial"/>
              </a:rPr>
              <a:t> </a:t>
            </a:r>
            <a:r>
              <a:rPr sz="1600" i="1" dirty="0">
                <a:solidFill>
                  <a:srgbClr val="6F2F9F"/>
                </a:solidFill>
                <a:latin typeface="Arial"/>
                <a:cs typeface="Arial"/>
              </a:rPr>
              <a:t>simpler</a:t>
            </a:r>
            <a:r>
              <a:rPr sz="1600" dirty="0">
                <a:solidFill>
                  <a:srgbClr val="6F2F9F"/>
                </a:solidFill>
                <a:latin typeface="Arial"/>
                <a:cs typeface="Arial"/>
              </a:rPr>
              <a:t>.</a:t>
            </a:r>
            <a:endParaRPr sz="1600" dirty="0">
              <a:latin typeface="Arial"/>
              <a:cs typeface="Arial"/>
            </a:endParaRPr>
          </a:p>
          <a:p>
            <a:pPr lvl="1" algn="just">
              <a:lnSpc>
                <a:spcPct val="100000"/>
              </a:lnSpc>
              <a:spcBef>
                <a:spcPts val="30"/>
              </a:spcBef>
              <a:buClr>
                <a:srgbClr val="9A0000"/>
              </a:buClr>
              <a:buFont typeface="Wingdings"/>
              <a:buChar char=""/>
            </a:pPr>
            <a:endParaRPr sz="1600" dirty="0">
              <a:latin typeface="Arial"/>
              <a:cs typeface="Arial"/>
            </a:endParaRPr>
          </a:p>
          <a:p>
            <a:pPr marL="756285" marR="662940" lvl="1" indent="-287020" algn="just">
              <a:lnSpc>
                <a:spcPct val="100000"/>
              </a:lnSpc>
              <a:buClr>
                <a:srgbClr val="9A0000"/>
              </a:buClr>
              <a:buSzPct val="70000"/>
              <a:buFont typeface="Wingdings"/>
              <a:buChar char=""/>
              <a:tabLst>
                <a:tab pos="756285" algn="l"/>
                <a:tab pos="756920" algn="l"/>
              </a:tabLst>
            </a:pPr>
            <a:r>
              <a:rPr sz="1600" dirty="0">
                <a:latin typeface="Arial"/>
                <a:cs typeface="Arial"/>
              </a:rPr>
              <a:t>The more elegant designs are usually the</a:t>
            </a:r>
            <a:r>
              <a:rPr sz="1600" spc="-170" dirty="0">
                <a:latin typeface="Arial"/>
                <a:cs typeface="Arial"/>
              </a:rPr>
              <a:t> </a:t>
            </a:r>
            <a:r>
              <a:rPr sz="1600" dirty="0">
                <a:latin typeface="Arial"/>
                <a:cs typeface="Arial"/>
              </a:rPr>
              <a:t>more  simple</a:t>
            </a:r>
            <a:r>
              <a:rPr sz="1600" spc="-20" dirty="0">
                <a:latin typeface="Arial"/>
                <a:cs typeface="Arial"/>
              </a:rPr>
              <a:t> </a:t>
            </a:r>
            <a:r>
              <a:rPr sz="1600" dirty="0">
                <a:latin typeface="Arial"/>
                <a:cs typeface="Arial"/>
              </a:rPr>
              <a:t>ones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54</a:t>
            </a:fld>
            <a:endParaRPr spc="-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858028"/>
            <a:ext cx="6477635" cy="4254370"/>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i="1" spc="-5" dirty="0">
                <a:latin typeface="Arial"/>
                <a:cs typeface="Arial"/>
              </a:rPr>
              <a:t>Maintain the</a:t>
            </a:r>
            <a:r>
              <a:rPr sz="1600" b="1" i="1" spc="10" dirty="0">
                <a:latin typeface="Arial"/>
                <a:cs typeface="Arial"/>
              </a:rPr>
              <a:t> </a:t>
            </a:r>
            <a:r>
              <a:rPr sz="1600" b="1" i="1" spc="-15" dirty="0">
                <a:latin typeface="Arial"/>
                <a:cs typeface="Arial"/>
              </a:rPr>
              <a:t>Vision</a:t>
            </a:r>
            <a:endParaRPr lang="en-US" sz="1600" b="1" i="1" spc="-15" dirty="0">
              <a:latin typeface="Arial"/>
              <a:cs typeface="Arial"/>
            </a:endParaRPr>
          </a:p>
          <a:p>
            <a:pPr marL="355600" indent="-342900" algn="just">
              <a:lnSpc>
                <a:spcPct val="100000"/>
              </a:lnSpc>
              <a:spcBef>
                <a:spcPts val="675"/>
              </a:spcBef>
              <a:buClr>
                <a:srgbClr val="9A0000"/>
              </a:buClr>
              <a:buSzPct val="75000"/>
              <a:buFont typeface="Wingdings"/>
              <a:buChar char=""/>
              <a:tabLst>
                <a:tab pos="354965" algn="l"/>
                <a:tab pos="355600" algn="l"/>
              </a:tabLst>
            </a:pPr>
            <a:endParaRPr sz="1600" dirty="0">
              <a:latin typeface="Arial"/>
              <a:cs typeface="Arial"/>
            </a:endParaRPr>
          </a:p>
          <a:p>
            <a:pPr marL="756285" marR="696595" lvl="1" indent="-287020" algn="just">
              <a:lnSpc>
                <a:spcPct val="100000"/>
              </a:lnSpc>
              <a:spcBef>
                <a:spcPts val="480"/>
              </a:spcBef>
              <a:buClr>
                <a:srgbClr val="9A0000"/>
              </a:buClr>
              <a:buSzPct val="70000"/>
              <a:buFont typeface="Wingdings"/>
              <a:buChar char=""/>
              <a:tabLst>
                <a:tab pos="756285" algn="l"/>
                <a:tab pos="756920" algn="l"/>
              </a:tabLst>
            </a:pPr>
            <a:r>
              <a:rPr sz="1600" i="1" dirty="0">
                <a:solidFill>
                  <a:srgbClr val="6F2F9F"/>
                </a:solidFill>
                <a:latin typeface="Arial"/>
                <a:cs typeface="Arial"/>
              </a:rPr>
              <a:t>A clear vision is essential to the success of</a:t>
            </a:r>
            <a:r>
              <a:rPr sz="1600" i="1" spc="-215" dirty="0">
                <a:solidFill>
                  <a:srgbClr val="6F2F9F"/>
                </a:solidFill>
                <a:latin typeface="Arial"/>
                <a:cs typeface="Arial"/>
              </a:rPr>
              <a:t> </a:t>
            </a:r>
            <a:r>
              <a:rPr sz="1600" i="1" dirty="0">
                <a:solidFill>
                  <a:srgbClr val="6F2F9F"/>
                </a:solidFill>
                <a:latin typeface="Arial"/>
                <a:cs typeface="Arial"/>
              </a:rPr>
              <a:t>a  software</a:t>
            </a:r>
            <a:r>
              <a:rPr sz="1600" i="1" spc="-40" dirty="0">
                <a:solidFill>
                  <a:srgbClr val="6F2F9F"/>
                </a:solidFill>
                <a:latin typeface="Arial"/>
                <a:cs typeface="Arial"/>
              </a:rPr>
              <a:t> </a:t>
            </a:r>
            <a:r>
              <a:rPr sz="1600" i="1" dirty="0">
                <a:solidFill>
                  <a:srgbClr val="6F2F9F"/>
                </a:solidFill>
                <a:latin typeface="Arial"/>
                <a:cs typeface="Arial"/>
              </a:rPr>
              <a:t>project</a:t>
            </a:r>
            <a:r>
              <a:rPr sz="1600" dirty="0">
                <a:solidFill>
                  <a:srgbClr val="6F2F9F"/>
                </a:solidFill>
                <a:latin typeface="Arial"/>
                <a:cs typeface="Arial"/>
              </a:rPr>
              <a:t>.</a:t>
            </a:r>
            <a:endParaRPr lang="en-US" sz="1600" dirty="0">
              <a:solidFill>
                <a:srgbClr val="6F2F9F"/>
              </a:solidFill>
              <a:latin typeface="Arial"/>
              <a:cs typeface="Arial"/>
            </a:endParaRPr>
          </a:p>
          <a:p>
            <a:pPr marL="756285" marR="69659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Without one, a project almost unfailingly ends</a:t>
            </a:r>
            <a:r>
              <a:rPr sz="1600" spc="-160" dirty="0">
                <a:latin typeface="Arial"/>
                <a:cs typeface="Arial"/>
              </a:rPr>
              <a:t> </a:t>
            </a:r>
            <a:r>
              <a:rPr sz="1600" dirty="0">
                <a:latin typeface="Arial"/>
                <a:cs typeface="Arial"/>
              </a:rPr>
              <a:t>up</a:t>
            </a:r>
            <a:r>
              <a:rPr lang="en-US" sz="1600" dirty="0">
                <a:latin typeface="Arial"/>
                <a:cs typeface="Arial"/>
              </a:rPr>
              <a:t> </a:t>
            </a:r>
            <a:r>
              <a:rPr sz="1600" dirty="0">
                <a:latin typeface="Arial"/>
                <a:cs typeface="Arial"/>
              </a:rPr>
              <a:t>being “of two [or more] minds” about</a:t>
            </a:r>
            <a:r>
              <a:rPr sz="1600" spc="-165" dirty="0">
                <a:latin typeface="Arial"/>
                <a:cs typeface="Arial"/>
              </a:rPr>
              <a:t> </a:t>
            </a:r>
            <a:r>
              <a:rPr sz="1600" spc="-10" dirty="0">
                <a:latin typeface="Arial"/>
                <a:cs typeface="Arial"/>
              </a:rPr>
              <a:t>itself.</a:t>
            </a:r>
            <a:endParaRPr lang="en-US" sz="1600" spc="-10" dirty="0">
              <a:latin typeface="Arial"/>
              <a:cs typeface="Arial"/>
            </a:endParaRPr>
          </a:p>
          <a:p>
            <a:pPr marL="756285" algn="just">
              <a:lnSpc>
                <a:spcPct val="100000"/>
              </a:lnSpc>
            </a:pPr>
            <a:endParaRPr sz="1600" dirty="0">
              <a:latin typeface="Arial"/>
              <a:cs typeface="Arial"/>
            </a:endParaRPr>
          </a:p>
          <a:p>
            <a:pPr marL="756285" marR="24765" lvl="1" indent="-287020" algn="just">
              <a:lnSpc>
                <a:spcPct val="100000"/>
              </a:lnSpc>
              <a:spcBef>
                <a:spcPts val="484"/>
              </a:spcBef>
              <a:buClr>
                <a:srgbClr val="9A0000"/>
              </a:buClr>
              <a:buSzPct val="70000"/>
              <a:buFont typeface="Wingdings"/>
              <a:buChar char=""/>
              <a:tabLst>
                <a:tab pos="756920" algn="l"/>
              </a:tabLst>
            </a:pPr>
            <a:r>
              <a:rPr sz="1600" dirty="0">
                <a:latin typeface="Arial"/>
                <a:cs typeface="Arial"/>
              </a:rPr>
              <a:t>Without conceptual </a:t>
            </a:r>
            <a:r>
              <a:rPr sz="1600" spc="-15" dirty="0">
                <a:latin typeface="Arial"/>
                <a:cs typeface="Arial"/>
              </a:rPr>
              <a:t>integrity, </a:t>
            </a:r>
            <a:r>
              <a:rPr sz="1600" dirty="0">
                <a:latin typeface="Arial"/>
                <a:cs typeface="Arial"/>
              </a:rPr>
              <a:t>a system threatens to  become a patchwork of incompatible designs,</a:t>
            </a:r>
            <a:r>
              <a:rPr sz="1600" spc="-155" dirty="0">
                <a:latin typeface="Arial"/>
                <a:cs typeface="Arial"/>
              </a:rPr>
              <a:t> </a:t>
            </a:r>
            <a:r>
              <a:rPr sz="1600" dirty="0">
                <a:latin typeface="Arial"/>
                <a:cs typeface="Arial"/>
              </a:rPr>
              <a:t>held  together by </a:t>
            </a:r>
            <a:r>
              <a:rPr sz="1600" spc="-5" dirty="0">
                <a:latin typeface="Arial"/>
                <a:cs typeface="Arial"/>
              </a:rPr>
              <a:t>the </a:t>
            </a:r>
            <a:r>
              <a:rPr sz="1600" dirty="0">
                <a:latin typeface="Arial"/>
                <a:cs typeface="Arial"/>
              </a:rPr>
              <a:t>wrong kind of</a:t>
            </a:r>
            <a:r>
              <a:rPr sz="1600" spc="-95" dirty="0">
                <a:latin typeface="Arial"/>
                <a:cs typeface="Arial"/>
              </a:rPr>
              <a:t> </a:t>
            </a:r>
            <a:r>
              <a:rPr sz="1600" dirty="0">
                <a:latin typeface="Arial"/>
                <a:cs typeface="Arial"/>
              </a:rPr>
              <a:t>screws.</a:t>
            </a:r>
            <a:endParaRPr lang="en-US" sz="1600" dirty="0">
              <a:latin typeface="Arial"/>
              <a:cs typeface="Arial"/>
            </a:endParaRPr>
          </a:p>
          <a:p>
            <a:pPr marL="756285" marR="24765" lvl="1" indent="-287020" algn="just">
              <a:lnSpc>
                <a:spcPct val="100000"/>
              </a:lnSpc>
              <a:spcBef>
                <a:spcPts val="484"/>
              </a:spcBef>
              <a:buClr>
                <a:srgbClr val="9A0000"/>
              </a:buClr>
              <a:buSzPct val="70000"/>
              <a:buFont typeface="Wingdings"/>
              <a:buChar char=""/>
              <a:tabLst>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Having an empowered architect who can hold the  vision and enforce compliance helps ensure a</a:t>
            </a:r>
            <a:r>
              <a:rPr sz="1600" spc="-105" dirty="0">
                <a:latin typeface="Arial"/>
                <a:cs typeface="Arial"/>
              </a:rPr>
              <a:t> </a:t>
            </a:r>
            <a:r>
              <a:rPr sz="1600" dirty="0">
                <a:latin typeface="Arial"/>
                <a:cs typeface="Arial"/>
              </a:rPr>
              <a:t>very  successful software</a:t>
            </a:r>
            <a:r>
              <a:rPr sz="1600" spc="-90" dirty="0">
                <a:latin typeface="Arial"/>
                <a:cs typeface="Arial"/>
              </a:rPr>
              <a:t> </a:t>
            </a:r>
            <a:r>
              <a:rPr sz="1600" dirty="0">
                <a:latin typeface="Arial"/>
                <a:cs typeface="Arial"/>
              </a:rPr>
              <a:t>project.</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55</a:t>
            </a:fld>
            <a:endParaRPr spc="-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5400" y="1676400"/>
            <a:ext cx="7620000" cy="4485202"/>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i="1" dirty="0">
                <a:latin typeface="Arial"/>
                <a:cs typeface="Arial"/>
              </a:rPr>
              <a:t>What </a:t>
            </a:r>
            <a:r>
              <a:rPr sz="1600" b="1" i="1" spc="-30" dirty="0">
                <a:latin typeface="Arial"/>
                <a:cs typeface="Arial"/>
              </a:rPr>
              <a:t>You </a:t>
            </a:r>
            <a:r>
              <a:rPr sz="1600" b="1" i="1" spc="-5" dirty="0">
                <a:latin typeface="Arial"/>
                <a:cs typeface="Arial"/>
              </a:rPr>
              <a:t>Produce, </a:t>
            </a:r>
            <a:r>
              <a:rPr sz="1600" b="1" i="1" dirty="0">
                <a:latin typeface="Arial"/>
                <a:cs typeface="Arial"/>
              </a:rPr>
              <a:t>Others </a:t>
            </a:r>
            <a:r>
              <a:rPr sz="1600" b="1" i="1" spc="-5" dirty="0">
                <a:latin typeface="Arial"/>
                <a:cs typeface="Arial"/>
              </a:rPr>
              <a:t>Will</a:t>
            </a:r>
            <a:r>
              <a:rPr sz="1600" b="1" i="1" spc="-95" dirty="0">
                <a:latin typeface="Arial"/>
                <a:cs typeface="Arial"/>
              </a:rPr>
              <a:t> </a:t>
            </a:r>
            <a:r>
              <a:rPr sz="1600" b="1" i="1" spc="-5" dirty="0">
                <a:latin typeface="Arial"/>
                <a:cs typeface="Arial"/>
              </a:rPr>
              <a:t>Consume</a:t>
            </a:r>
            <a:endParaRPr sz="1600" dirty="0">
              <a:latin typeface="Arial"/>
              <a:cs typeface="Arial"/>
            </a:endParaRPr>
          </a:p>
          <a:p>
            <a:pPr marL="756285" marR="31051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In some way or </a:t>
            </a:r>
            <a:r>
              <a:rPr sz="1600" spc="-15" dirty="0">
                <a:latin typeface="Arial"/>
                <a:cs typeface="Arial"/>
              </a:rPr>
              <a:t>other, </a:t>
            </a:r>
            <a:r>
              <a:rPr sz="1600" dirty="0">
                <a:latin typeface="Arial"/>
                <a:cs typeface="Arial"/>
              </a:rPr>
              <a:t>someone else will use,  maintain, document, or otherwise depend on</a:t>
            </a:r>
            <a:r>
              <a:rPr sz="1600" spc="-160" dirty="0">
                <a:latin typeface="Arial"/>
                <a:cs typeface="Arial"/>
              </a:rPr>
              <a:t> </a:t>
            </a:r>
            <a:r>
              <a:rPr sz="1600" dirty="0">
                <a:latin typeface="Arial"/>
                <a:cs typeface="Arial"/>
              </a:rPr>
              <a:t>being  able to understand your</a:t>
            </a:r>
            <a:r>
              <a:rPr sz="1600" spc="-70" dirty="0">
                <a:latin typeface="Arial"/>
                <a:cs typeface="Arial"/>
              </a:rPr>
              <a:t> </a:t>
            </a:r>
            <a:r>
              <a:rPr sz="1600" spc="-5" dirty="0">
                <a:latin typeface="Arial"/>
                <a:cs typeface="Arial"/>
              </a:rPr>
              <a:t>system.</a:t>
            </a:r>
            <a:endParaRPr lang="en-US" sz="1600" spc="-5" dirty="0">
              <a:latin typeface="Arial"/>
              <a:cs typeface="Arial"/>
            </a:endParaRPr>
          </a:p>
          <a:p>
            <a:pPr marL="756285" marR="31051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236854" lvl="1" indent="-287020" algn="just">
              <a:lnSpc>
                <a:spcPct val="100000"/>
              </a:lnSpc>
              <a:spcBef>
                <a:spcPts val="480"/>
              </a:spcBef>
              <a:buClr>
                <a:srgbClr val="9A0000"/>
              </a:buClr>
              <a:buSzPct val="70000"/>
              <a:buFont typeface="Wingdings"/>
              <a:buChar char=""/>
              <a:tabLst>
                <a:tab pos="756920" algn="l"/>
              </a:tabLst>
            </a:pPr>
            <a:r>
              <a:rPr sz="1600" dirty="0">
                <a:latin typeface="Arial"/>
                <a:cs typeface="Arial"/>
              </a:rPr>
              <a:t>So, </a:t>
            </a:r>
            <a:r>
              <a:rPr sz="1600" i="1" dirty="0">
                <a:solidFill>
                  <a:srgbClr val="006FC0"/>
                </a:solidFill>
                <a:latin typeface="Arial"/>
                <a:cs typeface="Arial"/>
              </a:rPr>
              <a:t>always </a:t>
            </a:r>
            <a:r>
              <a:rPr sz="1600" i="1" spc="-15" dirty="0">
                <a:solidFill>
                  <a:srgbClr val="006FC0"/>
                </a:solidFill>
                <a:latin typeface="Arial"/>
                <a:cs typeface="Arial"/>
              </a:rPr>
              <a:t>specify, </a:t>
            </a:r>
            <a:r>
              <a:rPr sz="1600" i="1" dirty="0">
                <a:solidFill>
                  <a:srgbClr val="006FC0"/>
                </a:solidFill>
                <a:latin typeface="Arial"/>
                <a:cs typeface="Arial"/>
              </a:rPr>
              <a:t>design, and </a:t>
            </a:r>
            <a:r>
              <a:rPr sz="1600" i="1" spc="-5" dirty="0">
                <a:solidFill>
                  <a:srgbClr val="006FC0"/>
                </a:solidFill>
                <a:latin typeface="Arial"/>
                <a:cs typeface="Arial"/>
              </a:rPr>
              <a:t>implement</a:t>
            </a:r>
            <a:r>
              <a:rPr sz="1600" i="1" spc="-105" dirty="0">
                <a:solidFill>
                  <a:srgbClr val="006FC0"/>
                </a:solidFill>
                <a:latin typeface="Arial"/>
                <a:cs typeface="Arial"/>
              </a:rPr>
              <a:t> </a:t>
            </a:r>
            <a:r>
              <a:rPr sz="1600" i="1" dirty="0">
                <a:solidFill>
                  <a:srgbClr val="006FC0"/>
                </a:solidFill>
                <a:latin typeface="Arial"/>
                <a:cs typeface="Arial"/>
              </a:rPr>
              <a:t>knowing  someone else will have to understand what you</a:t>
            </a:r>
            <a:r>
              <a:rPr sz="1600" i="1" spc="-160" dirty="0">
                <a:solidFill>
                  <a:srgbClr val="006FC0"/>
                </a:solidFill>
                <a:latin typeface="Arial"/>
                <a:cs typeface="Arial"/>
              </a:rPr>
              <a:t> </a:t>
            </a:r>
            <a:r>
              <a:rPr sz="1600" i="1" dirty="0">
                <a:solidFill>
                  <a:srgbClr val="006FC0"/>
                </a:solidFill>
                <a:latin typeface="Arial"/>
                <a:cs typeface="Arial"/>
              </a:rPr>
              <a:t>are  doing</a:t>
            </a:r>
            <a:r>
              <a:rPr sz="1600" dirty="0">
                <a:solidFill>
                  <a:srgbClr val="006FC0"/>
                </a:solidFill>
                <a:latin typeface="Arial"/>
                <a:cs typeface="Arial"/>
              </a:rPr>
              <a:t>.</a:t>
            </a:r>
            <a:endParaRPr lang="en-US" sz="1600" dirty="0">
              <a:solidFill>
                <a:srgbClr val="006FC0"/>
              </a:solidFill>
              <a:latin typeface="Arial"/>
              <a:cs typeface="Arial"/>
            </a:endParaRPr>
          </a:p>
          <a:p>
            <a:pPr marL="756285" marR="236854" lvl="1" indent="-287020" algn="just">
              <a:lnSpc>
                <a:spcPct val="100000"/>
              </a:lnSpc>
              <a:spcBef>
                <a:spcPts val="480"/>
              </a:spcBef>
              <a:buClr>
                <a:srgbClr val="9A0000"/>
              </a:buClr>
              <a:buSzPct val="70000"/>
              <a:buFont typeface="Wingdings"/>
              <a:buChar char=""/>
              <a:tabLst>
                <a:tab pos="756920" algn="l"/>
              </a:tabLst>
            </a:pPr>
            <a:endParaRPr sz="1600" dirty="0">
              <a:latin typeface="Arial"/>
              <a:cs typeface="Arial"/>
            </a:endParaRPr>
          </a:p>
          <a:p>
            <a:pPr marL="756285" lvl="1" indent="-287020" algn="just">
              <a:lnSpc>
                <a:spcPct val="100000"/>
              </a:lnSpc>
              <a:spcBef>
                <a:spcPts val="484"/>
              </a:spcBef>
              <a:buClr>
                <a:srgbClr val="9A0000"/>
              </a:buClr>
              <a:buSzPct val="70000"/>
              <a:buFont typeface="Wingdings"/>
              <a:buChar char=""/>
              <a:tabLst>
                <a:tab pos="756920" algn="l"/>
              </a:tabLst>
            </a:pPr>
            <a:r>
              <a:rPr sz="1600" dirty="0">
                <a:latin typeface="Arial"/>
                <a:cs typeface="Arial"/>
              </a:rPr>
              <a:t>Specify with an eye to the</a:t>
            </a:r>
            <a:r>
              <a:rPr sz="1600" spc="-70" dirty="0">
                <a:latin typeface="Arial"/>
                <a:cs typeface="Arial"/>
              </a:rPr>
              <a:t> </a:t>
            </a:r>
            <a:r>
              <a:rPr sz="1600" dirty="0">
                <a:latin typeface="Arial"/>
                <a:cs typeface="Arial"/>
              </a:rPr>
              <a:t>users.</a:t>
            </a:r>
            <a:endParaRPr lang="en-US" sz="1600" dirty="0">
              <a:latin typeface="Arial"/>
              <a:cs typeface="Arial"/>
            </a:endParaRPr>
          </a:p>
          <a:p>
            <a:pPr marL="756285" lvl="1" indent="-287020" algn="just">
              <a:lnSpc>
                <a:spcPct val="100000"/>
              </a:lnSpc>
              <a:spcBef>
                <a:spcPts val="484"/>
              </a:spcBef>
              <a:buClr>
                <a:srgbClr val="9A0000"/>
              </a:buClr>
              <a:buSzPct val="70000"/>
              <a:buFont typeface="Wingdings"/>
              <a:buChar char=""/>
              <a:tabLst>
                <a:tab pos="75692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920" algn="l"/>
              </a:tabLst>
            </a:pPr>
            <a:r>
              <a:rPr sz="1600" dirty="0">
                <a:latin typeface="Arial"/>
                <a:cs typeface="Arial"/>
              </a:rPr>
              <a:t>Design, keeping the implementers in</a:t>
            </a:r>
            <a:r>
              <a:rPr sz="1600" spc="-110" dirty="0">
                <a:latin typeface="Arial"/>
                <a:cs typeface="Arial"/>
              </a:rPr>
              <a:t> </a:t>
            </a:r>
            <a:r>
              <a:rPr sz="1600" spc="-5" dirty="0">
                <a:latin typeface="Arial"/>
                <a:cs typeface="Arial"/>
              </a:rPr>
              <a:t>mind.</a:t>
            </a:r>
            <a:endParaRPr lang="en-US" sz="1600" spc="-5"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920" algn="l"/>
              </a:tabLst>
            </a:pPr>
            <a:endParaRPr sz="1600" dirty="0">
              <a:latin typeface="Arial"/>
              <a:cs typeface="Arial"/>
            </a:endParaRPr>
          </a:p>
          <a:p>
            <a:pPr marL="756285" marR="21653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Code with concern for those that must maintain</a:t>
            </a:r>
            <a:r>
              <a:rPr sz="1600" spc="-200" dirty="0">
                <a:latin typeface="Arial"/>
                <a:cs typeface="Arial"/>
              </a:rPr>
              <a:t> </a:t>
            </a:r>
            <a:r>
              <a:rPr sz="1600" dirty="0">
                <a:latin typeface="Arial"/>
                <a:cs typeface="Arial"/>
              </a:rPr>
              <a:t>and  extend the</a:t>
            </a:r>
            <a:r>
              <a:rPr sz="1600" spc="-35" dirty="0">
                <a:latin typeface="Arial"/>
                <a:cs typeface="Arial"/>
              </a:rPr>
              <a:t> </a:t>
            </a:r>
            <a:r>
              <a:rPr sz="1600" dirty="0">
                <a:latin typeface="Arial"/>
                <a:cs typeface="Arial"/>
              </a:rPr>
              <a:t>system.</a:t>
            </a:r>
            <a:endParaRPr lang="en-US" sz="1600" dirty="0">
              <a:latin typeface="Arial"/>
              <a:cs typeface="Arial"/>
            </a:endParaRPr>
          </a:p>
          <a:p>
            <a:pPr marL="756285" marR="21653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Someone may have to debug the code you write,</a:t>
            </a:r>
            <a:r>
              <a:rPr sz="1600" spc="-190" dirty="0">
                <a:latin typeface="Arial"/>
                <a:cs typeface="Arial"/>
              </a:rPr>
              <a:t> </a:t>
            </a:r>
            <a:r>
              <a:rPr sz="1600" spc="-5" dirty="0">
                <a:latin typeface="Arial"/>
                <a:cs typeface="Arial"/>
              </a:rPr>
              <a:t>and  </a:t>
            </a:r>
            <a:r>
              <a:rPr sz="1600" dirty="0">
                <a:latin typeface="Arial"/>
                <a:cs typeface="Arial"/>
              </a:rPr>
              <a:t>that makes them a user of your</a:t>
            </a:r>
            <a:r>
              <a:rPr sz="1600" spc="-155" dirty="0">
                <a:latin typeface="Arial"/>
                <a:cs typeface="Arial"/>
              </a:rPr>
              <a:t> </a:t>
            </a:r>
            <a:r>
              <a:rPr sz="1600" dirty="0">
                <a:latin typeface="Arial"/>
                <a:cs typeface="Arial"/>
              </a:rPr>
              <a:t>code.</a:t>
            </a:r>
          </a:p>
        </p:txBody>
      </p:sp>
      <p:sp>
        <p:nvSpPr>
          <p:cNvPr id="3" name="object 3"/>
          <p:cNvSpPr txBox="1"/>
          <p:nvPr/>
        </p:nvSpPr>
        <p:spPr>
          <a:xfrm>
            <a:off x="3733800" y="5867400"/>
            <a:ext cx="5105400" cy="259686"/>
          </a:xfrm>
          <a:prstGeom prst="rect">
            <a:avLst/>
          </a:prstGeom>
        </p:spPr>
        <p:txBody>
          <a:bodyPr vert="horz" wrap="square" lIns="0" tIns="13335" rIns="0" bIns="0" rtlCol="0">
            <a:spAutoFit/>
          </a:bodyPr>
          <a:lstStyle/>
          <a:p>
            <a:pPr marL="299085" indent="-287020">
              <a:lnSpc>
                <a:spcPct val="100000"/>
              </a:lnSpc>
              <a:spcBef>
                <a:spcPts val="105"/>
              </a:spcBef>
              <a:buClr>
                <a:srgbClr val="9A0000"/>
              </a:buClr>
              <a:buSzPct val="70000"/>
              <a:tabLst>
                <a:tab pos="299085" algn="l"/>
                <a:tab pos="299720" algn="l"/>
              </a:tabLst>
            </a:pPr>
            <a:r>
              <a:rPr sz="1600" dirty="0">
                <a:latin typeface="Arial"/>
                <a:cs typeface="Arial"/>
              </a:rPr>
              <a:t>Making their job easier adds value </a:t>
            </a:r>
            <a:r>
              <a:rPr sz="1600" spc="-5" dirty="0">
                <a:latin typeface="Arial"/>
                <a:cs typeface="Arial"/>
              </a:rPr>
              <a:t>to </a:t>
            </a:r>
            <a:r>
              <a:rPr sz="1600" dirty="0">
                <a:latin typeface="Arial"/>
                <a:cs typeface="Arial"/>
              </a:rPr>
              <a:t>the</a:t>
            </a:r>
            <a:r>
              <a:rPr sz="1600" spc="-155" dirty="0">
                <a:latin typeface="Arial"/>
                <a:cs typeface="Arial"/>
              </a:rPr>
              <a:t> </a:t>
            </a:r>
            <a:r>
              <a:rPr sz="1600" dirty="0">
                <a:latin typeface="Arial"/>
                <a:cs typeface="Arial"/>
              </a:rPr>
              <a:t>system.</a:t>
            </a:r>
          </a:p>
        </p:txBody>
      </p:sp>
      <p:sp>
        <p:nvSpPr>
          <p:cNvPr id="4" name="object 4"/>
          <p:cNvSpPr txBox="1"/>
          <p:nvPr/>
        </p:nvSpPr>
        <p:spPr>
          <a:xfrm>
            <a:off x="8594852" y="6492646"/>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62</a:t>
            </a:r>
            <a:endParaRPr sz="1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752600"/>
            <a:ext cx="6765925" cy="4667303"/>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i="1" spc="-5" dirty="0">
                <a:latin typeface="Arial"/>
                <a:cs typeface="Arial"/>
              </a:rPr>
              <a:t>Be </a:t>
            </a:r>
            <a:r>
              <a:rPr sz="1600" b="1" i="1" dirty="0">
                <a:latin typeface="Arial"/>
                <a:cs typeface="Arial"/>
              </a:rPr>
              <a:t>Open to </a:t>
            </a:r>
            <a:r>
              <a:rPr sz="1600" b="1" i="1" spc="-5" dirty="0">
                <a:latin typeface="Arial"/>
                <a:cs typeface="Arial"/>
              </a:rPr>
              <a:t>the</a:t>
            </a:r>
            <a:r>
              <a:rPr sz="1600" b="1" i="1" spc="-45" dirty="0">
                <a:latin typeface="Arial"/>
                <a:cs typeface="Arial"/>
              </a:rPr>
              <a:t> </a:t>
            </a:r>
            <a:r>
              <a:rPr sz="1600" b="1" i="1" dirty="0">
                <a:latin typeface="Arial"/>
                <a:cs typeface="Arial"/>
              </a:rPr>
              <a:t>Future</a:t>
            </a: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 system with a long lifetime has more</a:t>
            </a:r>
            <a:r>
              <a:rPr sz="1600" spc="-245" dirty="0">
                <a:latin typeface="Arial"/>
                <a:cs typeface="Arial"/>
              </a:rPr>
              <a:t> </a:t>
            </a:r>
            <a:r>
              <a:rPr sz="1600" dirty="0">
                <a:latin typeface="Arial"/>
                <a:cs typeface="Arial"/>
              </a:rPr>
              <a:t>value.</a:t>
            </a:r>
            <a:endParaRPr lang="en-US"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581025" lvl="1" indent="-287020" algn="just">
              <a:lnSpc>
                <a:spcPct val="100000"/>
              </a:lnSpc>
              <a:spcBef>
                <a:spcPts val="480"/>
              </a:spcBef>
              <a:buClr>
                <a:srgbClr val="9A0000"/>
              </a:buClr>
              <a:buSzPct val="70000"/>
              <a:buFont typeface="Wingdings"/>
              <a:buChar char=""/>
              <a:tabLst>
                <a:tab pos="756285" algn="l"/>
                <a:tab pos="756920" algn="l"/>
              </a:tabLst>
            </a:pPr>
            <a:r>
              <a:rPr sz="1600" spc="-20" dirty="0">
                <a:solidFill>
                  <a:srgbClr val="006FC0"/>
                </a:solidFill>
                <a:latin typeface="Arial"/>
                <a:cs typeface="Arial"/>
              </a:rPr>
              <a:t>True </a:t>
            </a:r>
            <a:r>
              <a:rPr sz="1600" dirty="0">
                <a:solidFill>
                  <a:srgbClr val="006FC0"/>
                </a:solidFill>
                <a:latin typeface="Arial"/>
                <a:cs typeface="Arial"/>
              </a:rPr>
              <a:t>“industrial-strength” software systems</a:t>
            </a:r>
            <a:r>
              <a:rPr sz="1600" spc="-170" dirty="0">
                <a:solidFill>
                  <a:srgbClr val="006FC0"/>
                </a:solidFill>
                <a:latin typeface="Arial"/>
                <a:cs typeface="Arial"/>
              </a:rPr>
              <a:t> </a:t>
            </a:r>
            <a:r>
              <a:rPr sz="1600" dirty="0">
                <a:solidFill>
                  <a:srgbClr val="006FC0"/>
                </a:solidFill>
                <a:latin typeface="Arial"/>
                <a:cs typeface="Arial"/>
              </a:rPr>
              <a:t>must  endure far</a:t>
            </a:r>
            <a:r>
              <a:rPr sz="1600" spc="-55" dirty="0">
                <a:solidFill>
                  <a:srgbClr val="006FC0"/>
                </a:solidFill>
                <a:latin typeface="Arial"/>
                <a:cs typeface="Arial"/>
              </a:rPr>
              <a:t> </a:t>
            </a:r>
            <a:r>
              <a:rPr sz="1600" spc="-15" dirty="0">
                <a:solidFill>
                  <a:srgbClr val="006FC0"/>
                </a:solidFill>
                <a:latin typeface="Arial"/>
                <a:cs typeface="Arial"/>
              </a:rPr>
              <a:t>longer</a:t>
            </a:r>
            <a:r>
              <a:rPr sz="1600" spc="-15" dirty="0">
                <a:latin typeface="Arial"/>
                <a:cs typeface="Arial"/>
              </a:rPr>
              <a:t>.</a:t>
            </a:r>
            <a:endParaRPr lang="en-US" sz="1600" spc="-15" dirty="0">
              <a:latin typeface="Arial"/>
              <a:cs typeface="Arial"/>
            </a:endParaRPr>
          </a:p>
          <a:p>
            <a:pPr marL="756285" marR="58102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spc="-105" dirty="0">
                <a:latin typeface="Arial"/>
                <a:cs typeface="Arial"/>
              </a:rPr>
              <a:t>To </a:t>
            </a:r>
            <a:r>
              <a:rPr sz="1600" dirty="0">
                <a:latin typeface="Arial"/>
                <a:cs typeface="Arial"/>
              </a:rPr>
              <a:t>do this </a:t>
            </a:r>
            <a:r>
              <a:rPr sz="1600" spc="-10" dirty="0">
                <a:latin typeface="Arial"/>
                <a:cs typeface="Arial"/>
              </a:rPr>
              <a:t>successfully, </a:t>
            </a:r>
            <a:r>
              <a:rPr sz="1600" dirty="0">
                <a:latin typeface="Arial"/>
                <a:cs typeface="Arial"/>
              </a:rPr>
              <a:t>these systems must be</a:t>
            </a:r>
            <a:r>
              <a:rPr sz="1600" spc="-20" dirty="0">
                <a:latin typeface="Arial"/>
                <a:cs typeface="Arial"/>
              </a:rPr>
              <a:t> </a:t>
            </a:r>
            <a:r>
              <a:rPr sz="1600" dirty="0">
                <a:latin typeface="Arial"/>
                <a:cs typeface="Arial"/>
              </a:rPr>
              <a:t>ready</a:t>
            </a:r>
          </a:p>
          <a:p>
            <a:pPr marL="756285" algn="just">
              <a:lnSpc>
                <a:spcPct val="100000"/>
              </a:lnSpc>
              <a:spcBef>
                <a:spcPts val="5"/>
              </a:spcBef>
            </a:pPr>
            <a:r>
              <a:rPr sz="1600" dirty="0">
                <a:latin typeface="Arial"/>
                <a:cs typeface="Arial"/>
              </a:rPr>
              <a:t>to adapt to these and other</a:t>
            </a:r>
            <a:r>
              <a:rPr sz="1600" spc="-135" dirty="0">
                <a:latin typeface="Arial"/>
                <a:cs typeface="Arial"/>
              </a:rPr>
              <a:t> </a:t>
            </a:r>
            <a:r>
              <a:rPr sz="1600" dirty="0">
                <a:latin typeface="Arial"/>
                <a:cs typeface="Arial"/>
              </a:rPr>
              <a:t>changes</a:t>
            </a:r>
            <a:endParaRPr lang="en-US" sz="1600" dirty="0">
              <a:latin typeface="Arial"/>
              <a:cs typeface="Arial"/>
            </a:endParaRPr>
          </a:p>
          <a:p>
            <a:pPr marL="756285" algn="just">
              <a:lnSpc>
                <a:spcPct val="100000"/>
              </a:lnSpc>
              <a:spcBef>
                <a:spcPts val="5"/>
              </a:spcBef>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i="1" dirty="0">
                <a:solidFill>
                  <a:srgbClr val="6F2F9F"/>
                </a:solidFill>
                <a:latin typeface="Arial"/>
                <a:cs typeface="Arial"/>
              </a:rPr>
              <a:t>Never design yourself into a</a:t>
            </a:r>
            <a:r>
              <a:rPr sz="1600" i="1" spc="-110" dirty="0">
                <a:solidFill>
                  <a:srgbClr val="6F2F9F"/>
                </a:solidFill>
                <a:latin typeface="Arial"/>
                <a:cs typeface="Arial"/>
              </a:rPr>
              <a:t> </a:t>
            </a:r>
            <a:r>
              <a:rPr sz="1600" i="1" dirty="0">
                <a:solidFill>
                  <a:srgbClr val="6F2F9F"/>
                </a:solidFill>
                <a:latin typeface="Arial"/>
                <a:cs typeface="Arial"/>
              </a:rPr>
              <a:t>corner</a:t>
            </a:r>
            <a:r>
              <a:rPr sz="1600" dirty="0">
                <a:latin typeface="Arial"/>
                <a:cs typeface="Arial"/>
              </a:rPr>
              <a:t>.</a:t>
            </a:r>
            <a:endParaRPr lang="en-US"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24447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Always ask “what </a:t>
            </a:r>
            <a:r>
              <a:rPr sz="1600" spc="-10" dirty="0">
                <a:latin typeface="Arial"/>
                <a:cs typeface="Arial"/>
              </a:rPr>
              <a:t>if,” </a:t>
            </a:r>
            <a:r>
              <a:rPr sz="1600" dirty="0">
                <a:latin typeface="Arial"/>
                <a:cs typeface="Arial"/>
              </a:rPr>
              <a:t>and prepare for </a:t>
            </a:r>
            <a:r>
              <a:rPr sz="1600" spc="-5" dirty="0">
                <a:latin typeface="Arial"/>
                <a:cs typeface="Arial"/>
              </a:rPr>
              <a:t>all </a:t>
            </a:r>
            <a:r>
              <a:rPr sz="1600" dirty="0">
                <a:latin typeface="Arial"/>
                <a:cs typeface="Arial"/>
              </a:rPr>
              <a:t>possible  </a:t>
            </a:r>
            <a:r>
              <a:rPr sz="1600" spc="5" dirty="0">
                <a:latin typeface="Arial"/>
                <a:cs typeface="Arial"/>
              </a:rPr>
              <a:t>answers </a:t>
            </a:r>
            <a:r>
              <a:rPr sz="1600" dirty="0">
                <a:latin typeface="Arial"/>
                <a:cs typeface="Arial"/>
              </a:rPr>
              <a:t>by creating systems that </a:t>
            </a:r>
            <a:r>
              <a:rPr sz="1600" dirty="0">
                <a:solidFill>
                  <a:srgbClr val="006FC0"/>
                </a:solidFill>
                <a:latin typeface="Arial"/>
                <a:cs typeface="Arial"/>
              </a:rPr>
              <a:t>solve the</a:t>
            </a:r>
            <a:r>
              <a:rPr sz="1600" spc="-190" dirty="0">
                <a:solidFill>
                  <a:srgbClr val="006FC0"/>
                </a:solidFill>
                <a:latin typeface="Arial"/>
                <a:cs typeface="Arial"/>
              </a:rPr>
              <a:t> </a:t>
            </a:r>
            <a:r>
              <a:rPr sz="1600" dirty="0">
                <a:solidFill>
                  <a:srgbClr val="006FC0"/>
                </a:solidFill>
                <a:latin typeface="Arial"/>
                <a:cs typeface="Arial"/>
              </a:rPr>
              <a:t>general  problem, not just the specific</a:t>
            </a:r>
            <a:r>
              <a:rPr sz="1600" spc="-140" dirty="0">
                <a:solidFill>
                  <a:srgbClr val="006FC0"/>
                </a:solidFill>
                <a:latin typeface="Arial"/>
                <a:cs typeface="Arial"/>
              </a:rPr>
              <a:t> </a:t>
            </a:r>
            <a:r>
              <a:rPr sz="1600" dirty="0">
                <a:solidFill>
                  <a:srgbClr val="006FC0"/>
                </a:solidFill>
                <a:latin typeface="Arial"/>
                <a:cs typeface="Arial"/>
              </a:rPr>
              <a:t>one</a:t>
            </a:r>
            <a:endParaRPr lang="en-US" sz="1600" dirty="0">
              <a:solidFill>
                <a:srgbClr val="006FC0"/>
              </a:solidFill>
              <a:latin typeface="Arial"/>
              <a:cs typeface="Arial"/>
            </a:endParaRPr>
          </a:p>
          <a:p>
            <a:pPr marL="756285" marR="24447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This could very possibly lead to the reuse of an</a:t>
            </a:r>
            <a:r>
              <a:rPr sz="1600" spc="-165" dirty="0">
                <a:latin typeface="Arial"/>
                <a:cs typeface="Arial"/>
              </a:rPr>
              <a:t> </a:t>
            </a:r>
            <a:r>
              <a:rPr sz="1600" dirty="0">
                <a:latin typeface="Arial"/>
                <a:cs typeface="Arial"/>
              </a:rPr>
              <a:t>entire  system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57</a:t>
            </a:fld>
            <a:endParaRPr spc="-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858028"/>
            <a:ext cx="6724650" cy="3826047"/>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i="1" dirty="0">
                <a:latin typeface="Arial"/>
                <a:cs typeface="Arial"/>
              </a:rPr>
              <a:t>Plan </a:t>
            </a:r>
            <a:r>
              <a:rPr sz="1600" b="1" i="1" spc="-5" dirty="0">
                <a:latin typeface="Arial"/>
                <a:cs typeface="Arial"/>
              </a:rPr>
              <a:t>Ahead </a:t>
            </a:r>
            <a:r>
              <a:rPr sz="1600" b="1" i="1" dirty="0">
                <a:latin typeface="Arial"/>
                <a:cs typeface="Arial"/>
              </a:rPr>
              <a:t>for</a:t>
            </a:r>
            <a:r>
              <a:rPr sz="1600" b="1" i="1" spc="-110" dirty="0">
                <a:latin typeface="Arial"/>
                <a:cs typeface="Arial"/>
              </a:rPr>
              <a:t> </a:t>
            </a:r>
            <a:r>
              <a:rPr sz="1600" b="1" i="1" spc="-5" dirty="0">
                <a:latin typeface="Arial"/>
                <a:cs typeface="Arial"/>
              </a:rPr>
              <a:t>Reuse</a:t>
            </a:r>
            <a:endParaRPr lang="en-US" sz="1600" b="1" i="1" spc="-5" dirty="0">
              <a:latin typeface="Arial"/>
              <a:cs typeface="Arial"/>
            </a:endParaRPr>
          </a:p>
          <a:p>
            <a:pPr marL="355600" indent="-342900" algn="just">
              <a:lnSpc>
                <a:spcPct val="100000"/>
              </a:lnSpc>
              <a:spcBef>
                <a:spcPts val="675"/>
              </a:spcBef>
              <a:buClr>
                <a:srgbClr val="9A0000"/>
              </a:buClr>
              <a:buSzPct val="75000"/>
              <a:buFont typeface="Wingdings"/>
              <a:buChar char=""/>
              <a:tabLst>
                <a:tab pos="354965" algn="l"/>
                <a:tab pos="355600" algn="l"/>
              </a:tabLst>
            </a:pP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spc="5" dirty="0">
                <a:latin typeface="Arial"/>
                <a:cs typeface="Arial"/>
              </a:rPr>
              <a:t>Reuse </a:t>
            </a:r>
            <a:r>
              <a:rPr sz="1600" dirty="0">
                <a:latin typeface="Arial"/>
                <a:cs typeface="Arial"/>
              </a:rPr>
              <a:t>saves time and</a:t>
            </a:r>
            <a:r>
              <a:rPr sz="1600" spc="-90" dirty="0">
                <a:latin typeface="Arial"/>
                <a:cs typeface="Arial"/>
              </a:rPr>
              <a:t> </a:t>
            </a:r>
            <a:r>
              <a:rPr sz="1600" spc="-10" dirty="0">
                <a:latin typeface="Arial"/>
                <a:cs typeface="Arial"/>
              </a:rPr>
              <a:t>effort</a:t>
            </a:r>
            <a:endParaRPr lang="en-US" sz="1600" spc="-1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12890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Achieving a high level of reuse is arguably the  hardest goal to accomplish in developing a</a:t>
            </a:r>
            <a:r>
              <a:rPr sz="1600" spc="-135" dirty="0">
                <a:latin typeface="Arial"/>
                <a:cs typeface="Arial"/>
              </a:rPr>
              <a:t> </a:t>
            </a:r>
            <a:r>
              <a:rPr sz="1600" dirty="0">
                <a:latin typeface="Arial"/>
                <a:cs typeface="Arial"/>
              </a:rPr>
              <a:t>software  system</a:t>
            </a:r>
            <a:endParaRPr lang="en-US" sz="1600" dirty="0">
              <a:latin typeface="Arial"/>
              <a:cs typeface="Arial"/>
            </a:endParaRPr>
          </a:p>
          <a:p>
            <a:pPr marL="756285" marR="128905"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4445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The reuse of code and designs has been</a:t>
            </a:r>
            <a:r>
              <a:rPr sz="1600" spc="-145" dirty="0">
                <a:latin typeface="Arial"/>
                <a:cs typeface="Arial"/>
              </a:rPr>
              <a:t> </a:t>
            </a:r>
            <a:r>
              <a:rPr sz="1600" dirty="0">
                <a:latin typeface="Arial"/>
                <a:cs typeface="Arial"/>
              </a:rPr>
              <a:t>proclaimed  as a major benefit of using </a:t>
            </a:r>
            <a:r>
              <a:rPr sz="1600" spc="-5" dirty="0">
                <a:latin typeface="Arial"/>
                <a:cs typeface="Arial"/>
              </a:rPr>
              <a:t>object-oriented  </a:t>
            </a:r>
            <a:r>
              <a:rPr sz="1600" dirty="0">
                <a:latin typeface="Arial"/>
                <a:cs typeface="Arial"/>
              </a:rPr>
              <a:t>technologies</a:t>
            </a:r>
            <a:endParaRPr lang="en-US" sz="1600" dirty="0">
              <a:latin typeface="Arial"/>
              <a:cs typeface="Arial"/>
            </a:endParaRPr>
          </a:p>
          <a:p>
            <a:pPr marL="756285" marR="44450" lvl="1" indent="-287020" algn="just">
              <a:lnSpc>
                <a:spcPct val="100000"/>
              </a:lnSpc>
              <a:spcBef>
                <a:spcPts val="484"/>
              </a:spcBef>
              <a:buClr>
                <a:srgbClr val="9A0000"/>
              </a:buClr>
              <a:buSzPct val="70000"/>
              <a:buFont typeface="Wingdings"/>
              <a:buChar char=""/>
              <a:tabLst>
                <a:tab pos="756285" algn="l"/>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i="1" dirty="0">
                <a:solidFill>
                  <a:srgbClr val="6F2F9F"/>
                </a:solidFill>
                <a:latin typeface="Arial"/>
                <a:cs typeface="Arial"/>
              </a:rPr>
              <a:t>Planning ahead for reuse reduces the cost and  increases the value of both the reusable</a:t>
            </a:r>
            <a:r>
              <a:rPr sz="1600" i="1" spc="-155" dirty="0">
                <a:solidFill>
                  <a:srgbClr val="6F2F9F"/>
                </a:solidFill>
                <a:latin typeface="Arial"/>
                <a:cs typeface="Arial"/>
              </a:rPr>
              <a:t> </a:t>
            </a:r>
            <a:r>
              <a:rPr sz="1600" i="1" dirty="0">
                <a:solidFill>
                  <a:srgbClr val="6F2F9F"/>
                </a:solidFill>
                <a:latin typeface="Arial"/>
                <a:cs typeface="Arial"/>
              </a:rPr>
              <a:t>components  and the systems into which they are</a:t>
            </a:r>
            <a:r>
              <a:rPr sz="1600" i="1" spc="-150" dirty="0">
                <a:solidFill>
                  <a:srgbClr val="6F2F9F"/>
                </a:solidFill>
                <a:latin typeface="Arial"/>
                <a:cs typeface="Arial"/>
              </a:rPr>
              <a:t> </a:t>
            </a:r>
            <a:r>
              <a:rPr sz="1600" i="1" dirty="0">
                <a:solidFill>
                  <a:srgbClr val="6F2F9F"/>
                </a:solidFill>
                <a:latin typeface="Arial"/>
                <a:cs typeface="Arial"/>
              </a:rPr>
              <a:t>incorporated</a:t>
            </a:r>
            <a:r>
              <a:rPr sz="1600" dirty="0">
                <a:solidFill>
                  <a:srgbClr val="6F2F9F"/>
                </a:solidFill>
                <a:latin typeface="Arial"/>
                <a:cs typeface="Arial"/>
              </a:rPr>
              <a:t>.</a:t>
            </a:r>
            <a:endParaRPr sz="16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58</a:t>
            </a:fld>
            <a:endParaRPr spc="-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07794" y="1858028"/>
            <a:ext cx="6737984" cy="3490058"/>
          </a:xfrm>
          <a:prstGeom prst="rect">
            <a:avLst/>
          </a:prstGeom>
        </p:spPr>
        <p:txBody>
          <a:bodyPr vert="horz" wrap="square" lIns="0" tIns="85725" rIns="0" bIns="0" rtlCol="0">
            <a:spAutoFit/>
          </a:bodyPr>
          <a:lstStyle/>
          <a:p>
            <a:pPr marL="355600" indent="-342900" algn="just">
              <a:lnSpc>
                <a:spcPct val="100000"/>
              </a:lnSpc>
              <a:spcBef>
                <a:spcPts val="675"/>
              </a:spcBef>
              <a:buClr>
                <a:srgbClr val="9A0000"/>
              </a:buClr>
              <a:buSzPct val="75000"/>
              <a:buFont typeface="Wingdings"/>
              <a:buChar char=""/>
              <a:tabLst>
                <a:tab pos="354965" algn="l"/>
                <a:tab pos="355600" algn="l"/>
              </a:tabLst>
            </a:pPr>
            <a:r>
              <a:rPr sz="1600" b="1" spc="-5" dirty="0">
                <a:latin typeface="Arial"/>
                <a:cs typeface="Arial"/>
              </a:rPr>
              <a:t>Think!</a:t>
            </a:r>
            <a:endParaRPr sz="1600" dirty="0">
              <a:latin typeface="Arial"/>
              <a:cs typeface="Arial"/>
            </a:endParaRPr>
          </a:p>
          <a:p>
            <a:pPr marL="756285" marR="90170" lvl="1" indent="-287020" algn="just">
              <a:lnSpc>
                <a:spcPct val="100000"/>
              </a:lnSpc>
              <a:spcBef>
                <a:spcPts val="480"/>
              </a:spcBef>
              <a:buClr>
                <a:srgbClr val="9A0000"/>
              </a:buClr>
              <a:buSzPct val="70000"/>
              <a:buFont typeface="Wingdings"/>
              <a:buChar char=""/>
              <a:tabLst>
                <a:tab pos="756285" algn="l"/>
                <a:tab pos="756920" algn="l"/>
              </a:tabLst>
            </a:pPr>
            <a:r>
              <a:rPr sz="1600" dirty="0">
                <a:solidFill>
                  <a:srgbClr val="6F2F9F"/>
                </a:solidFill>
                <a:latin typeface="Arial"/>
                <a:cs typeface="Arial"/>
              </a:rPr>
              <a:t>Placing </a:t>
            </a:r>
            <a:r>
              <a:rPr sz="1600" spc="-20" dirty="0">
                <a:solidFill>
                  <a:srgbClr val="6F2F9F"/>
                </a:solidFill>
                <a:latin typeface="Arial"/>
                <a:cs typeface="Arial"/>
              </a:rPr>
              <a:t>clear, </a:t>
            </a:r>
            <a:r>
              <a:rPr sz="1600" dirty="0">
                <a:solidFill>
                  <a:srgbClr val="6F2F9F"/>
                </a:solidFill>
                <a:latin typeface="Arial"/>
                <a:cs typeface="Arial"/>
              </a:rPr>
              <a:t>complete thought before action</a:t>
            </a:r>
            <a:r>
              <a:rPr sz="1600" spc="-145" dirty="0">
                <a:solidFill>
                  <a:srgbClr val="6F2F9F"/>
                </a:solidFill>
                <a:latin typeface="Arial"/>
                <a:cs typeface="Arial"/>
              </a:rPr>
              <a:t> </a:t>
            </a:r>
            <a:r>
              <a:rPr sz="1600" dirty="0">
                <a:solidFill>
                  <a:srgbClr val="6F2F9F"/>
                </a:solidFill>
                <a:latin typeface="Arial"/>
                <a:cs typeface="Arial"/>
              </a:rPr>
              <a:t>almost</a:t>
            </a:r>
            <a:r>
              <a:rPr lang="en-US" sz="1600" dirty="0">
                <a:solidFill>
                  <a:srgbClr val="6F2F9F"/>
                </a:solidFill>
                <a:latin typeface="Arial"/>
                <a:cs typeface="Arial"/>
              </a:rPr>
              <a:t> </a:t>
            </a:r>
            <a:r>
              <a:rPr sz="1600" dirty="0">
                <a:solidFill>
                  <a:srgbClr val="6F2F9F"/>
                </a:solidFill>
                <a:latin typeface="Arial"/>
                <a:cs typeface="Arial"/>
              </a:rPr>
              <a:t>always produces better</a:t>
            </a:r>
            <a:r>
              <a:rPr sz="1600" spc="-100" dirty="0">
                <a:solidFill>
                  <a:srgbClr val="6F2F9F"/>
                </a:solidFill>
                <a:latin typeface="Arial"/>
                <a:cs typeface="Arial"/>
              </a:rPr>
              <a:t> </a:t>
            </a:r>
            <a:r>
              <a:rPr sz="1600" dirty="0">
                <a:solidFill>
                  <a:srgbClr val="6F2F9F"/>
                </a:solidFill>
                <a:latin typeface="Arial"/>
                <a:cs typeface="Arial"/>
              </a:rPr>
              <a:t>results.</a:t>
            </a:r>
            <a:endParaRPr lang="en-US" sz="1600" dirty="0">
              <a:solidFill>
                <a:srgbClr val="6F2F9F"/>
              </a:solidFill>
              <a:latin typeface="Arial"/>
              <a:cs typeface="Arial"/>
            </a:endParaRPr>
          </a:p>
          <a:p>
            <a:pPr marL="756285" marR="9017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When you think about something, you are more</a:t>
            </a:r>
            <a:r>
              <a:rPr sz="1600" spc="-175" dirty="0">
                <a:latin typeface="Arial"/>
                <a:cs typeface="Arial"/>
              </a:rPr>
              <a:t> </a:t>
            </a:r>
            <a:r>
              <a:rPr sz="1600" dirty="0">
                <a:latin typeface="Arial"/>
                <a:cs typeface="Arial"/>
              </a:rPr>
              <a:t>likely  to do it right. </a:t>
            </a:r>
            <a:r>
              <a:rPr sz="1600" spc="-60" dirty="0">
                <a:latin typeface="Arial"/>
                <a:cs typeface="Arial"/>
              </a:rPr>
              <a:t>You </a:t>
            </a:r>
            <a:r>
              <a:rPr sz="1600" dirty="0">
                <a:latin typeface="Arial"/>
                <a:cs typeface="Arial"/>
              </a:rPr>
              <a:t>also gain </a:t>
            </a:r>
            <a:r>
              <a:rPr sz="1600" spc="5" dirty="0">
                <a:latin typeface="Arial"/>
                <a:cs typeface="Arial"/>
              </a:rPr>
              <a:t>knowledge </a:t>
            </a:r>
            <a:r>
              <a:rPr sz="1600" dirty="0">
                <a:latin typeface="Arial"/>
                <a:cs typeface="Arial"/>
              </a:rPr>
              <a:t>about how to  do it right</a:t>
            </a:r>
            <a:r>
              <a:rPr sz="1600" spc="-55" dirty="0">
                <a:latin typeface="Arial"/>
                <a:cs typeface="Arial"/>
              </a:rPr>
              <a:t> </a:t>
            </a:r>
            <a:r>
              <a:rPr sz="1600" dirty="0">
                <a:latin typeface="Arial"/>
                <a:cs typeface="Arial"/>
              </a:rPr>
              <a:t>again.</a:t>
            </a:r>
            <a:endParaRPr lang="en-US" sz="1600" dirty="0">
              <a:latin typeface="Arial"/>
              <a:cs typeface="Arial"/>
            </a:endParaRPr>
          </a:p>
          <a:p>
            <a:pPr marL="756285" marR="508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756285" marR="889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A side </a:t>
            </a:r>
            <a:r>
              <a:rPr sz="1600" spc="-10" dirty="0">
                <a:latin typeface="Arial"/>
                <a:cs typeface="Arial"/>
              </a:rPr>
              <a:t>effect </a:t>
            </a:r>
            <a:r>
              <a:rPr sz="1600" dirty="0">
                <a:latin typeface="Arial"/>
                <a:cs typeface="Arial"/>
              </a:rPr>
              <a:t>of thinking is learning to recognize</a:t>
            </a:r>
            <a:r>
              <a:rPr sz="1600" spc="-250" dirty="0">
                <a:latin typeface="Arial"/>
                <a:cs typeface="Arial"/>
              </a:rPr>
              <a:t> </a:t>
            </a:r>
            <a:r>
              <a:rPr sz="1600" dirty="0">
                <a:latin typeface="Arial"/>
                <a:cs typeface="Arial"/>
              </a:rPr>
              <a:t>when  you </a:t>
            </a:r>
            <a:r>
              <a:rPr sz="1600" spc="-5" dirty="0">
                <a:latin typeface="Arial"/>
                <a:cs typeface="Arial"/>
              </a:rPr>
              <a:t>don’t </a:t>
            </a:r>
            <a:r>
              <a:rPr sz="1600" dirty="0">
                <a:latin typeface="Arial"/>
                <a:cs typeface="Arial"/>
              </a:rPr>
              <a:t>know something, </a:t>
            </a:r>
            <a:r>
              <a:rPr sz="1600" spc="-5" dirty="0">
                <a:latin typeface="Arial"/>
                <a:cs typeface="Arial"/>
              </a:rPr>
              <a:t>at </a:t>
            </a:r>
            <a:r>
              <a:rPr sz="1600" dirty="0">
                <a:latin typeface="Arial"/>
                <a:cs typeface="Arial"/>
              </a:rPr>
              <a:t>which </a:t>
            </a:r>
            <a:r>
              <a:rPr sz="1600" spc="-5" dirty="0">
                <a:latin typeface="Arial"/>
                <a:cs typeface="Arial"/>
              </a:rPr>
              <a:t>point </a:t>
            </a:r>
            <a:r>
              <a:rPr sz="1600" dirty="0">
                <a:latin typeface="Arial"/>
                <a:cs typeface="Arial"/>
              </a:rPr>
              <a:t>you can  research the</a:t>
            </a:r>
            <a:r>
              <a:rPr sz="1600" spc="-55" dirty="0">
                <a:latin typeface="Arial"/>
                <a:cs typeface="Arial"/>
              </a:rPr>
              <a:t> </a:t>
            </a:r>
            <a:r>
              <a:rPr sz="1600" spc="-15" dirty="0">
                <a:latin typeface="Arial"/>
                <a:cs typeface="Arial"/>
              </a:rPr>
              <a:t>answer.</a:t>
            </a:r>
            <a:endParaRPr lang="en-US" sz="1600" spc="-15" dirty="0">
              <a:latin typeface="Arial"/>
              <a:cs typeface="Arial"/>
            </a:endParaRPr>
          </a:p>
          <a:p>
            <a:pPr marL="756285" marR="8890" lvl="1" indent="-287020" algn="just">
              <a:lnSpc>
                <a:spcPct val="100000"/>
              </a:lnSpc>
              <a:spcBef>
                <a:spcPts val="484"/>
              </a:spcBef>
              <a:buClr>
                <a:srgbClr val="9A0000"/>
              </a:buClr>
              <a:buSzPct val="70000"/>
              <a:buFont typeface="Wingdings"/>
              <a:buChar char=""/>
              <a:tabLst>
                <a:tab pos="756285" algn="l"/>
                <a:tab pos="756920" algn="l"/>
              </a:tabLst>
            </a:pPr>
            <a:endParaRPr sz="1600" dirty="0">
              <a:latin typeface="Arial"/>
              <a:cs typeface="Arial"/>
            </a:endParaRPr>
          </a:p>
          <a:p>
            <a:pPr marL="756285" marR="69342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Applying </a:t>
            </a:r>
            <a:r>
              <a:rPr sz="1600" spc="-5" dirty="0">
                <a:latin typeface="Arial"/>
                <a:cs typeface="Arial"/>
              </a:rPr>
              <a:t>the </a:t>
            </a:r>
            <a:r>
              <a:rPr sz="1600" dirty="0">
                <a:latin typeface="Arial"/>
                <a:cs typeface="Arial"/>
              </a:rPr>
              <a:t>first six principles requires</a:t>
            </a:r>
            <a:r>
              <a:rPr sz="1600" spc="-110" dirty="0">
                <a:latin typeface="Arial"/>
                <a:cs typeface="Arial"/>
              </a:rPr>
              <a:t> </a:t>
            </a:r>
            <a:r>
              <a:rPr sz="1600" dirty="0">
                <a:latin typeface="Arial"/>
                <a:cs typeface="Arial"/>
              </a:rPr>
              <a:t>intense thought, for which the potential rewards are  enormous.</a:t>
            </a:r>
          </a:p>
        </p:txBody>
      </p:sp>
      <p:sp>
        <p:nvSpPr>
          <p:cNvPr id="3" name="object 3"/>
          <p:cNvSpPr txBox="1"/>
          <p:nvPr/>
        </p:nvSpPr>
        <p:spPr>
          <a:xfrm>
            <a:off x="8594852" y="6492646"/>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65</a:t>
            </a:r>
            <a:endParaRPr sz="1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394" y="1018489"/>
            <a:ext cx="4144645" cy="635000"/>
          </a:xfrm>
          <a:prstGeom prst="rect">
            <a:avLst/>
          </a:prstGeom>
        </p:spPr>
        <p:txBody>
          <a:bodyPr vert="horz" wrap="square" lIns="0" tIns="12065" rIns="0" bIns="0" rtlCol="0">
            <a:spAutoFit/>
          </a:bodyPr>
          <a:lstStyle/>
          <a:p>
            <a:pPr marL="12700">
              <a:lnSpc>
                <a:spcPct val="100000"/>
              </a:lnSpc>
              <a:spcBef>
                <a:spcPts val="95"/>
              </a:spcBef>
            </a:pPr>
            <a:r>
              <a:rPr spc="-5" dirty="0"/>
              <a:t>What is</a:t>
            </a:r>
            <a:r>
              <a:rPr spc="-50" dirty="0"/>
              <a:t> </a:t>
            </a:r>
            <a:r>
              <a:rPr spc="-5" dirty="0"/>
              <a:t>Software?</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6</a:t>
            </a:fld>
            <a:endParaRPr sz="1000">
              <a:latin typeface="Arial"/>
              <a:cs typeface="Arial"/>
            </a:endParaRPr>
          </a:p>
        </p:txBody>
      </p:sp>
      <p:sp>
        <p:nvSpPr>
          <p:cNvPr id="3" name="object 3"/>
          <p:cNvSpPr txBox="1"/>
          <p:nvPr/>
        </p:nvSpPr>
        <p:spPr>
          <a:xfrm>
            <a:off x="1907794" y="1931034"/>
            <a:ext cx="6375400" cy="321113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sz="2400" b="1" i="1" spc="-5" dirty="0">
                <a:latin typeface="Arial"/>
                <a:cs typeface="Arial"/>
              </a:rPr>
              <a:t>Software is developed or engineered, </a:t>
            </a:r>
            <a:r>
              <a:rPr sz="2400" b="1" i="1" dirty="0">
                <a:latin typeface="Arial"/>
                <a:cs typeface="Arial"/>
              </a:rPr>
              <a:t>it </a:t>
            </a:r>
            <a:r>
              <a:rPr sz="2400" b="1" i="1" spc="-5" dirty="0">
                <a:latin typeface="Arial"/>
                <a:cs typeface="Arial"/>
              </a:rPr>
              <a:t>is  </a:t>
            </a:r>
            <a:r>
              <a:rPr sz="2400" b="1" i="1" dirty="0">
                <a:latin typeface="Arial"/>
                <a:cs typeface="Arial"/>
              </a:rPr>
              <a:t>not </a:t>
            </a:r>
            <a:r>
              <a:rPr sz="2400" b="1" i="1" spc="-5" dirty="0">
                <a:latin typeface="Arial"/>
                <a:cs typeface="Arial"/>
              </a:rPr>
              <a:t>manufactured </a:t>
            </a:r>
            <a:r>
              <a:rPr sz="2400" b="1" i="1" dirty="0">
                <a:latin typeface="Arial"/>
                <a:cs typeface="Arial"/>
              </a:rPr>
              <a:t>in </a:t>
            </a:r>
            <a:r>
              <a:rPr sz="2400" b="1" i="1" spc="-5" dirty="0">
                <a:latin typeface="Arial"/>
                <a:cs typeface="Arial"/>
              </a:rPr>
              <a:t>the classical</a:t>
            </a:r>
            <a:r>
              <a:rPr sz="2400" b="1" i="1" dirty="0">
                <a:latin typeface="Arial"/>
                <a:cs typeface="Arial"/>
              </a:rPr>
              <a:t> </a:t>
            </a:r>
            <a:r>
              <a:rPr sz="2400" b="1" i="1" spc="-5" dirty="0">
                <a:latin typeface="Arial"/>
                <a:cs typeface="Arial"/>
              </a:rPr>
              <a:t>sense.</a:t>
            </a:r>
            <a:endParaRPr lang="en-US" sz="2400" b="1" i="1" spc="-5" dirty="0">
              <a:latin typeface="Arial"/>
              <a:cs typeface="Arial"/>
            </a:endParaRPr>
          </a:p>
          <a:p>
            <a:pPr marL="355600" marR="5080" indent="-342900" algn="just">
              <a:lnSpc>
                <a:spcPct val="100000"/>
              </a:lnSpc>
              <a:spcBef>
                <a:spcPts val="100"/>
              </a:spcBef>
              <a:buClr>
                <a:srgbClr val="9A0000"/>
              </a:buClr>
              <a:buSzPct val="75000"/>
              <a:buFont typeface="Wingdings"/>
              <a:buChar char=""/>
              <a:tabLst>
                <a:tab pos="354965" algn="l"/>
                <a:tab pos="355600" algn="l"/>
              </a:tabLst>
            </a:pPr>
            <a:endParaRPr sz="24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r>
              <a:rPr sz="2400" b="1" i="1" spc="-5" dirty="0">
                <a:latin typeface="Arial"/>
                <a:cs typeface="Arial"/>
              </a:rPr>
              <a:t>Software doesn't "wear</a:t>
            </a:r>
            <a:r>
              <a:rPr sz="2400" b="1" i="1" dirty="0">
                <a:latin typeface="Arial"/>
                <a:cs typeface="Arial"/>
              </a:rPr>
              <a:t> out."</a:t>
            </a:r>
            <a:endParaRPr lang="en-US" sz="2400" b="1" i="1"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Lst>
            </a:pPr>
            <a:endParaRPr sz="2400" dirty="0">
              <a:latin typeface="Arial"/>
              <a:cs typeface="Arial"/>
            </a:endParaRPr>
          </a:p>
          <a:p>
            <a:pPr marL="355600" marR="260350" indent="-342900" algn="just">
              <a:lnSpc>
                <a:spcPct val="100000"/>
              </a:lnSpc>
              <a:spcBef>
                <a:spcPts val="575"/>
              </a:spcBef>
              <a:buClr>
                <a:srgbClr val="9A0000"/>
              </a:buClr>
              <a:buSzPct val="75000"/>
              <a:buFont typeface="Wingdings"/>
              <a:buChar char=""/>
              <a:tabLst>
                <a:tab pos="354965" algn="l"/>
                <a:tab pos="355600" algn="l"/>
              </a:tabLst>
            </a:pPr>
            <a:r>
              <a:rPr sz="2400" b="1" i="1" dirty="0">
                <a:latin typeface="Arial"/>
                <a:cs typeface="Arial"/>
              </a:rPr>
              <a:t>Although the </a:t>
            </a:r>
            <a:r>
              <a:rPr sz="2400" b="1" i="1" spc="-5" dirty="0">
                <a:latin typeface="Arial"/>
                <a:cs typeface="Arial"/>
              </a:rPr>
              <a:t>industry </a:t>
            </a:r>
            <a:r>
              <a:rPr sz="2400" b="1" i="1" dirty="0">
                <a:latin typeface="Arial"/>
                <a:cs typeface="Arial"/>
              </a:rPr>
              <a:t>is </a:t>
            </a:r>
            <a:r>
              <a:rPr sz="2400" b="1" i="1" spc="-5" dirty="0">
                <a:latin typeface="Arial"/>
                <a:cs typeface="Arial"/>
              </a:rPr>
              <a:t>moving</a:t>
            </a:r>
            <a:r>
              <a:rPr sz="2400" b="1" i="1" spc="-100" dirty="0">
                <a:latin typeface="Arial"/>
                <a:cs typeface="Arial"/>
              </a:rPr>
              <a:t> </a:t>
            </a:r>
            <a:r>
              <a:rPr sz="2400" b="1" i="1" dirty="0">
                <a:latin typeface="Arial"/>
                <a:cs typeface="Arial"/>
              </a:rPr>
              <a:t>toward  </a:t>
            </a:r>
            <a:r>
              <a:rPr sz="2400" b="1" i="1" spc="-5" dirty="0">
                <a:latin typeface="Arial"/>
                <a:cs typeface="Arial"/>
              </a:rPr>
              <a:t>component-based construction, most  </a:t>
            </a:r>
            <a:r>
              <a:rPr sz="2400" b="1" i="1" dirty="0">
                <a:latin typeface="Arial"/>
                <a:cs typeface="Arial"/>
              </a:rPr>
              <a:t>software </a:t>
            </a:r>
            <a:r>
              <a:rPr sz="2400" b="1" i="1" spc="-5" dirty="0">
                <a:latin typeface="Arial"/>
                <a:cs typeface="Arial"/>
              </a:rPr>
              <a:t>continues </a:t>
            </a:r>
            <a:r>
              <a:rPr sz="2400" b="1" i="1" dirty="0">
                <a:latin typeface="Arial"/>
                <a:cs typeface="Arial"/>
              </a:rPr>
              <a:t>to </a:t>
            </a:r>
            <a:r>
              <a:rPr sz="2400" b="1" i="1" spc="-5" dirty="0">
                <a:latin typeface="Arial"/>
                <a:cs typeface="Arial"/>
              </a:rPr>
              <a:t>be</a:t>
            </a:r>
            <a:r>
              <a:rPr sz="2400" b="1" i="1" spc="-70" dirty="0">
                <a:latin typeface="Arial"/>
                <a:cs typeface="Arial"/>
              </a:rPr>
              <a:t> </a:t>
            </a:r>
            <a:r>
              <a:rPr sz="2400" b="1" i="1" dirty="0">
                <a:latin typeface="Arial"/>
                <a:cs typeface="Arial"/>
              </a:rPr>
              <a:t>custom-built.</a:t>
            </a:r>
            <a:endParaRPr sz="2400" dirty="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394" y="942593"/>
            <a:ext cx="3524250"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5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60</a:t>
            </a:fld>
            <a:endParaRPr spc="-5" dirty="0"/>
          </a:p>
        </p:txBody>
      </p:sp>
      <p:sp>
        <p:nvSpPr>
          <p:cNvPr id="3" name="object 3"/>
          <p:cNvSpPr txBox="1"/>
          <p:nvPr/>
        </p:nvSpPr>
        <p:spPr>
          <a:xfrm>
            <a:off x="1905000" y="2362200"/>
            <a:ext cx="6629400" cy="2549416"/>
          </a:xfrm>
          <a:prstGeom prst="rect">
            <a:avLst/>
          </a:prstGeom>
        </p:spPr>
        <p:txBody>
          <a:bodyPr vert="horz" wrap="square" lIns="0" tIns="12700" rIns="0" bIns="0" rtlCol="0">
            <a:spAutoFit/>
          </a:bodyPr>
          <a:lstStyle/>
          <a:p>
            <a:pPr marL="355600" marR="427990" indent="-342900" algn="just">
              <a:lnSpc>
                <a:spcPct val="100000"/>
              </a:lnSpc>
              <a:spcBef>
                <a:spcPts val="100"/>
              </a:spcBef>
              <a:buClr>
                <a:srgbClr val="9A0000"/>
              </a:buClr>
              <a:buSzPct val="75000"/>
              <a:buFont typeface="Wingdings"/>
              <a:buChar char=""/>
              <a:tabLst>
                <a:tab pos="355600" algn="l"/>
              </a:tabLst>
            </a:pPr>
            <a:r>
              <a:rPr spc="-10" dirty="0">
                <a:latin typeface="Arial"/>
                <a:cs typeface="Arial"/>
              </a:rPr>
              <a:t>Affect </a:t>
            </a:r>
            <a:r>
              <a:rPr spc="-5" dirty="0">
                <a:latin typeface="Arial"/>
                <a:cs typeface="Arial"/>
              </a:rPr>
              <a:t>managers, customers (and  other non-technical stakeholders)  and</a:t>
            </a:r>
            <a:r>
              <a:rPr dirty="0">
                <a:latin typeface="Arial"/>
                <a:cs typeface="Arial"/>
              </a:rPr>
              <a:t> </a:t>
            </a:r>
            <a:r>
              <a:rPr spc="-5" dirty="0">
                <a:latin typeface="Arial"/>
                <a:cs typeface="Arial"/>
              </a:rPr>
              <a:t>practitioners</a:t>
            </a:r>
            <a:endParaRPr lang="en-US" spc="-5" dirty="0">
              <a:latin typeface="Arial"/>
              <a:cs typeface="Arial"/>
            </a:endParaRPr>
          </a:p>
          <a:p>
            <a:pPr marL="355600" marR="427990" indent="-342900" algn="just">
              <a:lnSpc>
                <a:spcPct val="100000"/>
              </a:lnSpc>
              <a:spcBef>
                <a:spcPts val="100"/>
              </a:spcBef>
              <a:buClr>
                <a:srgbClr val="9A0000"/>
              </a:buClr>
              <a:buSzPct val="75000"/>
              <a:buFont typeface="Wingdings"/>
              <a:buChar char=""/>
              <a:tabLst>
                <a:tab pos="355600" algn="l"/>
              </a:tabLst>
            </a:pPr>
            <a:endParaRPr dirty="0">
              <a:latin typeface="Arial"/>
              <a:cs typeface="Arial"/>
            </a:endParaRPr>
          </a:p>
          <a:p>
            <a:pPr marL="355600" indent="-342900" algn="just">
              <a:lnSpc>
                <a:spcPct val="100000"/>
              </a:lnSpc>
              <a:spcBef>
                <a:spcPts val="575"/>
              </a:spcBef>
              <a:buClr>
                <a:srgbClr val="9A0000"/>
              </a:buClr>
              <a:buSzPct val="75000"/>
              <a:buFont typeface="Wingdings"/>
              <a:buChar char=""/>
              <a:tabLst>
                <a:tab pos="355600" algn="l"/>
              </a:tabLst>
            </a:pPr>
            <a:r>
              <a:rPr dirty="0">
                <a:latin typeface="Arial"/>
                <a:cs typeface="Arial"/>
              </a:rPr>
              <a:t>Are </a:t>
            </a:r>
            <a:r>
              <a:rPr spc="-5" dirty="0">
                <a:latin typeface="Arial"/>
                <a:cs typeface="Arial"/>
              </a:rPr>
              <a:t>believable because </a:t>
            </a:r>
            <a:r>
              <a:rPr dirty="0">
                <a:latin typeface="Arial"/>
                <a:cs typeface="Arial"/>
              </a:rPr>
              <a:t>they</a:t>
            </a:r>
            <a:r>
              <a:rPr spc="35" dirty="0">
                <a:latin typeface="Arial"/>
                <a:cs typeface="Arial"/>
              </a:rPr>
              <a:t> </a:t>
            </a:r>
            <a:r>
              <a:rPr dirty="0">
                <a:latin typeface="Arial"/>
                <a:cs typeface="Arial"/>
              </a:rPr>
              <a:t>often</a:t>
            </a:r>
            <a:r>
              <a:rPr lang="en-US" dirty="0">
                <a:latin typeface="Arial"/>
                <a:cs typeface="Arial"/>
              </a:rPr>
              <a:t> </a:t>
            </a:r>
            <a:r>
              <a:rPr spc="-5" dirty="0">
                <a:latin typeface="Arial"/>
                <a:cs typeface="Arial"/>
              </a:rPr>
              <a:t>have elements </a:t>
            </a:r>
            <a:r>
              <a:rPr dirty="0">
                <a:latin typeface="Arial"/>
                <a:cs typeface="Arial"/>
              </a:rPr>
              <a:t>of</a:t>
            </a:r>
            <a:r>
              <a:rPr spc="10" dirty="0">
                <a:latin typeface="Arial"/>
                <a:cs typeface="Arial"/>
              </a:rPr>
              <a:t> </a:t>
            </a:r>
            <a:r>
              <a:rPr dirty="0">
                <a:latin typeface="Arial"/>
                <a:cs typeface="Arial"/>
              </a:rPr>
              <a:t>truth,</a:t>
            </a:r>
          </a:p>
          <a:p>
            <a:pPr marL="12700" algn="just">
              <a:lnSpc>
                <a:spcPct val="100000"/>
              </a:lnSpc>
              <a:spcBef>
                <a:spcPts val="580"/>
              </a:spcBef>
            </a:pPr>
            <a:r>
              <a:rPr lang="en-US" i="1" spc="-5" dirty="0">
                <a:solidFill>
                  <a:srgbClr val="9A0000"/>
                </a:solidFill>
                <a:latin typeface="Arial"/>
                <a:cs typeface="Arial"/>
              </a:rPr>
              <a:t>     </a:t>
            </a:r>
            <a:r>
              <a:rPr i="1" spc="-5" dirty="0">
                <a:solidFill>
                  <a:srgbClr val="9A0000"/>
                </a:solidFill>
                <a:latin typeface="Arial"/>
                <a:cs typeface="Arial"/>
              </a:rPr>
              <a:t>but</a:t>
            </a:r>
            <a:r>
              <a:rPr i="1" spc="-15" dirty="0">
                <a:solidFill>
                  <a:srgbClr val="9A0000"/>
                </a:solidFill>
                <a:latin typeface="Arial"/>
                <a:cs typeface="Arial"/>
              </a:rPr>
              <a:t> </a:t>
            </a:r>
            <a:r>
              <a:rPr i="1" dirty="0">
                <a:solidFill>
                  <a:srgbClr val="9A0000"/>
                </a:solidFill>
                <a:latin typeface="Arial"/>
                <a:cs typeface="Arial"/>
              </a:rPr>
              <a:t>…</a:t>
            </a:r>
            <a:r>
              <a:rPr spc="-5" dirty="0">
                <a:latin typeface="Arial"/>
                <a:cs typeface="Arial"/>
              </a:rPr>
              <a:t>Invariably lead </a:t>
            </a:r>
            <a:r>
              <a:rPr dirty="0">
                <a:latin typeface="Arial"/>
                <a:cs typeface="Arial"/>
              </a:rPr>
              <a:t>to </a:t>
            </a:r>
            <a:r>
              <a:rPr spc="-5" dirty="0">
                <a:latin typeface="Arial"/>
                <a:cs typeface="Arial"/>
              </a:rPr>
              <a:t>bad</a:t>
            </a:r>
            <a:r>
              <a:rPr spc="30" dirty="0">
                <a:latin typeface="Arial"/>
                <a:cs typeface="Arial"/>
              </a:rPr>
              <a:t> </a:t>
            </a:r>
            <a:r>
              <a:rPr spc="-5" dirty="0" err="1">
                <a:latin typeface="Arial"/>
                <a:cs typeface="Arial"/>
              </a:rPr>
              <a:t>decisions,</a:t>
            </a:r>
            <a:r>
              <a:rPr i="1" dirty="0" err="1">
                <a:solidFill>
                  <a:srgbClr val="9A0000"/>
                </a:solidFill>
                <a:latin typeface="Arial"/>
                <a:cs typeface="Arial"/>
              </a:rPr>
              <a:t>therefore</a:t>
            </a:r>
            <a:r>
              <a:rPr i="1" spc="-15" dirty="0">
                <a:solidFill>
                  <a:srgbClr val="9A0000"/>
                </a:solidFill>
                <a:latin typeface="Arial"/>
                <a:cs typeface="Arial"/>
              </a:rPr>
              <a:t> </a:t>
            </a:r>
            <a:r>
              <a:rPr i="1" dirty="0">
                <a:solidFill>
                  <a:srgbClr val="9A0000"/>
                </a:solidFill>
                <a:latin typeface="Arial"/>
                <a:cs typeface="Arial"/>
              </a:rPr>
              <a:t>…</a:t>
            </a:r>
            <a:endParaRPr lang="en-US" i="1" dirty="0">
              <a:solidFill>
                <a:srgbClr val="9A0000"/>
              </a:solidFill>
              <a:latin typeface="Arial"/>
              <a:cs typeface="Arial"/>
            </a:endParaRPr>
          </a:p>
          <a:p>
            <a:pPr marL="12700" algn="just">
              <a:lnSpc>
                <a:spcPct val="100000"/>
              </a:lnSpc>
              <a:spcBef>
                <a:spcPts val="580"/>
              </a:spcBef>
            </a:pPr>
            <a:endParaRPr dirty="0">
              <a:latin typeface="Arial"/>
              <a:cs typeface="Arial"/>
            </a:endParaRPr>
          </a:p>
          <a:p>
            <a:pPr marL="355600" marR="5080" indent="-342900" algn="just">
              <a:lnSpc>
                <a:spcPct val="100000"/>
              </a:lnSpc>
              <a:spcBef>
                <a:spcPts val="580"/>
              </a:spcBef>
              <a:buClr>
                <a:srgbClr val="9A0000"/>
              </a:buClr>
              <a:buSzPct val="75000"/>
              <a:buFont typeface="Wingdings"/>
              <a:buChar char=""/>
              <a:tabLst>
                <a:tab pos="354965" algn="l"/>
                <a:tab pos="355600" algn="l"/>
              </a:tabLst>
            </a:pPr>
            <a:r>
              <a:rPr dirty="0">
                <a:latin typeface="Arial"/>
                <a:cs typeface="Arial"/>
              </a:rPr>
              <a:t>Insist </a:t>
            </a:r>
            <a:r>
              <a:rPr spc="-5" dirty="0">
                <a:latin typeface="Arial"/>
                <a:cs typeface="Arial"/>
              </a:rPr>
              <a:t>on reality as you navigate your  way </a:t>
            </a:r>
            <a:r>
              <a:rPr dirty="0">
                <a:latin typeface="Arial"/>
                <a:cs typeface="Arial"/>
              </a:rPr>
              <a:t>through </a:t>
            </a:r>
            <a:r>
              <a:rPr spc="-5" dirty="0">
                <a:latin typeface="Arial"/>
                <a:cs typeface="Arial"/>
              </a:rPr>
              <a:t>software</a:t>
            </a:r>
            <a:r>
              <a:rPr spc="-10" dirty="0">
                <a:latin typeface="Arial"/>
                <a:cs typeface="Arial"/>
              </a:rPr>
              <a:t> </a:t>
            </a:r>
            <a:r>
              <a:rPr spc="-5" dirty="0">
                <a:latin typeface="Arial"/>
                <a:cs typeface="Arial"/>
              </a:rPr>
              <a:t>engineering</a:t>
            </a:r>
            <a:endParaRPr dirty="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88180" cy="635000"/>
          </a:xfrm>
          <a:prstGeom prst="rect">
            <a:avLst/>
          </a:prstGeom>
        </p:spPr>
        <p:txBody>
          <a:bodyPr vert="horz" wrap="square" lIns="0" tIns="12065" rIns="0" bIns="0" rtlCol="0">
            <a:spAutoFit/>
          </a:bodyPr>
          <a:lstStyle/>
          <a:p>
            <a:pPr marL="12700">
              <a:lnSpc>
                <a:spcPct val="100000"/>
              </a:lnSpc>
              <a:spcBef>
                <a:spcPts val="95"/>
              </a:spcBef>
            </a:pPr>
            <a:r>
              <a:rPr spc="-5" dirty="0"/>
              <a:t>Management</a:t>
            </a:r>
            <a:r>
              <a:rPr spc="-2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61</a:t>
            </a:fld>
            <a:endParaRPr spc="-5" dirty="0"/>
          </a:p>
        </p:txBody>
      </p:sp>
      <p:sp>
        <p:nvSpPr>
          <p:cNvPr id="3" name="object 3"/>
          <p:cNvSpPr txBox="1"/>
          <p:nvPr/>
        </p:nvSpPr>
        <p:spPr>
          <a:xfrm>
            <a:off x="1905000" y="1931035"/>
            <a:ext cx="6705854" cy="3150221"/>
          </a:xfrm>
          <a:prstGeom prst="rect">
            <a:avLst/>
          </a:prstGeom>
        </p:spPr>
        <p:txBody>
          <a:bodyPr vert="horz" wrap="square" lIns="0" tIns="13335" rIns="0" bIns="0" rtlCol="0">
            <a:spAutoFit/>
          </a:bodyPr>
          <a:lstStyle/>
          <a:p>
            <a:pPr marL="299085" marR="337185"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spc="-15" dirty="0">
                <a:latin typeface="Arial"/>
                <a:cs typeface="Arial"/>
              </a:rPr>
              <a:t>We </a:t>
            </a:r>
            <a:r>
              <a:rPr spc="-5" dirty="0">
                <a:latin typeface="Arial"/>
                <a:cs typeface="Arial"/>
              </a:rPr>
              <a:t>already </a:t>
            </a:r>
            <a:r>
              <a:rPr dirty="0">
                <a:latin typeface="Arial"/>
                <a:cs typeface="Arial"/>
              </a:rPr>
              <a:t>have a </a:t>
            </a:r>
            <a:r>
              <a:rPr spc="-5" dirty="0">
                <a:latin typeface="Arial"/>
                <a:cs typeface="Arial"/>
              </a:rPr>
              <a:t>book </a:t>
            </a:r>
            <a:r>
              <a:rPr spc="-15" dirty="0">
                <a:latin typeface="Arial"/>
                <a:cs typeface="Arial"/>
              </a:rPr>
              <a:t>that’s </a:t>
            </a:r>
            <a:r>
              <a:rPr dirty="0">
                <a:latin typeface="Arial"/>
                <a:cs typeface="Arial"/>
              </a:rPr>
              <a:t>full </a:t>
            </a:r>
            <a:r>
              <a:rPr spc="-5" dirty="0">
                <a:latin typeface="Arial"/>
                <a:cs typeface="Arial"/>
              </a:rPr>
              <a:t>of  </a:t>
            </a:r>
            <a:r>
              <a:rPr dirty="0">
                <a:latin typeface="Arial"/>
                <a:cs typeface="Arial"/>
              </a:rPr>
              <a:t>standards and procedures for building software.  </a:t>
            </a:r>
            <a:r>
              <a:rPr spc="-10" dirty="0">
                <a:latin typeface="Arial"/>
                <a:cs typeface="Arial"/>
              </a:rPr>
              <a:t>Won’t </a:t>
            </a:r>
            <a:r>
              <a:rPr dirty="0">
                <a:latin typeface="Arial"/>
                <a:cs typeface="Arial"/>
              </a:rPr>
              <a:t>that provide </a:t>
            </a:r>
            <a:r>
              <a:rPr spc="-5" dirty="0">
                <a:latin typeface="Arial"/>
                <a:cs typeface="Arial"/>
              </a:rPr>
              <a:t>my </a:t>
            </a:r>
            <a:r>
              <a:rPr dirty="0">
                <a:latin typeface="Arial"/>
                <a:cs typeface="Arial"/>
              </a:rPr>
              <a:t>people with everything</a:t>
            </a:r>
            <a:r>
              <a:rPr spc="-160" dirty="0">
                <a:latin typeface="Arial"/>
                <a:cs typeface="Arial"/>
              </a:rPr>
              <a:t> </a:t>
            </a:r>
            <a:r>
              <a:rPr dirty="0">
                <a:latin typeface="Arial"/>
                <a:cs typeface="Arial"/>
              </a:rPr>
              <a:t>they  need to</a:t>
            </a:r>
            <a:r>
              <a:rPr spc="-45" dirty="0">
                <a:latin typeface="Arial"/>
                <a:cs typeface="Arial"/>
              </a:rPr>
              <a:t> </a:t>
            </a:r>
            <a:r>
              <a:rPr dirty="0">
                <a:latin typeface="Arial"/>
                <a:cs typeface="Arial"/>
              </a:rPr>
              <a:t>know?</a:t>
            </a:r>
            <a:endParaRPr lang="en-US" dirty="0">
              <a:latin typeface="Arial"/>
              <a:cs typeface="Arial"/>
            </a:endParaRPr>
          </a:p>
          <a:p>
            <a:pPr marL="299085" marR="337185" indent="-287020" algn="just">
              <a:lnSpc>
                <a:spcPct val="100000"/>
              </a:lnSpc>
              <a:spcBef>
                <a:spcPts val="105"/>
              </a:spcBef>
              <a:buClr>
                <a:srgbClr val="9A0000"/>
              </a:buClr>
              <a:buSzPct val="70000"/>
              <a:buFont typeface="Wingdings"/>
              <a:buChar char=""/>
              <a:tabLst>
                <a:tab pos="299085" algn="l"/>
                <a:tab pos="299720" algn="l"/>
              </a:tabLst>
            </a:pPr>
            <a:endParaRPr lang="en-US" dirty="0">
              <a:latin typeface="Arial"/>
              <a:cs typeface="Arial"/>
            </a:endParaRPr>
          </a:p>
          <a:p>
            <a:pPr marL="299085" marR="337185"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r>
              <a:rPr b="1" spc="-5" dirty="0">
                <a:latin typeface="Arial"/>
                <a:cs typeface="Arial"/>
              </a:rPr>
              <a:t>Reality: </a:t>
            </a:r>
            <a:r>
              <a:rPr dirty="0">
                <a:latin typeface="Arial"/>
                <a:cs typeface="Arial"/>
              </a:rPr>
              <a:t>The book of standards may very well exist,  but is it used? Are software practitioners aware of its  existence? Does it reflect modern software  engineering practice? Is it complete? Is it</a:t>
            </a:r>
            <a:r>
              <a:rPr spc="-114" dirty="0">
                <a:latin typeface="Arial"/>
                <a:cs typeface="Arial"/>
              </a:rPr>
              <a:t> </a:t>
            </a:r>
            <a:r>
              <a:rPr dirty="0">
                <a:latin typeface="Arial"/>
                <a:cs typeface="Arial"/>
              </a:rPr>
              <a:t>adaptable?  Is it streamlined to improve </a:t>
            </a:r>
            <a:r>
              <a:rPr spc="-5" dirty="0">
                <a:latin typeface="Arial"/>
                <a:cs typeface="Arial"/>
              </a:rPr>
              <a:t>time-to-delivery </a:t>
            </a:r>
            <a:r>
              <a:rPr dirty="0">
                <a:latin typeface="Arial"/>
                <a:cs typeface="Arial"/>
              </a:rPr>
              <a:t>while still  maintaining a focus on </a:t>
            </a:r>
            <a:r>
              <a:rPr spc="-5" dirty="0">
                <a:latin typeface="Arial"/>
                <a:cs typeface="Arial"/>
              </a:rPr>
              <a:t>quality? </a:t>
            </a:r>
            <a:r>
              <a:rPr dirty="0">
                <a:latin typeface="Arial"/>
                <a:cs typeface="Arial"/>
              </a:rPr>
              <a:t>In many cases, the  answer to all of these questions is</a:t>
            </a:r>
            <a:r>
              <a:rPr spc="-125" dirty="0">
                <a:latin typeface="Arial"/>
                <a:cs typeface="Arial"/>
              </a:rPr>
              <a:t> </a:t>
            </a:r>
            <a:r>
              <a:rPr spc="-5" dirty="0">
                <a:latin typeface="Arial"/>
                <a:cs typeface="Arial"/>
              </a:rPr>
              <a:t>“no.”</a:t>
            </a:r>
            <a:endParaRPr dirty="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88180" cy="635000"/>
          </a:xfrm>
          <a:prstGeom prst="rect">
            <a:avLst/>
          </a:prstGeom>
        </p:spPr>
        <p:txBody>
          <a:bodyPr vert="horz" wrap="square" lIns="0" tIns="12065" rIns="0" bIns="0" rtlCol="0">
            <a:spAutoFit/>
          </a:bodyPr>
          <a:lstStyle/>
          <a:p>
            <a:pPr marL="12700">
              <a:lnSpc>
                <a:spcPct val="100000"/>
              </a:lnSpc>
              <a:spcBef>
                <a:spcPts val="95"/>
              </a:spcBef>
            </a:pPr>
            <a:r>
              <a:rPr spc="-5" dirty="0"/>
              <a:t>Management</a:t>
            </a:r>
            <a:r>
              <a:rPr spc="-2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62</a:t>
            </a:fld>
            <a:endParaRPr spc="-5" dirty="0"/>
          </a:p>
        </p:txBody>
      </p:sp>
      <p:sp>
        <p:nvSpPr>
          <p:cNvPr id="3" name="object 3"/>
          <p:cNvSpPr txBox="1"/>
          <p:nvPr/>
        </p:nvSpPr>
        <p:spPr>
          <a:xfrm>
            <a:off x="1828800" y="1931035"/>
            <a:ext cx="6820154" cy="3704219"/>
          </a:xfrm>
          <a:prstGeom prst="rect">
            <a:avLst/>
          </a:prstGeom>
        </p:spPr>
        <p:txBody>
          <a:bodyPr vert="horz" wrap="square" lIns="0" tIns="13335" rIns="0" bIns="0" rtlCol="0">
            <a:spAutoFit/>
          </a:bodyPr>
          <a:lstStyle/>
          <a:p>
            <a:pPr marL="299085" marR="267335"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If we get behind schedule, we can add</a:t>
            </a:r>
            <a:r>
              <a:rPr spc="-160" dirty="0">
                <a:latin typeface="Arial"/>
                <a:cs typeface="Arial"/>
              </a:rPr>
              <a:t> </a:t>
            </a:r>
            <a:r>
              <a:rPr spc="-5" dirty="0">
                <a:latin typeface="Arial"/>
                <a:cs typeface="Arial"/>
              </a:rPr>
              <a:t>more  </a:t>
            </a:r>
            <a:r>
              <a:rPr dirty="0">
                <a:latin typeface="Arial"/>
                <a:cs typeface="Arial"/>
              </a:rPr>
              <a:t>programmers and catch up </a:t>
            </a:r>
            <a:r>
              <a:rPr spc="-5" dirty="0">
                <a:latin typeface="Arial"/>
                <a:cs typeface="Arial"/>
              </a:rPr>
              <a:t>(sometimes </a:t>
            </a:r>
            <a:r>
              <a:rPr dirty="0">
                <a:latin typeface="Arial"/>
                <a:cs typeface="Arial"/>
              </a:rPr>
              <a:t>called the  “Mongolian horde”</a:t>
            </a:r>
            <a:r>
              <a:rPr spc="-60" dirty="0">
                <a:latin typeface="Arial"/>
                <a:cs typeface="Arial"/>
              </a:rPr>
              <a:t> </a:t>
            </a:r>
            <a:r>
              <a:rPr spc="-5" dirty="0">
                <a:latin typeface="Arial"/>
                <a:cs typeface="Arial"/>
              </a:rPr>
              <a:t>concept).</a:t>
            </a:r>
            <a:endParaRPr lang="en-US" spc="-5" dirty="0">
              <a:latin typeface="Arial"/>
              <a:cs typeface="Arial"/>
            </a:endParaRPr>
          </a:p>
          <a:p>
            <a:pPr marL="299085" marR="267335" indent="-287020" algn="just">
              <a:lnSpc>
                <a:spcPct val="100000"/>
              </a:lnSpc>
              <a:spcBef>
                <a:spcPts val="105"/>
              </a:spcBef>
              <a:buClr>
                <a:srgbClr val="9A0000"/>
              </a:buClr>
              <a:buSzPct val="70000"/>
              <a:buFont typeface="Wingdings"/>
              <a:buChar char=""/>
              <a:tabLst>
                <a:tab pos="299085" algn="l"/>
                <a:tab pos="299720" algn="l"/>
              </a:tabLst>
            </a:pPr>
            <a:endParaRPr lang="en-US" spc="-5" dirty="0">
              <a:latin typeface="Arial"/>
              <a:cs typeface="Arial"/>
            </a:endParaRPr>
          </a:p>
          <a:p>
            <a:pPr marL="299085" marR="267335"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r>
              <a:rPr b="1" spc="-5" dirty="0">
                <a:latin typeface="Arial"/>
                <a:cs typeface="Arial"/>
              </a:rPr>
              <a:t>Reality: </a:t>
            </a:r>
            <a:r>
              <a:rPr dirty="0">
                <a:latin typeface="Arial"/>
                <a:cs typeface="Arial"/>
              </a:rPr>
              <a:t>Software development is not a mechanistic  </a:t>
            </a:r>
            <a:r>
              <a:rPr spc="5" dirty="0">
                <a:latin typeface="Arial"/>
                <a:cs typeface="Arial"/>
              </a:rPr>
              <a:t>process </a:t>
            </a:r>
            <a:r>
              <a:rPr dirty="0">
                <a:latin typeface="Arial"/>
                <a:cs typeface="Arial"/>
              </a:rPr>
              <a:t>like manufacturing. In the words of Brooks  [Bro95]: “</a:t>
            </a:r>
            <a:r>
              <a:rPr dirty="0">
                <a:solidFill>
                  <a:srgbClr val="6F2F9F"/>
                </a:solidFill>
                <a:latin typeface="Arial"/>
                <a:cs typeface="Arial"/>
              </a:rPr>
              <a:t>adding people to a </a:t>
            </a:r>
            <a:r>
              <a:rPr spc="-5" dirty="0">
                <a:solidFill>
                  <a:srgbClr val="6F2F9F"/>
                </a:solidFill>
                <a:latin typeface="Arial"/>
                <a:cs typeface="Arial"/>
              </a:rPr>
              <a:t>late </a:t>
            </a:r>
            <a:r>
              <a:rPr dirty="0">
                <a:solidFill>
                  <a:srgbClr val="6F2F9F"/>
                </a:solidFill>
                <a:latin typeface="Arial"/>
                <a:cs typeface="Arial"/>
              </a:rPr>
              <a:t>software project  makes it </a:t>
            </a:r>
            <a:r>
              <a:rPr spc="-15" dirty="0">
                <a:solidFill>
                  <a:srgbClr val="6F2F9F"/>
                </a:solidFill>
                <a:latin typeface="Arial"/>
                <a:cs typeface="Arial"/>
              </a:rPr>
              <a:t>later</a:t>
            </a:r>
            <a:r>
              <a:rPr spc="-15" dirty="0">
                <a:latin typeface="Arial"/>
                <a:cs typeface="Arial"/>
              </a:rPr>
              <a:t>.” </a:t>
            </a:r>
            <a:r>
              <a:rPr dirty="0">
                <a:latin typeface="Arial"/>
                <a:cs typeface="Arial"/>
              </a:rPr>
              <a:t>At </a:t>
            </a:r>
            <a:r>
              <a:rPr spc="-5" dirty="0">
                <a:latin typeface="Arial"/>
                <a:cs typeface="Arial"/>
              </a:rPr>
              <a:t>first, </a:t>
            </a:r>
            <a:r>
              <a:rPr dirty="0">
                <a:latin typeface="Arial"/>
                <a:cs typeface="Arial"/>
              </a:rPr>
              <a:t>this statement may seem  counterintuitive. </a:t>
            </a:r>
            <a:r>
              <a:rPr spc="-15" dirty="0">
                <a:latin typeface="Arial"/>
                <a:cs typeface="Arial"/>
              </a:rPr>
              <a:t>However, </a:t>
            </a:r>
            <a:r>
              <a:rPr dirty="0">
                <a:latin typeface="Arial"/>
                <a:cs typeface="Arial"/>
              </a:rPr>
              <a:t>as new people are added, </a:t>
            </a:r>
            <a:r>
              <a:rPr dirty="0">
                <a:solidFill>
                  <a:srgbClr val="006FC0"/>
                </a:solidFill>
                <a:latin typeface="Arial"/>
                <a:cs typeface="Arial"/>
              </a:rPr>
              <a:t> people who were working must spend </a:t>
            </a:r>
            <a:r>
              <a:rPr spc="-5" dirty="0">
                <a:solidFill>
                  <a:srgbClr val="006FC0"/>
                </a:solidFill>
                <a:latin typeface="Arial"/>
                <a:cs typeface="Arial"/>
              </a:rPr>
              <a:t>time</a:t>
            </a:r>
            <a:r>
              <a:rPr spc="-125" dirty="0">
                <a:solidFill>
                  <a:srgbClr val="006FC0"/>
                </a:solidFill>
                <a:latin typeface="Arial"/>
                <a:cs typeface="Arial"/>
              </a:rPr>
              <a:t> </a:t>
            </a:r>
            <a:r>
              <a:rPr dirty="0">
                <a:solidFill>
                  <a:srgbClr val="006FC0"/>
                </a:solidFill>
                <a:latin typeface="Arial"/>
                <a:cs typeface="Arial"/>
              </a:rPr>
              <a:t>educating  the </a:t>
            </a:r>
            <a:r>
              <a:rPr spc="5" dirty="0">
                <a:solidFill>
                  <a:srgbClr val="006FC0"/>
                </a:solidFill>
                <a:latin typeface="Arial"/>
                <a:cs typeface="Arial"/>
              </a:rPr>
              <a:t>newcomers, </a:t>
            </a:r>
            <a:r>
              <a:rPr dirty="0">
                <a:solidFill>
                  <a:srgbClr val="006FC0"/>
                </a:solidFill>
                <a:latin typeface="Arial"/>
                <a:cs typeface="Arial"/>
              </a:rPr>
              <a:t>thereby reducing the amount of time  spent on productive development </a:t>
            </a:r>
            <a:r>
              <a:rPr spc="-5" dirty="0">
                <a:solidFill>
                  <a:srgbClr val="006FC0"/>
                </a:solidFill>
                <a:latin typeface="Arial"/>
                <a:cs typeface="Arial"/>
              </a:rPr>
              <a:t>effort</a:t>
            </a:r>
            <a:r>
              <a:rPr spc="-5" dirty="0">
                <a:latin typeface="Arial"/>
                <a:cs typeface="Arial"/>
              </a:rPr>
              <a:t>. </a:t>
            </a:r>
            <a:r>
              <a:rPr dirty="0">
                <a:latin typeface="Arial"/>
                <a:cs typeface="Arial"/>
              </a:rPr>
              <a:t>People can  be added but only in a planned and well coordinated  </a:t>
            </a:r>
            <a:r>
              <a:rPr spc="-15" dirty="0">
                <a:latin typeface="Arial"/>
                <a:cs typeface="Arial"/>
              </a:rPr>
              <a:t>manner.</a:t>
            </a:r>
            <a:endParaRPr dirty="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88180" cy="635000"/>
          </a:xfrm>
          <a:prstGeom prst="rect">
            <a:avLst/>
          </a:prstGeom>
        </p:spPr>
        <p:txBody>
          <a:bodyPr vert="horz" wrap="square" lIns="0" tIns="12065" rIns="0" bIns="0" rtlCol="0">
            <a:spAutoFit/>
          </a:bodyPr>
          <a:lstStyle/>
          <a:p>
            <a:pPr marL="12700">
              <a:lnSpc>
                <a:spcPct val="100000"/>
              </a:lnSpc>
              <a:spcBef>
                <a:spcPts val="95"/>
              </a:spcBef>
            </a:pPr>
            <a:r>
              <a:rPr spc="-5" dirty="0"/>
              <a:t>Management</a:t>
            </a:r>
            <a:r>
              <a:rPr spc="-2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63</a:t>
            </a:fld>
            <a:endParaRPr spc="-5" dirty="0"/>
          </a:p>
        </p:txBody>
      </p:sp>
      <p:sp>
        <p:nvSpPr>
          <p:cNvPr id="3" name="object 3"/>
          <p:cNvSpPr txBox="1"/>
          <p:nvPr/>
        </p:nvSpPr>
        <p:spPr>
          <a:xfrm>
            <a:off x="1828800" y="1953517"/>
            <a:ext cx="6721729" cy="2255105"/>
          </a:xfrm>
          <a:prstGeom prst="rect">
            <a:avLst/>
          </a:prstGeom>
        </p:spPr>
        <p:txBody>
          <a:bodyPr vert="horz" wrap="square" lIns="0" tIns="13335" rIns="0" bIns="0" rtlCol="0">
            <a:spAutoFit/>
          </a:bodyPr>
          <a:lstStyle/>
          <a:p>
            <a:pPr marL="299085" marR="5080"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If I decide to outsource the software project</a:t>
            </a:r>
            <a:r>
              <a:rPr spc="-229" dirty="0">
                <a:latin typeface="Arial"/>
                <a:cs typeface="Arial"/>
              </a:rPr>
              <a:t> </a:t>
            </a:r>
            <a:r>
              <a:rPr dirty="0">
                <a:latin typeface="Arial"/>
                <a:cs typeface="Arial"/>
              </a:rPr>
              <a:t>to  a third </a:t>
            </a:r>
            <a:r>
              <a:rPr spc="-25" dirty="0">
                <a:latin typeface="Arial"/>
                <a:cs typeface="Arial"/>
              </a:rPr>
              <a:t>party, </a:t>
            </a:r>
            <a:r>
              <a:rPr dirty="0">
                <a:latin typeface="Arial"/>
                <a:cs typeface="Arial"/>
              </a:rPr>
              <a:t>I can just relax and let that firm build</a:t>
            </a:r>
            <a:r>
              <a:rPr spc="-195" dirty="0">
                <a:latin typeface="Arial"/>
                <a:cs typeface="Arial"/>
              </a:rPr>
              <a:t> </a:t>
            </a:r>
            <a:r>
              <a:rPr spc="-5" dirty="0">
                <a:latin typeface="Arial"/>
                <a:cs typeface="Arial"/>
              </a:rPr>
              <a:t>it.</a:t>
            </a:r>
            <a:endParaRPr lang="en-US" spc="-5" dirty="0">
              <a:latin typeface="Arial"/>
              <a:cs typeface="Arial"/>
            </a:endParaRPr>
          </a:p>
          <a:p>
            <a:pPr marL="299085" marR="5080" indent="-287020" algn="just">
              <a:lnSpc>
                <a:spcPct val="100000"/>
              </a:lnSpc>
              <a:spcBef>
                <a:spcPts val="105"/>
              </a:spcBef>
              <a:buClr>
                <a:srgbClr val="9A0000"/>
              </a:buClr>
              <a:buSzPct val="70000"/>
              <a:buFont typeface="Wingdings"/>
              <a:buChar char=""/>
              <a:tabLst>
                <a:tab pos="299085" algn="l"/>
                <a:tab pos="299720" algn="l"/>
              </a:tabLst>
            </a:pPr>
            <a:endParaRPr lang="en-US" spc="-5" dirty="0">
              <a:latin typeface="Arial"/>
              <a:cs typeface="Arial"/>
            </a:endParaRPr>
          </a:p>
          <a:p>
            <a:pPr marL="299085" marR="5080"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algn="just">
              <a:lnSpc>
                <a:spcPct val="100000"/>
              </a:lnSpc>
              <a:spcBef>
                <a:spcPts val="20"/>
              </a:spcBef>
              <a:buClr>
                <a:srgbClr val="9A0000"/>
              </a:buClr>
              <a:buFont typeface="Wingdings"/>
              <a:buChar char=""/>
            </a:pPr>
            <a:endParaRPr dirty="0">
              <a:latin typeface="Arial"/>
              <a:cs typeface="Arial"/>
            </a:endParaRPr>
          </a:p>
          <a:p>
            <a:pPr marL="299085" marR="27940" indent="-287020" algn="just">
              <a:lnSpc>
                <a:spcPct val="100000"/>
              </a:lnSpc>
              <a:spcBef>
                <a:spcPts val="5"/>
              </a:spcBef>
              <a:buClr>
                <a:srgbClr val="9A0000"/>
              </a:buClr>
              <a:buSzPct val="70000"/>
              <a:buFont typeface="Wingdings"/>
              <a:buChar char=""/>
              <a:tabLst>
                <a:tab pos="299085" algn="l"/>
                <a:tab pos="299720" algn="l"/>
              </a:tabLst>
            </a:pPr>
            <a:r>
              <a:rPr b="1" spc="-5" dirty="0">
                <a:latin typeface="Arial"/>
                <a:cs typeface="Arial"/>
              </a:rPr>
              <a:t>Reality: </a:t>
            </a:r>
            <a:r>
              <a:rPr dirty="0">
                <a:latin typeface="Arial"/>
                <a:cs typeface="Arial"/>
              </a:rPr>
              <a:t>If an organization does not understand</a:t>
            </a:r>
            <a:r>
              <a:rPr spc="-170" dirty="0">
                <a:latin typeface="Arial"/>
                <a:cs typeface="Arial"/>
              </a:rPr>
              <a:t> </a:t>
            </a:r>
            <a:r>
              <a:rPr dirty="0">
                <a:latin typeface="Arial"/>
                <a:cs typeface="Arial"/>
              </a:rPr>
              <a:t>how  to manage and control software projects </a:t>
            </a:r>
            <a:r>
              <a:rPr spc="-15" dirty="0">
                <a:latin typeface="Arial"/>
                <a:cs typeface="Arial"/>
              </a:rPr>
              <a:t>internally,</a:t>
            </a:r>
            <a:r>
              <a:rPr spc="-170" dirty="0">
                <a:latin typeface="Arial"/>
                <a:cs typeface="Arial"/>
              </a:rPr>
              <a:t> </a:t>
            </a:r>
            <a:r>
              <a:rPr dirty="0">
                <a:latin typeface="Arial"/>
                <a:cs typeface="Arial"/>
              </a:rPr>
              <a:t>it  will invariably struggle when it outsources software  projects.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724275" cy="635000"/>
          </a:xfrm>
          <a:prstGeom prst="rect">
            <a:avLst/>
          </a:prstGeom>
        </p:spPr>
        <p:txBody>
          <a:bodyPr vert="horz" wrap="square" lIns="0" tIns="12065" rIns="0" bIns="0" rtlCol="0">
            <a:spAutoFit/>
          </a:bodyPr>
          <a:lstStyle/>
          <a:p>
            <a:pPr marL="12700">
              <a:lnSpc>
                <a:spcPct val="100000"/>
              </a:lnSpc>
              <a:spcBef>
                <a:spcPts val="95"/>
              </a:spcBef>
            </a:pPr>
            <a:r>
              <a:rPr spc="-5" dirty="0"/>
              <a:t>Customer</a:t>
            </a:r>
            <a:r>
              <a:rPr spc="-25"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64</a:t>
            </a:fld>
            <a:endParaRPr spc="-5" dirty="0"/>
          </a:p>
        </p:txBody>
      </p:sp>
      <p:sp>
        <p:nvSpPr>
          <p:cNvPr id="3" name="object 3"/>
          <p:cNvSpPr txBox="1"/>
          <p:nvPr/>
        </p:nvSpPr>
        <p:spPr>
          <a:xfrm>
            <a:off x="2364994" y="1931035"/>
            <a:ext cx="6294120" cy="2783454"/>
          </a:xfrm>
          <a:prstGeom prst="rect">
            <a:avLst/>
          </a:prstGeom>
        </p:spPr>
        <p:txBody>
          <a:bodyPr vert="horz" wrap="square" lIns="0" tIns="13335" rIns="0" bIns="0" rtlCol="0">
            <a:spAutoFit/>
          </a:bodyPr>
          <a:lstStyle/>
          <a:p>
            <a:pPr marL="299085" marR="171450"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A general statement of objectives is</a:t>
            </a:r>
            <a:r>
              <a:rPr spc="-225" dirty="0">
                <a:latin typeface="Arial"/>
                <a:cs typeface="Arial"/>
              </a:rPr>
              <a:t> </a:t>
            </a:r>
            <a:r>
              <a:rPr dirty="0">
                <a:latin typeface="Arial"/>
                <a:cs typeface="Arial"/>
              </a:rPr>
              <a:t>sufficient  to begin writing programs—we can </a:t>
            </a:r>
            <a:r>
              <a:rPr spc="-5" dirty="0">
                <a:latin typeface="Arial"/>
                <a:cs typeface="Arial"/>
              </a:rPr>
              <a:t>fill </a:t>
            </a:r>
            <a:r>
              <a:rPr dirty="0">
                <a:latin typeface="Arial"/>
                <a:cs typeface="Arial"/>
              </a:rPr>
              <a:t>in </a:t>
            </a:r>
            <a:r>
              <a:rPr spc="-5" dirty="0">
                <a:latin typeface="Arial"/>
                <a:cs typeface="Arial"/>
              </a:rPr>
              <a:t>the </a:t>
            </a:r>
            <a:r>
              <a:rPr dirty="0">
                <a:latin typeface="Arial"/>
                <a:cs typeface="Arial"/>
              </a:rPr>
              <a:t>details  later</a:t>
            </a:r>
          </a:p>
          <a:p>
            <a:pPr algn="just">
              <a:lnSpc>
                <a:spcPct val="100000"/>
              </a:lnSpc>
              <a:spcBef>
                <a:spcPts val="20"/>
              </a:spcBef>
              <a:buClr>
                <a:srgbClr val="9A0000"/>
              </a:buClr>
              <a:buFont typeface="Wingdings"/>
              <a:buChar char=""/>
            </a:pPr>
            <a:endParaRPr dirty="0">
              <a:latin typeface="Arial"/>
              <a:cs typeface="Arial"/>
            </a:endParaRPr>
          </a:p>
          <a:p>
            <a:pPr marL="299085" marR="5080" indent="-287020" algn="just">
              <a:lnSpc>
                <a:spcPct val="100000"/>
              </a:lnSpc>
              <a:spcBef>
                <a:spcPts val="5"/>
              </a:spcBef>
              <a:buClr>
                <a:srgbClr val="9A0000"/>
              </a:buClr>
              <a:buSzPct val="70000"/>
              <a:buFont typeface="Wingdings"/>
              <a:buChar char=""/>
              <a:tabLst>
                <a:tab pos="299085" algn="l"/>
                <a:tab pos="299720" algn="l"/>
                <a:tab pos="3232785" algn="l"/>
              </a:tabLst>
            </a:pPr>
            <a:r>
              <a:rPr b="1" spc="-5" dirty="0">
                <a:latin typeface="Arial"/>
                <a:cs typeface="Arial"/>
              </a:rPr>
              <a:t>Reality: </a:t>
            </a:r>
            <a:r>
              <a:rPr dirty="0">
                <a:latin typeface="Arial"/>
                <a:cs typeface="Arial"/>
              </a:rPr>
              <a:t>Although a comprehensive and stable  statement of requirements is not always possible, an  ambiguous</a:t>
            </a:r>
            <a:r>
              <a:rPr spc="-30" dirty="0">
                <a:latin typeface="Arial"/>
                <a:cs typeface="Arial"/>
              </a:rPr>
              <a:t> </a:t>
            </a:r>
            <a:r>
              <a:rPr dirty="0">
                <a:latin typeface="Arial"/>
                <a:cs typeface="Arial"/>
              </a:rPr>
              <a:t>“statement</a:t>
            </a:r>
            <a:r>
              <a:rPr spc="-40" dirty="0">
                <a:latin typeface="Arial"/>
                <a:cs typeface="Arial"/>
              </a:rPr>
              <a:t> </a:t>
            </a:r>
            <a:r>
              <a:rPr spc="-5" dirty="0">
                <a:latin typeface="Arial"/>
                <a:cs typeface="Arial"/>
              </a:rPr>
              <a:t>of</a:t>
            </a:r>
            <a:r>
              <a:rPr lang="en-US" spc="-5" dirty="0">
                <a:latin typeface="Arial"/>
                <a:cs typeface="Arial"/>
              </a:rPr>
              <a:t> </a:t>
            </a:r>
            <a:r>
              <a:rPr spc="-5" dirty="0">
                <a:latin typeface="Arial"/>
                <a:cs typeface="Arial"/>
              </a:rPr>
              <a:t>objectives” is </a:t>
            </a:r>
            <a:r>
              <a:rPr dirty="0">
                <a:latin typeface="Arial"/>
                <a:cs typeface="Arial"/>
              </a:rPr>
              <a:t>a recipe for  </a:t>
            </a:r>
            <a:r>
              <a:rPr spc="-10" dirty="0">
                <a:latin typeface="Arial"/>
                <a:cs typeface="Arial"/>
              </a:rPr>
              <a:t>disaster.</a:t>
            </a:r>
            <a:endParaRPr lang="en-US" spc="-10" dirty="0">
              <a:latin typeface="Arial"/>
              <a:cs typeface="Arial"/>
            </a:endParaRPr>
          </a:p>
          <a:p>
            <a:pPr marL="299085" marR="5080" indent="-287020" algn="just">
              <a:lnSpc>
                <a:spcPct val="100000"/>
              </a:lnSpc>
              <a:spcBef>
                <a:spcPts val="5"/>
              </a:spcBef>
              <a:buClr>
                <a:srgbClr val="9A0000"/>
              </a:buClr>
              <a:buSzPct val="70000"/>
              <a:buFont typeface="Wingdings"/>
              <a:buChar char=""/>
              <a:tabLst>
                <a:tab pos="299085" algn="l"/>
                <a:tab pos="299720" algn="l"/>
                <a:tab pos="3232785" algn="l"/>
              </a:tabLst>
            </a:pPr>
            <a:endParaRPr lang="en-US" spc="-10" dirty="0">
              <a:latin typeface="Arial"/>
              <a:cs typeface="Arial"/>
            </a:endParaRPr>
          </a:p>
          <a:p>
            <a:pPr marL="299085" marR="5080" indent="-287020" algn="just">
              <a:lnSpc>
                <a:spcPct val="100000"/>
              </a:lnSpc>
              <a:spcBef>
                <a:spcPts val="5"/>
              </a:spcBef>
              <a:buClr>
                <a:srgbClr val="9A0000"/>
              </a:buClr>
              <a:buSzPct val="70000"/>
              <a:buFont typeface="Wingdings"/>
              <a:buChar char=""/>
              <a:tabLst>
                <a:tab pos="299085" algn="l"/>
                <a:tab pos="299720" algn="l"/>
                <a:tab pos="3232785" algn="l"/>
              </a:tabLst>
            </a:pPr>
            <a:r>
              <a:rPr spc="-10" dirty="0">
                <a:latin typeface="Arial"/>
                <a:cs typeface="Arial"/>
              </a:rPr>
              <a:t> </a:t>
            </a:r>
            <a:r>
              <a:rPr dirty="0">
                <a:solidFill>
                  <a:srgbClr val="006FC0"/>
                </a:solidFill>
                <a:latin typeface="Arial"/>
                <a:cs typeface="Arial"/>
              </a:rPr>
              <a:t>Unambiguous requirements (usually</a:t>
            </a:r>
            <a:r>
              <a:rPr spc="-170" dirty="0">
                <a:solidFill>
                  <a:srgbClr val="006FC0"/>
                </a:solidFill>
                <a:latin typeface="Arial"/>
                <a:cs typeface="Arial"/>
              </a:rPr>
              <a:t> </a:t>
            </a:r>
            <a:r>
              <a:rPr dirty="0">
                <a:solidFill>
                  <a:srgbClr val="006FC0"/>
                </a:solidFill>
                <a:latin typeface="Arial"/>
                <a:cs typeface="Arial"/>
              </a:rPr>
              <a:t>derived  iteratively) are developed only through </a:t>
            </a:r>
            <a:r>
              <a:rPr spc="-5" dirty="0">
                <a:solidFill>
                  <a:srgbClr val="006FC0"/>
                </a:solidFill>
                <a:latin typeface="Arial"/>
                <a:cs typeface="Arial"/>
              </a:rPr>
              <a:t>effective </a:t>
            </a:r>
            <a:r>
              <a:rPr dirty="0">
                <a:solidFill>
                  <a:srgbClr val="006FC0"/>
                </a:solidFill>
                <a:latin typeface="Arial"/>
                <a:cs typeface="Arial"/>
              </a:rPr>
              <a:t>and  continuous communication between customer and  </a:t>
            </a:r>
            <a:r>
              <a:rPr spc="-10" dirty="0">
                <a:solidFill>
                  <a:srgbClr val="006FC0"/>
                </a:solidFill>
                <a:latin typeface="Arial"/>
                <a:cs typeface="Arial"/>
              </a:rPr>
              <a:t>developer.</a:t>
            </a:r>
            <a:endParaRPr dirty="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724275" cy="635000"/>
          </a:xfrm>
          <a:prstGeom prst="rect">
            <a:avLst/>
          </a:prstGeom>
        </p:spPr>
        <p:txBody>
          <a:bodyPr vert="horz" wrap="square" lIns="0" tIns="12065" rIns="0" bIns="0" rtlCol="0">
            <a:spAutoFit/>
          </a:bodyPr>
          <a:lstStyle/>
          <a:p>
            <a:pPr marL="12700">
              <a:lnSpc>
                <a:spcPct val="100000"/>
              </a:lnSpc>
              <a:spcBef>
                <a:spcPts val="95"/>
              </a:spcBef>
            </a:pPr>
            <a:r>
              <a:rPr spc="-5" dirty="0"/>
              <a:t>Customer</a:t>
            </a:r>
            <a:r>
              <a:rPr spc="-25" dirty="0"/>
              <a:t> </a:t>
            </a:r>
            <a:r>
              <a:rPr spc="-5" dirty="0"/>
              <a:t>myths</a:t>
            </a:r>
          </a:p>
        </p:txBody>
      </p:sp>
      <p:sp>
        <p:nvSpPr>
          <p:cNvPr id="3" name="object 3"/>
          <p:cNvSpPr txBox="1"/>
          <p:nvPr/>
        </p:nvSpPr>
        <p:spPr>
          <a:xfrm>
            <a:off x="2364994" y="1931035"/>
            <a:ext cx="6395720" cy="3665747"/>
          </a:xfrm>
          <a:prstGeom prst="rect">
            <a:avLst/>
          </a:prstGeom>
        </p:spPr>
        <p:txBody>
          <a:bodyPr vert="horz" wrap="square" lIns="0" tIns="13335" rIns="0" bIns="0" rtlCol="0">
            <a:spAutoFit/>
          </a:bodyPr>
          <a:lstStyle/>
          <a:p>
            <a:pPr marL="299085" marR="123825" indent="-287020" algn="just">
              <a:lnSpc>
                <a:spcPct val="100000"/>
              </a:lnSpc>
              <a:spcBef>
                <a:spcPts val="105"/>
              </a:spcBef>
              <a:buClr>
                <a:srgbClr val="9A0000"/>
              </a:buClr>
              <a:buSzPct val="70000"/>
              <a:buFont typeface="Wingdings"/>
              <a:buChar char=""/>
              <a:tabLst>
                <a:tab pos="299085" algn="l"/>
                <a:tab pos="299720" algn="l"/>
              </a:tabLst>
            </a:pPr>
            <a:r>
              <a:rPr sz="1600" b="1" spc="-5" dirty="0">
                <a:latin typeface="Arial"/>
                <a:cs typeface="Arial"/>
              </a:rPr>
              <a:t>Myth: </a:t>
            </a:r>
            <a:r>
              <a:rPr sz="1600" i="1" dirty="0">
                <a:latin typeface="Arial"/>
                <a:cs typeface="Arial"/>
              </a:rPr>
              <a:t>Software requirements continually change,</a:t>
            </a:r>
            <a:r>
              <a:rPr sz="1600" i="1" spc="-160" dirty="0">
                <a:latin typeface="Arial"/>
                <a:cs typeface="Arial"/>
              </a:rPr>
              <a:t> </a:t>
            </a:r>
            <a:r>
              <a:rPr sz="1600" i="1" dirty="0">
                <a:latin typeface="Arial"/>
                <a:cs typeface="Arial"/>
              </a:rPr>
              <a:t>but  change can be easily accommodated because  software is</a:t>
            </a:r>
            <a:r>
              <a:rPr sz="1600" i="1" spc="-35" dirty="0">
                <a:latin typeface="Arial"/>
                <a:cs typeface="Arial"/>
              </a:rPr>
              <a:t> </a:t>
            </a:r>
            <a:r>
              <a:rPr sz="1600" i="1" dirty="0">
                <a:latin typeface="Arial"/>
                <a:cs typeface="Arial"/>
              </a:rPr>
              <a:t>flexible.</a:t>
            </a:r>
            <a:endParaRPr lang="en-US" sz="1600" i="1" dirty="0">
              <a:latin typeface="Arial"/>
              <a:cs typeface="Arial"/>
            </a:endParaRPr>
          </a:p>
          <a:p>
            <a:pPr marL="299085" marR="123825" indent="-287020" algn="just">
              <a:lnSpc>
                <a:spcPct val="100000"/>
              </a:lnSpc>
              <a:spcBef>
                <a:spcPts val="105"/>
              </a:spcBef>
              <a:buClr>
                <a:srgbClr val="9A0000"/>
              </a:buClr>
              <a:buSzPct val="70000"/>
              <a:buFont typeface="Wingdings"/>
              <a:buChar char=""/>
              <a:tabLst>
                <a:tab pos="299085" algn="l"/>
                <a:tab pos="299720" algn="l"/>
              </a:tabLst>
            </a:pPr>
            <a:endParaRPr lang="en-US" sz="1600" i="1" dirty="0">
              <a:latin typeface="Arial"/>
              <a:cs typeface="Arial"/>
            </a:endParaRPr>
          </a:p>
          <a:p>
            <a:pPr marL="299085" marR="123825" indent="-287020" algn="just">
              <a:lnSpc>
                <a:spcPct val="100000"/>
              </a:lnSpc>
              <a:spcBef>
                <a:spcPts val="105"/>
              </a:spcBef>
              <a:buClr>
                <a:srgbClr val="9A0000"/>
              </a:buClr>
              <a:buSzPct val="70000"/>
              <a:buFont typeface="Wingdings"/>
              <a:buChar char=""/>
              <a:tabLst>
                <a:tab pos="299085" algn="l"/>
                <a:tab pos="299720" algn="l"/>
              </a:tabLst>
            </a:pPr>
            <a:endParaRPr sz="1600" dirty="0">
              <a:latin typeface="Arial"/>
              <a:cs typeface="Arial"/>
            </a:endParaRPr>
          </a:p>
          <a:p>
            <a:pPr algn="just">
              <a:lnSpc>
                <a:spcPct val="100000"/>
              </a:lnSpc>
              <a:spcBef>
                <a:spcPts val="20"/>
              </a:spcBef>
              <a:buClr>
                <a:srgbClr val="9A0000"/>
              </a:buClr>
              <a:buFont typeface="Wingdings"/>
              <a:buChar char=""/>
            </a:pPr>
            <a:endParaRPr sz="1600" dirty="0">
              <a:latin typeface="Arial"/>
              <a:cs typeface="Arial"/>
            </a:endParaRPr>
          </a:p>
          <a:p>
            <a:pPr marL="299085" marR="119380" indent="-287020" algn="just">
              <a:lnSpc>
                <a:spcPct val="100000"/>
              </a:lnSpc>
              <a:spcBef>
                <a:spcPts val="5"/>
              </a:spcBef>
              <a:buClr>
                <a:srgbClr val="9A0000"/>
              </a:buClr>
              <a:buSzPct val="70000"/>
              <a:buFont typeface="Wingdings"/>
              <a:buChar char=""/>
              <a:tabLst>
                <a:tab pos="299085" algn="l"/>
                <a:tab pos="299720" algn="l"/>
              </a:tabLst>
            </a:pPr>
            <a:r>
              <a:rPr sz="1600" b="1" spc="-5" dirty="0">
                <a:latin typeface="Arial"/>
                <a:cs typeface="Arial"/>
              </a:rPr>
              <a:t>Reality: </a:t>
            </a:r>
            <a:r>
              <a:rPr sz="1600" dirty="0">
                <a:latin typeface="Arial"/>
                <a:cs typeface="Arial"/>
              </a:rPr>
              <a:t>It is true that software requirements change,  but </a:t>
            </a:r>
            <a:r>
              <a:rPr sz="1600" dirty="0">
                <a:solidFill>
                  <a:srgbClr val="006FC0"/>
                </a:solidFill>
                <a:latin typeface="Arial"/>
                <a:cs typeface="Arial"/>
              </a:rPr>
              <a:t>the impact of change varies with </a:t>
            </a:r>
            <a:r>
              <a:rPr sz="1600" spc="-5" dirty="0">
                <a:solidFill>
                  <a:srgbClr val="006FC0"/>
                </a:solidFill>
                <a:latin typeface="Arial"/>
                <a:cs typeface="Arial"/>
              </a:rPr>
              <a:t>the time </a:t>
            </a:r>
            <a:r>
              <a:rPr sz="1600" dirty="0">
                <a:solidFill>
                  <a:srgbClr val="006FC0"/>
                </a:solidFill>
                <a:latin typeface="Arial"/>
                <a:cs typeface="Arial"/>
              </a:rPr>
              <a:t>at  which it is introduced. </a:t>
            </a:r>
            <a:r>
              <a:rPr sz="1600" dirty="0">
                <a:latin typeface="Arial"/>
                <a:cs typeface="Arial"/>
              </a:rPr>
              <a:t>When requirements changes  are requested early (before design or code has been  </a:t>
            </a:r>
            <a:r>
              <a:rPr sz="1600" spc="5" dirty="0">
                <a:latin typeface="Arial"/>
                <a:cs typeface="Arial"/>
              </a:rPr>
              <a:t>s</a:t>
            </a:r>
            <a:r>
              <a:rPr sz="1600" dirty="0">
                <a:latin typeface="Arial"/>
                <a:cs typeface="Arial"/>
              </a:rPr>
              <a:t>tarted),</a:t>
            </a:r>
            <a:r>
              <a:rPr sz="1600" spc="-55" dirty="0">
                <a:latin typeface="Arial"/>
                <a:cs typeface="Arial"/>
              </a:rPr>
              <a:t> </a:t>
            </a:r>
            <a:r>
              <a:rPr sz="1600" dirty="0">
                <a:latin typeface="Arial"/>
                <a:cs typeface="Arial"/>
              </a:rPr>
              <a:t>the</a:t>
            </a:r>
            <a:r>
              <a:rPr sz="1600" spc="-20" dirty="0">
                <a:latin typeface="Arial"/>
                <a:cs typeface="Arial"/>
              </a:rPr>
              <a:t> </a:t>
            </a:r>
            <a:r>
              <a:rPr sz="1600" dirty="0">
                <a:latin typeface="Arial"/>
                <a:cs typeface="Arial"/>
              </a:rPr>
              <a:t>c</a:t>
            </a:r>
            <a:r>
              <a:rPr sz="1600" spc="5" dirty="0">
                <a:latin typeface="Arial"/>
                <a:cs typeface="Arial"/>
              </a:rPr>
              <a:t>o</a:t>
            </a:r>
            <a:r>
              <a:rPr sz="1600" dirty="0">
                <a:latin typeface="Arial"/>
                <a:cs typeface="Arial"/>
              </a:rPr>
              <a:t>st</a:t>
            </a:r>
            <a:r>
              <a:rPr sz="1600" spc="-30" dirty="0">
                <a:latin typeface="Arial"/>
                <a:cs typeface="Arial"/>
              </a:rPr>
              <a:t> </a:t>
            </a:r>
            <a:r>
              <a:rPr sz="1600" dirty="0">
                <a:latin typeface="Arial"/>
                <a:cs typeface="Arial"/>
              </a:rPr>
              <a:t>impa</a:t>
            </a:r>
            <a:r>
              <a:rPr sz="1600" spc="5" dirty="0">
                <a:latin typeface="Arial"/>
                <a:cs typeface="Arial"/>
              </a:rPr>
              <a:t>c</a:t>
            </a:r>
            <a:r>
              <a:rPr sz="1600" dirty="0">
                <a:latin typeface="Arial"/>
                <a:cs typeface="Arial"/>
              </a:rPr>
              <a:t>t</a:t>
            </a:r>
            <a:r>
              <a:rPr sz="1600" spc="-25" dirty="0">
                <a:latin typeface="Arial"/>
                <a:cs typeface="Arial"/>
              </a:rPr>
              <a:t> </a:t>
            </a:r>
            <a:r>
              <a:rPr sz="1600" dirty="0">
                <a:latin typeface="Arial"/>
                <a:cs typeface="Arial"/>
              </a:rPr>
              <a:t>is</a:t>
            </a:r>
            <a:r>
              <a:rPr sz="1600" spc="-15" dirty="0">
                <a:latin typeface="Arial"/>
                <a:cs typeface="Arial"/>
              </a:rPr>
              <a:t> </a:t>
            </a:r>
            <a:r>
              <a:rPr sz="1600" dirty="0">
                <a:latin typeface="Arial"/>
                <a:cs typeface="Arial"/>
              </a:rPr>
              <a:t>relati</a:t>
            </a:r>
            <a:r>
              <a:rPr sz="1600" spc="-15" dirty="0">
                <a:latin typeface="Arial"/>
                <a:cs typeface="Arial"/>
              </a:rPr>
              <a:t>v</a:t>
            </a:r>
            <a:r>
              <a:rPr sz="1600" dirty="0">
                <a:latin typeface="Arial"/>
                <a:cs typeface="Arial"/>
              </a:rPr>
              <a:t>ely </a:t>
            </a:r>
            <a:r>
              <a:rPr sz="1600" spc="5" dirty="0">
                <a:latin typeface="Arial"/>
                <a:cs typeface="Arial"/>
              </a:rPr>
              <a:t>s</a:t>
            </a:r>
            <a:r>
              <a:rPr sz="1600" dirty="0">
                <a:latin typeface="Arial"/>
                <a:cs typeface="Arial"/>
              </a:rPr>
              <a:t>mall</a:t>
            </a:r>
            <a:r>
              <a:rPr sz="1600" spc="5" dirty="0">
                <a:latin typeface="Arial"/>
                <a:cs typeface="Arial"/>
              </a:rPr>
              <a:t>.</a:t>
            </a:r>
            <a:r>
              <a:rPr sz="1600" dirty="0">
                <a:latin typeface="Arial"/>
                <a:cs typeface="Arial"/>
              </a:rPr>
              <a:t> Howeve</a:t>
            </a:r>
            <a:r>
              <a:rPr sz="1600" spc="-110" dirty="0">
                <a:latin typeface="Arial"/>
                <a:cs typeface="Arial"/>
              </a:rPr>
              <a:t>r</a:t>
            </a:r>
            <a:r>
              <a:rPr sz="1600" dirty="0">
                <a:latin typeface="Arial"/>
                <a:cs typeface="Arial"/>
              </a:rPr>
              <a:t>,  </a:t>
            </a:r>
            <a:r>
              <a:rPr sz="1600" dirty="0">
                <a:solidFill>
                  <a:srgbClr val="006FC0"/>
                </a:solidFill>
                <a:latin typeface="Arial"/>
                <a:cs typeface="Arial"/>
              </a:rPr>
              <a:t>as time passes, the cost impact grows rapidly</a:t>
            </a:r>
            <a:r>
              <a:rPr sz="1600" dirty="0">
                <a:latin typeface="Arial"/>
                <a:cs typeface="Arial"/>
              </a:rPr>
              <a:t>—  resources have been </a:t>
            </a:r>
            <a:r>
              <a:rPr sz="1600" spc="-5" dirty="0">
                <a:latin typeface="Arial"/>
                <a:cs typeface="Arial"/>
              </a:rPr>
              <a:t>committed, </a:t>
            </a:r>
            <a:r>
              <a:rPr sz="1600" dirty="0">
                <a:latin typeface="Arial"/>
                <a:cs typeface="Arial"/>
              </a:rPr>
              <a:t>a design</a:t>
            </a:r>
            <a:r>
              <a:rPr sz="1600" spc="-105" dirty="0">
                <a:latin typeface="Arial"/>
                <a:cs typeface="Arial"/>
              </a:rPr>
              <a:t> </a:t>
            </a:r>
            <a:r>
              <a:rPr sz="1600" dirty="0">
                <a:latin typeface="Arial"/>
                <a:cs typeface="Arial"/>
              </a:rPr>
              <a:t>framework  has been established, and change can cause  upheaval that requires additional resources and  major design</a:t>
            </a:r>
            <a:r>
              <a:rPr sz="1600" spc="-45" dirty="0">
                <a:latin typeface="Arial"/>
                <a:cs typeface="Arial"/>
              </a:rPr>
              <a:t> </a:t>
            </a:r>
            <a:r>
              <a:rPr sz="1600" dirty="0">
                <a:latin typeface="Arial"/>
                <a:cs typeface="Arial"/>
              </a:rPr>
              <a:t>modification.</a:t>
            </a:r>
          </a:p>
          <a:p>
            <a:pPr marR="5080" algn="just">
              <a:lnSpc>
                <a:spcPct val="100000"/>
              </a:lnSpc>
              <a:spcBef>
                <a:spcPts val="1350"/>
              </a:spcBef>
            </a:pPr>
            <a:endParaRPr sz="1600" dirty="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65320" cy="635000"/>
          </a:xfrm>
          <a:prstGeom prst="rect">
            <a:avLst/>
          </a:prstGeom>
        </p:spPr>
        <p:txBody>
          <a:bodyPr vert="horz" wrap="square" lIns="0" tIns="12065" rIns="0" bIns="0" rtlCol="0">
            <a:spAutoFit/>
          </a:bodyPr>
          <a:lstStyle/>
          <a:p>
            <a:pPr marL="12700">
              <a:lnSpc>
                <a:spcPct val="100000"/>
              </a:lnSpc>
              <a:spcBef>
                <a:spcPts val="95"/>
              </a:spcBef>
            </a:pPr>
            <a:r>
              <a:rPr dirty="0"/>
              <a:t>Practitioner’s</a:t>
            </a:r>
            <a:r>
              <a:rPr spc="-4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66</a:t>
            </a:fld>
            <a:endParaRPr spc="-5" dirty="0"/>
          </a:p>
        </p:txBody>
      </p:sp>
      <p:sp>
        <p:nvSpPr>
          <p:cNvPr id="3" name="object 3"/>
          <p:cNvSpPr txBox="1">
            <a:spLocks noGrp="1"/>
          </p:cNvSpPr>
          <p:nvPr>
            <p:ph type="body" idx="1"/>
          </p:nvPr>
        </p:nvSpPr>
        <p:spPr>
          <a:xfrm>
            <a:off x="543940" y="1858028"/>
            <a:ext cx="8056118" cy="2380120"/>
          </a:xfrm>
          <a:prstGeom prst="rect">
            <a:avLst/>
          </a:prstGeom>
        </p:spPr>
        <p:txBody>
          <a:bodyPr vert="horz" wrap="square" lIns="0" tIns="86341" rIns="0" bIns="0" rtlCol="0">
            <a:spAutoFit/>
          </a:bodyPr>
          <a:lstStyle/>
          <a:p>
            <a:pPr marL="2119630" marR="64135" indent="-287020" algn="just">
              <a:lnSpc>
                <a:spcPct val="100000"/>
              </a:lnSpc>
              <a:spcBef>
                <a:spcPts val="105"/>
              </a:spcBef>
              <a:buClr>
                <a:srgbClr val="9A0000"/>
              </a:buClr>
              <a:buSzPct val="70000"/>
              <a:buFont typeface="Wingdings"/>
              <a:buChar char=""/>
              <a:tabLst>
                <a:tab pos="2120265" algn="l"/>
                <a:tab pos="2120900" algn="l"/>
              </a:tabLst>
            </a:pPr>
            <a:r>
              <a:rPr sz="1800" b="1" i="0" spc="-5" dirty="0">
                <a:latin typeface="Arial"/>
                <a:cs typeface="Arial"/>
              </a:rPr>
              <a:t>Myth: </a:t>
            </a:r>
            <a:r>
              <a:rPr sz="1800" i="0" dirty="0"/>
              <a:t>Once we write the program and get it to</a:t>
            </a:r>
            <a:r>
              <a:rPr sz="1800" i="0" spc="-190" dirty="0"/>
              <a:t> </a:t>
            </a:r>
            <a:r>
              <a:rPr sz="1800" i="0" dirty="0"/>
              <a:t>work,  our job is</a:t>
            </a:r>
            <a:r>
              <a:rPr sz="1800" i="0" spc="-35" dirty="0"/>
              <a:t> </a:t>
            </a:r>
            <a:r>
              <a:rPr sz="1800" i="0" dirty="0"/>
              <a:t>done</a:t>
            </a:r>
            <a:endParaRPr lang="en-US" sz="1800" i="0" dirty="0"/>
          </a:p>
          <a:p>
            <a:pPr marL="2119630" marR="64135" indent="-287020" algn="just">
              <a:lnSpc>
                <a:spcPct val="100000"/>
              </a:lnSpc>
              <a:spcBef>
                <a:spcPts val="105"/>
              </a:spcBef>
              <a:buClr>
                <a:srgbClr val="9A0000"/>
              </a:buClr>
              <a:buSzPct val="70000"/>
              <a:buFont typeface="Wingdings"/>
              <a:buChar char=""/>
              <a:tabLst>
                <a:tab pos="2120265" algn="l"/>
                <a:tab pos="2120900" algn="l"/>
              </a:tabLst>
            </a:pPr>
            <a:endParaRPr sz="1800" i="0" dirty="0"/>
          </a:p>
          <a:p>
            <a:pPr marL="2119630" marR="5080" indent="-287020" algn="just">
              <a:lnSpc>
                <a:spcPct val="100000"/>
              </a:lnSpc>
              <a:spcBef>
                <a:spcPts val="480"/>
              </a:spcBef>
              <a:buClr>
                <a:srgbClr val="9A0000"/>
              </a:buClr>
              <a:buSzPct val="70000"/>
              <a:buFont typeface="Wingdings"/>
              <a:buChar char=""/>
              <a:tabLst>
                <a:tab pos="2120265" algn="l"/>
                <a:tab pos="2120900" algn="l"/>
              </a:tabLst>
            </a:pPr>
            <a:r>
              <a:rPr sz="1800" b="1" i="0" spc="-5" dirty="0">
                <a:latin typeface="Arial"/>
                <a:cs typeface="Arial"/>
              </a:rPr>
              <a:t>Reality: </a:t>
            </a:r>
            <a:r>
              <a:rPr sz="1800" i="0" dirty="0">
                <a:latin typeface="Arial"/>
                <a:cs typeface="Arial"/>
              </a:rPr>
              <a:t>Someone once said that “the sooner you  begin ‘writing code,’ the longer </a:t>
            </a:r>
            <a:r>
              <a:rPr sz="1800" i="0" spc="-5" dirty="0">
                <a:latin typeface="Arial"/>
                <a:cs typeface="Arial"/>
              </a:rPr>
              <a:t>it’ll </a:t>
            </a:r>
            <a:r>
              <a:rPr sz="1800" i="0" dirty="0">
                <a:latin typeface="Arial"/>
                <a:cs typeface="Arial"/>
              </a:rPr>
              <a:t>take you to </a:t>
            </a:r>
            <a:r>
              <a:rPr sz="1800" i="0" spc="-5" dirty="0">
                <a:latin typeface="Arial"/>
                <a:cs typeface="Arial"/>
              </a:rPr>
              <a:t>get  </a:t>
            </a:r>
            <a:r>
              <a:rPr sz="1800" i="0" dirty="0">
                <a:latin typeface="Arial"/>
                <a:cs typeface="Arial"/>
              </a:rPr>
              <a:t>done.” Industry data </a:t>
            </a:r>
            <a:r>
              <a:rPr sz="1800" i="0" spc="-5" dirty="0">
                <a:latin typeface="Arial"/>
                <a:cs typeface="Arial"/>
              </a:rPr>
              <a:t>indicate </a:t>
            </a:r>
            <a:r>
              <a:rPr sz="1800" i="0" dirty="0">
                <a:latin typeface="Arial"/>
                <a:cs typeface="Arial"/>
              </a:rPr>
              <a:t>that </a:t>
            </a:r>
            <a:r>
              <a:rPr sz="1800" i="0" dirty="0">
                <a:solidFill>
                  <a:srgbClr val="006FC0"/>
                </a:solidFill>
                <a:latin typeface="Arial"/>
                <a:cs typeface="Arial"/>
              </a:rPr>
              <a:t>between 60 and</a:t>
            </a:r>
            <a:r>
              <a:rPr sz="1800" i="0" spc="-195" dirty="0">
                <a:solidFill>
                  <a:srgbClr val="006FC0"/>
                </a:solidFill>
                <a:latin typeface="Arial"/>
                <a:cs typeface="Arial"/>
              </a:rPr>
              <a:t> </a:t>
            </a:r>
            <a:r>
              <a:rPr sz="1800" i="0" dirty="0">
                <a:solidFill>
                  <a:srgbClr val="006FC0"/>
                </a:solidFill>
                <a:latin typeface="Arial"/>
                <a:cs typeface="Arial"/>
              </a:rPr>
              <a:t>80  percent of all </a:t>
            </a:r>
            <a:r>
              <a:rPr sz="1800" i="0" spc="-10" dirty="0">
                <a:solidFill>
                  <a:srgbClr val="006FC0"/>
                </a:solidFill>
                <a:latin typeface="Arial"/>
                <a:cs typeface="Arial"/>
              </a:rPr>
              <a:t>effort </a:t>
            </a:r>
            <a:r>
              <a:rPr sz="1800" i="0" dirty="0">
                <a:solidFill>
                  <a:srgbClr val="006FC0"/>
                </a:solidFill>
                <a:latin typeface="Arial"/>
                <a:cs typeface="Arial"/>
              </a:rPr>
              <a:t>expended on software will be  expended </a:t>
            </a:r>
            <a:r>
              <a:rPr sz="1800" i="0" spc="-5" dirty="0">
                <a:solidFill>
                  <a:srgbClr val="006FC0"/>
                </a:solidFill>
                <a:latin typeface="Arial"/>
                <a:cs typeface="Arial"/>
              </a:rPr>
              <a:t>after </a:t>
            </a:r>
            <a:r>
              <a:rPr sz="1800" i="0" dirty="0">
                <a:solidFill>
                  <a:srgbClr val="006FC0"/>
                </a:solidFill>
                <a:latin typeface="Arial"/>
                <a:cs typeface="Arial"/>
              </a:rPr>
              <a:t>it is delivered to the customer for the  first</a:t>
            </a:r>
            <a:r>
              <a:rPr sz="1800" i="0" spc="-30" dirty="0">
                <a:solidFill>
                  <a:srgbClr val="006FC0"/>
                </a:solidFill>
                <a:latin typeface="Arial"/>
                <a:cs typeface="Arial"/>
              </a:rPr>
              <a:t> </a:t>
            </a:r>
            <a:r>
              <a:rPr sz="1800" i="0" dirty="0">
                <a:solidFill>
                  <a:srgbClr val="006FC0"/>
                </a:solidFill>
                <a:latin typeface="Arial"/>
                <a:cs typeface="Arial"/>
              </a:rPr>
              <a:t>time.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65320" cy="635000"/>
          </a:xfrm>
          <a:prstGeom prst="rect">
            <a:avLst/>
          </a:prstGeom>
        </p:spPr>
        <p:txBody>
          <a:bodyPr vert="horz" wrap="square" lIns="0" tIns="12065" rIns="0" bIns="0" rtlCol="0">
            <a:spAutoFit/>
          </a:bodyPr>
          <a:lstStyle/>
          <a:p>
            <a:pPr marL="12700">
              <a:lnSpc>
                <a:spcPct val="100000"/>
              </a:lnSpc>
              <a:spcBef>
                <a:spcPts val="95"/>
              </a:spcBef>
            </a:pPr>
            <a:r>
              <a:rPr dirty="0"/>
              <a:t>Practitioner’s</a:t>
            </a:r>
            <a:r>
              <a:rPr spc="-4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67</a:t>
            </a:fld>
            <a:endParaRPr spc="-5" dirty="0"/>
          </a:p>
        </p:txBody>
      </p:sp>
      <p:sp>
        <p:nvSpPr>
          <p:cNvPr id="3" name="object 3"/>
          <p:cNvSpPr txBox="1"/>
          <p:nvPr/>
        </p:nvSpPr>
        <p:spPr>
          <a:xfrm>
            <a:off x="2364994" y="1931035"/>
            <a:ext cx="6286500" cy="2506455"/>
          </a:xfrm>
          <a:prstGeom prst="rect">
            <a:avLst/>
          </a:prstGeom>
        </p:spPr>
        <p:txBody>
          <a:bodyPr vert="horz" wrap="square" lIns="0" tIns="13335" rIns="0" bIns="0" rtlCol="0">
            <a:spAutoFit/>
          </a:bodyPr>
          <a:lstStyle/>
          <a:p>
            <a:pPr marL="299085" marR="5080"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Until I </a:t>
            </a:r>
            <a:r>
              <a:rPr spc="-5" dirty="0">
                <a:latin typeface="Arial"/>
                <a:cs typeface="Arial"/>
              </a:rPr>
              <a:t>get </a:t>
            </a:r>
            <a:r>
              <a:rPr dirty="0">
                <a:latin typeface="Arial"/>
                <a:cs typeface="Arial"/>
              </a:rPr>
              <a:t>the program </a:t>
            </a:r>
            <a:r>
              <a:rPr spc="-5" dirty="0">
                <a:latin typeface="Arial"/>
                <a:cs typeface="Arial"/>
              </a:rPr>
              <a:t>“running” </a:t>
            </a:r>
            <a:r>
              <a:rPr dirty="0">
                <a:latin typeface="Arial"/>
                <a:cs typeface="Arial"/>
              </a:rPr>
              <a:t>I have </a:t>
            </a:r>
            <a:r>
              <a:rPr spc="-5" dirty="0">
                <a:latin typeface="Arial"/>
                <a:cs typeface="Arial"/>
              </a:rPr>
              <a:t>no</a:t>
            </a:r>
            <a:r>
              <a:rPr spc="-215" dirty="0">
                <a:latin typeface="Arial"/>
                <a:cs typeface="Arial"/>
              </a:rPr>
              <a:t> </a:t>
            </a:r>
            <a:r>
              <a:rPr dirty="0">
                <a:latin typeface="Arial"/>
                <a:cs typeface="Arial"/>
              </a:rPr>
              <a:t>way  of </a:t>
            </a:r>
            <a:r>
              <a:rPr spc="5" dirty="0">
                <a:latin typeface="Arial"/>
                <a:cs typeface="Arial"/>
              </a:rPr>
              <a:t>assessing </a:t>
            </a:r>
            <a:r>
              <a:rPr dirty="0">
                <a:latin typeface="Arial"/>
                <a:cs typeface="Arial"/>
              </a:rPr>
              <a:t>its</a:t>
            </a:r>
            <a:r>
              <a:rPr spc="-80" dirty="0">
                <a:latin typeface="Arial"/>
                <a:cs typeface="Arial"/>
              </a:rPr>
              <a:t> </a:t>
            </a:r>
            <a:r>
              <a:rPr spc="-20" dirty="0">
                <a:latin typeface="Arial"/>
                <a:cs typeface="Arial"/>
              </a:rPr>
              <a:t>quality.</a:t>
            </a:r>
            <a:endParaRPr dirty="0">
              <a:latin typeface="Arial"/>
              <a:cs typeface="Arial"/>
            </a:endParaRPr>
          </a:p>
          <a:p>
            <a:pPr algn="just">
              <a:lnSpc>
                <a:spcPct val="100000"/>
              </a:lnSpc>
              <a:spcBef>
                <a:spcPts val="20"/>
              </a:spcBef>
              <a:buClr>
                <a:srgbClr val="9A0000"/>
              </a:buClr>
              <a:buFont typeface="Wingdings"/>
              <a:buChar char=""/>
            </a:pPr>
            <a:endParaRPr dirty="0">
              <a:latin typeface="Arial"/>
              <a:cs typeface="Arial"/>
            </a:endParaRPr>
          </a:p>
          <a:p>
            <a:pPr marL="299085" marR="6985" indent="-287020" algn="just">
              <a:lnSpc>
                <a:spcPct val="100000"/>
              </a:lnSpc>
              <a:spcBef>
                <a:spcPts val="5"/>
              </a:spcBef>
              <a:buClr>
                <a:srgbClr val="9A0000"/>
              </a:buClr>
              <a:buSzPct val="70000"/>
              <a:buFont typeface="Wingdings"/>
              <a:buChar char=""/>
              <a:tabLst>
                <a:tab pos="299085" algn="l"/>
                <a:tab pos="299720" algn="l"/>
              </a:tabLst>
            </a:pPr>
            <a:r>
              <a:rPr b="1" spc="-5" dirty="0">
                <a:latin typeface="Arial"/>
                <a:cs typeface="Arial"/>
              </a:rPr>
              <a:t>Reality: </a:t>
            </a:r>
            <a:r>
              <a:rPr dirty="0">
                <a:latin typeface="Arial"/>
                <a:cs typeface="Arial"/>
              </a:rPr>
              <a:t>One of the most </a:t>
            </a:r>
            <a:r>
              <a:rPr spc="-5" dirty="0">
                <a:latin typeface="Arial"/>
                <a:cs typeface="Arial"/>
              </a:rPr>
              <a:t>effective </a:t>
            </a:r>
            <a:r>
              <a:rPr dirty="0">
                <a:latin typeface="Arial"/>
                <a:cs typeface="Arial"/>
              </a:rPr>
              <a:t>software quality  assurance mechanisms can be applied from the  inception of a project—the technical </a:t>
            </a:r>
            <a:r>
              <a:rPr spc="-15" dirty="0">
                <a:latin typeface="Arial"/>
                <a:cs typeface="Arial"/>
              </a:rPr>
              <a:t>review. </a:t>
            </a:r>
            <a:r>
              <a:rPr dirty="0">
                <a:solidFill>
                  <a:srgbClr val="006FC0"/>
                </a:solidFill>
                <a:latin typeface="Arial"/>
                <a:cs typeface="Arial"/>
              </a:rPr>
              <a:t>Software  reviews (described </a:t>
            </a:r>
            <a:r>
              <a:rPr spc="-5" dirty="0">
                <a:solidFill>
                  <a:srgbClr val="006FC0"/>
                </a:solidFill>
                <a:latin typeface="Arial"/>
                <a:cs typeface="Arial"/>
              </a:rPr>
              <a:t>in </a:t>
            </a:r>
            <a:r>
              <a:rPr dirty="0">
                <a:solidFill>
                  <a:srgbClr val="006FC0"/>
                </a:solidFill>
                <a:latin typeface="Arial"/>
                <a:cs typeface="Arial"/>
              </a:rPr>
              <a:t>Chapter 15) are a </a:t>
            </a:r>
            <a:r>
              <a:rPr spc="-5" dirty="0">
                <a:solidFill>
                  <a:srgbClr val="006FC0"/>
                </a:solidFill>
                <a:latin typeface="Arial"/>
                <a:cs typeface="Arial"/>
              </a:rPr>
              <a:t>“quality filter”  </a:t>
            </a:r>
            <a:r>
              <a:rPr dirty="0">
                <a:solidFill>
                  <a:srgbClr val="006FC0"/>
                </a:solidFill>
                <a:latin typeface="Arial"/>
                <a:cs typeface="Arial"/>
              </a:rPr>
              <a:t>that have been found to be more </a:t>
            </a:r>
            <a:r>
              <a:rPr spc="-5" dirty="0">
                <a:solidFill>
                  <a:srgbClr val="006FC0"/>
                </a:solidFill>
                <a:latin typeface="Arial"/>
                <a:cs typeface="Arial"/>
              </a:rPr>
              <a:t>effective </a:t>
            </a:r>
            <a:r>
              <a:rPr dirty="0">
                <a:solidFill>
                  <a:srgbClr val="006FC0"/>
                </a:solidFill>
                <a:latin typeface="Arial"/>
                <a:cs typeface="Arial"/>
              </a:rPr>
              <a:t>than  testing </a:t>
            </a:r>
            <a:r>
              <a:rPr dirty="0">
                <a:latin typeface="Arial"/>
                <a:cs typeface="Arial"/>
              </a:rPr>
              <a:t>for finding certain classes of software</a:t>
            </a:r>
            <a:r>
              <a:rPr spc="-155" dirty="0">
                <a:latin typeface="Arial"/>
                <a:cs typeface="Arial"/>
              </a:rPr>
              <a:t> </a:t>
            </a:r>
            <a:r>
              <a:rPr dirty="0">
                <a:latin typeface="Arial"/>
                <a:cs typeface="Arial"/>
              </a:rPr>
              <a:t>defects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65320" cy="635000"/>
          </a:xfrm>
          <a:prstGeom prst="rect">
            <a:avLst/>
          </a:prstGeom>
        </p:spPr>
        <p:txBody>
          <a:bodyPr vert="horz" wrap="square" lIns="0" tIns="12065" rIns="0" bIns="0" rtlCol="0">
            <a:spAutoFit/>
          </a:bodyPr>
          <a:lstStyle/>
          <a:p>
            <a:pPr marL="12700">
              <a:lnSpc>
                <a:spcPct val="100000"/>
              </a:lnSpc>
              <a:spcBef>
                <a:spcPts val="95"/>
              </a:spcBef>
            </a:pPr>
            <a:r>
              <a:rPr dirty="0"/>
              <a:t>Practitioner’s</a:t>
            </a:r>
            <a:r>
              <a:rPr spc="-4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68</a:t>
            </a:fld>
            <a:endParaRPr spc="-5" dirty="0"/>
          </a:p>
        </p:txBody>
      </p:sp>
      <p:sp>
        <p:nvSpPr>
          <p:cNvPr id="3" name="object 3"/>
          <p:cNvSpPr txBox="1"/>
          <p:nvPr/>
        </p:nvSpPr>
        <p:spPr>
          <a:xfrm>
            <a:off x="1828800" y="1931035"/>
            <a:ext cx="6745224" cy="2306401"/>
          </a:xfrm>
          <a:prstGeom prst="rect">
            <a:avLst/>
          </a:prstGeom>
        </p:spPr>
        <p:txBody>
          <a:bodyPr vert="horz" wrap="square" lIns="0" tIns="13335" rIns="0" bIns="0" rtlCol="0">
            <a:spAutoFit/>
          </a:bodyPr>
          <a:lstStyle/>
          <a:p>
            <a:pPr marL="299085" marR="782955"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The only deliverable work product for</a:t>
            </a:r>
            <a:r>
              <a:rPr spc="-155" dirty="0">
                <a:latin typeface="Arial"/>
                <a:cs typeface="Arial"/>
              </a:rPr>
              <a:t> </a:t>
            </a:r>
            <a:r>
              <a:rPr dirty="0">
                <a:latin typeface="Arial"/>
                <a:cs typeface="Arial"/>
              </a:rPr>
              <a:t>a  successful project is the working</a:t>
            </a:r>
            <a:r>
              <a:rPr spc="-145" dirty="0">
                <a:latin typeface="Arial"/>
                <a:cs typeface="Arial"/>
              </a:rPr>
              <a:t> </a:t>
            </a:r>
            <a:r>
              <a:rPr dirty="0">
                <a:latin typeface="Arial"/>
                <a:cs typeface="Arial"/>
              </a:rPr>
              <a:t>program.</a:t>
            </a:r>
            <a:endParaRPr lang="en-US" dirty="0">
              <a:latin typeface="Arial"/>
              <a:cs typeface="Arial"/>
            </a:endParaRPr>
          </a:p>
          <a:p>
            <a:pPr marL="299085" marR="782955"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Lst>
            </a:pPr>
            <a:r>
              <a:rPr b="1" spc="-5" dirty="0">
                <a:latin typeface="Arial"/>
                <a:cs typeface="Arial"/>
              </a:rPr>
              <a:t>Reality: </a:t>
            </a:r>
            <a:r>
              <a:rPr dirty="0">
                <a:solidFill>
                  <a:srgbClr val="006FC0"/>
                </a:solidFill>
                <a:latin typeface="Arial"/>
                <a:cs typeface="Arial"/>
              </a:rPr>
              <a:t>A working program is only one part of a  software configuration </a:t>
            </a:r>
            <a:r>
              <a:rPr dirty="0">
                <a:latin typeface="Arial"/>
                <a:cs typeface="Arial"/>
              </a:rPr>
              <a:t>that includes many elements. </a:t>
            </a:r>
            <a:r>
              <a:rPr dirty="0">
                <a:solidFill>
                  <a:srgbClr val="006FC0"/>
                </a:solidFill>
                <a:latin typeface="Arial"/>
                <a:cs typeface="Arial"/>
              </a:rPr>
              <a:t> A variety of work products </a:t>
            </a:r>
            <a:r>
              <a:rPr spc="-5" dirty="0">
                <a:solidFill>
                  <a:srgbClr val="006FC0"/>
                </a:solidFill>
                <a:latin typeface="Arial"/>
                <a:cs typeface="Arial"/>
              </a:rPr>
              <a:t>(e.g., </a:t>
            </a:r>
            <a:r>
              <a:rPr dirty="0">
                <a:solidFill>
                  <a:srgbClr val="006FC0"/>
                </a:solidFill>
                <a:latin typeface="Arial"/>
                <a:cs typeface="Arial"/>
              </a:rPr>
              <a:t>models,</a:t>
            </a:r>
            <a:r>
              <a:rPr spc="-250" dirty="0">
                <a:solidFill>
                  <a:srgbClr val="006FC0"/>
                </a:solidFill>
                <a:latin typeface="Arial"/>
                <a:cs typeface="Arial"/>
              </a:rPr>
              <a:t> </a:t>
            </a:r>
            <a:r>
              <a:rPr dirty="0">
                <a:solidFill>
                  <a:srgbClr val="006FC0"/>
                </a:solidFill>
                <a:latin typeface="Arial"/>
                <a:cs typeface="Arial"/>
              </a:rPr>
              <a:t>documents,  plans) provide a foundation for successful  engineering </a:t>
            </a:r>
            <a:r>
              <a:rPr dirty="0">
                <a:latin typeface="Arial"/>
                <a:cs typeface="Arial"/>
              </a:rPr>
              <a:t>and, more important, guidance for  software</a:t>
            </a:r>
            <a:r>
              <a:rPr spc="-40" dirty="0">
                <a:latin typeface="Arial"/>
                <a:cs typeface="Arial"/>
              </a:rPr>
              <a:t> </a:t>
            </a:r>
            <a:r>
              <a:rPr dirty="0">
                <a:latin typeface="Arial"/>
                <a:cs typeface="Arial"/>
              </a:rPr>
              <a:t>support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465320" cy="635000"/>
          </a:xfrm>
          <a:prstGeom prst="rect">
            <a:avLst/>
          </a:prstGeom>
        </p:spPr>
        <p:txBody>
          <a:bodyPr vert="horz" wrap="square" lIns="0" tIns="12065" rIns="0" bIns="0" rtlCol="0">
            <a:spAutoFit/>
          </a:bodyPr>
          <a:lstStyle/>
          <a:p>
            <a:pPr marL="12700">
              <a:lnSpc>
                <a:spcPct val="100000"/>
              </a:lnSpc>
              <a:spcBef>
                <a:spcPts val="95"/>
              </a:spcBef>
            </a:pPr>
            <a:r>
              <a:rPr dirty="0"/>
              <a:t>Practitioner’s</a:t>
            </a:r>
            <a:r>
              <a:rPr spc="-40" dirty="0"/>
              <a:t> </a:t>
            </a:r>
            <a:r>
              <a:rPr spc="-5" dirty="0"/>
              <a:t>myths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69</a:t>
            </a:fld>
            <a:endParaRPr spc="-5" dirty="0"/>
          </a:p>
        </p:txBody>
      </p:sp>
      <p:sp>
        <p:nvSpPr>
          <p:cNvPr id="3" name="object 3"/>
          <p:cNvSpPr txBox="1"/>
          <p:nvPr/>
        </p:nvSpPr>
        <p:spPr>
          <a:xfrm>
            <a:off x="2364994" y="1931035"/>
            <a:ext cx="6254750" cy="2519279"/>
          </a:xfrm>
          <a:prstGeom prst="rect">
            <a:avLst/>
          </a:prstGeom>
        </p:spPr>
        <p:txBody>
          <a:bodyPr vert="horz" wrap="square" lIns="0" tIns="13335" rIns="0" bIns="0" rtlCol="0">
            <a:spAutoFit/>
          </a:bodyPr>
          <a:lstStyle/>
          <a:p>
            <a:pPr marL="299085" marR="5080" indent="-287020" algn="just">
              <a:lnSpc>
                <a:spcPct val="100000"/>
              </a:lnSpc>
              <a:spcBef>
                <a:spcPts val="105"/>
              </a:spcBef>
              <a:buClr>
                <a:srgbClr val="9A0000"/>
              </a:buClr>
              <a:buSzPct val="70000"/>
              <a:buFont typeface="Wingdings"/>
              <a:buChar char=""/>
              <a:tabLst>
                <a:tab pos="299085" algn="l"/>
                <a:tab pos="299720" algn="l"/>
              </a:tabLst>
            </a:pPr>
            <a:r>
              <a:rPr b="1" spc="-5" dirty="0">
                <a:latin typeface="Arial"/>
                <a:cs typeface="Arial"/>
              </a:rPr>
              <a:t>Myth: </a:t>
            </a:r>
            <a:r>
              <a:rPr dirty="0">
                <a:latin typeface="Arial"/>
                <a:cs typeface="Arial"/>
              </a:rPr>
              <a:t>Software engineering will </a:t>
            </a:r>
            <a:r>
              <a:rPr spc="-5" dirty="0">
                <a:latin typeface="Arial"/>
                <a:cs typeface="Arial"/>
              </a:rPr>
              <a:t>make </a:t>
            </a:r>
            <a:r>
              <a:rPr dirty="0">
                <a:latin typeface="Arial"/>
                <a:cs typeface="Arial"/>
              </a:rPr>
              <a:t>us create  voluminous and unnecessary documentation and</a:t>
            </a:r>
            <a:r>
              <a:rPr spc="-150" dirty="0">
                <a:latin typeface="Arial"/>
                <a:cs typeface="Arial"/>
              </a:rPr>
              <a:t> </a:t>
            </a:r>
            <a:r>
              <a:rPr dirty="0">
                <a:latin typeface="Arial"/>
                <a:cs typeface="Arial"/>
              </a:rPr>
              <a:t>will  invariably slow us</a:t>
            </a:r>
            <a:r>
              <a:rPr spc="-50" dirty="0">
                <a:latin typeface="Arial"/>
                <a:cs typeface="Arial"/>
              </a:rPr>
              <a:t> </a:t>
            </a:r>
            <a:r>
              <a:rPr dirty="0">
                <a:latin typeface="Arial"/>
                <a:cs typeface="Arial"/>
              </a:rPr>
              <a:t>down.</a:t>
            </a:r>
            <a:endParaRPr lang="en-US" dirty="0">
              <a:latin typeface="Arial"/>
              <a:cs typeface="Arial"/>
            </a:endParaRPr>
          </a:p>
          <a:p>
            <a:pPr marL="299085" marR="5080" indent="-287020" algn="just">
              <a:lnSpc>
                <a:spcPct val="100000"/>
              </a:lnSpc>
              <a:spcBef>
                <a:spcPts val="105"/>
              </a:spcBef>
              <a:buClr>
                <a:srgbClr val="9A0000"/>
              </a:buClr>
              <a:buSzPct val="70000"/>
              <a:buFont typeface="Wingdings"/>
              <a:buChar char=""/>
              <a:tabLst>
                <a:tab pos="299085" algn="l"/>
                <a:tab pos="299720" algn="l"/>
              </a:tabLst>
            </a:pPr>
            <a:endParaRPr dirty="0">
              <a:latin typeface="Arial"/>
              <a:cs typeface="Arial"/>
            </a:endParaRPr>
          </a:p>
          <a:p>
            <a:pPr algn="just">
              <a:lnSpc>
                <a:spcPct val="100000"/>
              </a:lnSpc>
              <a:spcBef>
                <a:spcPts val="20"/>
              </a:spcBef>
              <a:buClr>
                <a:srgbClr val="9A0000"/>
              </a:buClr>
              <a:buFont typeface="Wingdings"/>
              <a:buChar char=""/>
            </a:pPr>
            <a:endParaRPr dirty="0">
              <a:latin typeface="Arial"/>
              <a:cs typeface="Arial"/>
            </a:endParaRPr>
          </a:p>
          <a:p>
            <a:pPr marL="299085" marR="118110" indent="-287020" algn="just">
              <a:lnSpc>
                <a:spcPct val="100000"/>
              </a:lnSpc>
              <a:spcBef>
                <a:spcPts val="5"/>
              </a:spcBef>
              <a:buClr>
                <a:srgbClr val="9A0000"/>
              </a:buClr>
              <a:buSzPct val="70000"/>
              <a:buFont typeface="Wingdings"/>
              <a:buChar char=""/>
              <a:tabLst>
                <a:tab pos="299085" algn="l"/>
                <a:tab pos="299720" algn="l"/>
              </a:tabLst>
            </a:pPr>
            <a:r>
              <a:rPr b="1" spc="-5" dirty="0">
                <a:latin typeface="Arial"/>
                <a:cs typeface="Arial"/>
              </a:rPr>
              <a:t>Reality: </a:t>
            </a:r>
            <a:r>
              <a:rPr dirty="0">
                <a:latin typeface="Arial"/>
                <a:cs typeface="Arial"/>
              </a:rPr>
              <a:t>Software engineering is not about creating  documents. </a:t>
            </a:r>
            <a:r>
              <a:rPr dirty="0">
                <a:solidFill>
                  <a:srgbClr val="006FC0"/>
                </a:solidFill>
                <a:latin typeface="Arial"/>
                <a:cs typeface="Arial"/>
              </a:rPr>
              <a:t>It is about creating a quality product.  Better quality leads to reduced rework</a:t>
            </a:r>
            <a:r>
              <a:rPr dirty="0">
                <a:latin typeface="Arial"/>
                <a:cs typeface="Arial"/>
              </a:rPr>
              <a:t>. And</a:t>
            </a:r>
            <a:r>
              <a:rPr spc="-265" dirty="0">
                <a:latin typeface="Arial"/>
                <a:cs typeface="Arial"/>
              </a:rPr>
              <a:t> </a:t>
            </a:r>
            <a:r>
              <a:rPr dirty="0">
                <a:latin typeface="Arial"/>
                <a:cs typeface="Arial"/>
              </a:rPr>
              <a:t>reduced  rework results in faster delivery</a:t>
            </a:r>
            <a:r>
              <a:rPr spc="-105" dirty="0">
                <a:latin typeface="Arial"/>
                <a:cs typeface="Arial"/>
              </a:rPr>
              <a:t> </a:t>
            </a:r>
            <a:r>
              <a:rPr dirty="0">
                <a:latin typeface="Arial"/>
                <a:cs typeface="Arial"/>
              </a:rPr>
              <a:t>times.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223770" cy="635000"/>
          </a:xfrm>
          <a:prstGeom prst="rect">
            <a:avLst/>
          </a:prstGeom>
        </p:spPr>
        <p:txBody>
          <a:bodyPr vert="horz" wrap="square" lIns="0" tIns="12065" rIns="0" bIns="0" rtlCol="0">
            <a:spAutoFit/>
          </a:bodyPr>
          <a:lstStyle/>
          <a:p>
            <a:pPr marL="12700">
              <a:lnSpc>
                <a:spcPct val="100000"/>
              </a:lnSpc>
              <a:spcBef>
                <a:spcPts val="95"/>
              </a:spcBef>
            </a:pPr>
            <a:r>
              <a:rPr spc="-5" dirty="0"/>
              <a:t>Hard</a:t>
            </a:r>
            <a:r>
              <a:rPr spc="-20" dirty="0"/>
              <a:t>w</a:t>
            </a:r>
            <a:r>
              <a:rPr spc="-5" dirty="0"/>
              <a:t>are</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7</a:t>
            </a:fld>
            <a:endParaRPr sz="1000">
              <a:latin typeface="Arial"/>
              <a:cs typeface="Arial"/>
            </a:endParaRPr>
          </a:p>
        </p:txBody>
      </p:sp>
      <p:sp>
        <p:nvSpPr>
          <p:cNvPr id="3" name="object 3"/>
          <p:cNvSpPr txBox="1"/>
          <p:nvPr/>
        </p:nvSpPr>
        <p:spPr>
          <a:xfrm>
            <a:off x="1907794" y="1857882"/>
            <a:ext cx="6756400" cy="4623702"/>
          </a:xfrm>
          <a:prstGeom prst="rect">
            <a:avLst/>
          </a:prstGeom>
        </p:spPr>
        <p:txBody>
          <a:bodyPr vert="horz" wrap="square" lIns="0" tIns="85725" rIns="0" bIns="0" rtlCol="0">
            <a:spAutoFit/>
          </a:bodyPr>
          <a:lstStyle/>
          <a:p>
            <a:pPr marL="355600" indent="-342900">
              <a:lnSpc>
                <a:spcPct val="100000"/>
              </a:lnSpc>
              <a:spcBef>
                <a:spcPts val="675"/>
              </a:spcBef>
              <a:buClr>
                <a:srgbClr val="9A0000"/>
              </a:buClr>
              <a:buSzPct val="75000"/>
              <a:buFont typeface="Wingdings"/>
              <a:buChar char=""/>
              <a:tabLst>
                <a:tab pos="354965" algn="l"/>
                <a:tab pos="355600" algn="l"/>
              </a:tabLst>
            </a:pPr>
            <a:r>
              <a:rPr sz="2400" spc="-5" dirty="0">
                <a:latin typeface="Arial"/>
                <a:cs typeface="Arial"/>
              </a:rPr>
              <a:t>Relatively high failure </a:t>
            </a:r>
            <a:r>
              <a:rPr sz="2400" dirty="0">
                <a:latin typeface="Arial"/>
                <a:cs typeface="Arial"/>
              </a:rPr>
              <a:t>rates </a:t>
            </a:r>
            <a:r>
              <a:rPr sz="2400" spc="-5" dirty="0">
                <a:latin typeface="Arial"/>
                <a:cs typeface="Arial"/>
              </a:rPr>
              <a:t>early in </a:t>
            </a:r>
            <a:r>
              <a:rPr sz="2400" dirty="0">
                <a:latin typeface="Arial"/>
                <a:cs typeface="Arial"/>
              </a:rPr>
              <a:t>its</a:t>
            </a:r>
            <a:r>
              <a:rPr sz="2400" spc="80" dirty="0">
                <a:latin typeface="Arial"/>
                <a:cs typeface="Arial"/>
              </a:rPr>
              <a:t> </a:t>
            </a:r>
            <a:r>
              <a:rPr sz="2400" spc="-5" dirty="0">
                <a:latin typeface="Arial"/>
                <a:cs typeface="Arial"/>
              </a:rPr>
              <a:t>life</a:t>
            </a:r>
            <a:endParaRPr lang="en-US" sz="2400" spc="-5" dirty="0">
              <a:latin typeface="Arial"/>
              <a:cs typeface="Arial"/>
            </a:endParaRPr>
          </a:p>
          <a:p>
            <a:pPr marL="355600" indent="-342900">
              <a:lnSpc>
                <a:spcPct val="100000"/>
              </a:lnSpc>
              <a:spcBef>
                <a:spcPts val="675"/>
              </a:spcBef>
              <a:buClr>
                <a:srgbClr val="9A0000"/>
              </a:buClr>
              <a:buSzPct val="75000"/>
              <a:buFont typeface="Wingdings"/>
              <a:buChar char=""/>
              <a:tabLst>
                <a:tab pos="354965" algn="l"/>
                <a:tab pos="355600" algn="l"/>
              </a:tabLst>
            </a:pPr>
            <a:endParaRPr sz="2400" dirty="0">
              <a:latin typeface="Arial"/>
              <a:cs typeface="Arial"/>
            </a:endParaRPr>
          </a:p>
          <a:p>
            <a:pPr marL="355600" indent="-342900">
              <a:lnSpc>
                <a:spcPct val="100000"/>
              </a:lnSpc>
              <a:spcBef>
                <a:spcPts val="575"/>
              </a:spcBef>
              <a:buClr>
                <a:srgbClr val="9A0000"/>
              </a:buClr>
              <a:buSzPct val="75000"/>
              <a:buFont typeface="Wingdings"/>
              <a:buChar char=""/>
              <a:tabLst>
                <a:tab pos="354965" algn="l"/>
                <a:tab pos="355600" algn="l"/>
              </a:tabLst>
            </a:pPr>
            <a:r>
              <a:rPr sz="2400" spc="-5" dirty="0">
                <a:latin typeface="Arial"/>
                <a:cs typeface="Arial"/>
              </a:rPr>
              <a:t>Defects are</a:t>
            </a:r>
            <a:r>
              <a:rPr sz="2400" spc="-10" dirty="0">
                <a:latin typeface="Arial"/>
                <a:cs typeface="Arial"/>
              </a:rPr>
              <a:t> </a:t>
            </a:r>
            <a:r>
              <a:rPr sz="2400" spc="-5" dirty="0">
                <a:latin typeface="Arial"/>
                <a:cs typeface="Arial"/>
              </a:rPr>
              <a:t>corrected</a:t>
            </a:r>
            <a:endParaRPr lang="en-US" sz="2400" spc="-5" dirty="0">
              <a:latin typeface="Arial"/>
              <a:cs typeface="Arial"/>
            </a:endParaRPr>
          </a:p>
          <a:p>
            <a:pPr marL="355600" indent="-342900">
              <a:lnSpc>
                <a:spcPct val="100000"/>
              </a:lnSpc>
              <a:spcBef>
                <a:spcPts val="575"/>
              </a:spcBef>
              <a:buClr>
                <a:srgbClr val="9A0000"/>
              </a:buClr>
              <a:buSzPct val="75000"/>
              <a:buFont typeface="Wingdings"/>
              <a:buChar char=""/>
              <a:tabLst>
                <a:tab pos="354965" algn="l"/>
                <a:tab pos="355600" algn="l"/>
              </a:tabLst>
            </a:pPr>
            <a:endParaRPr sz="2400" dirty="0">
              <a:latin typeface="Arial"/>
              <a:cs typeface="Arial"/>
            </a:endParaRPr>
          </a:p>
          <a:p>
            <a:pPr marL="355600" marR="5080" indent="-342900">
              <a:lnSpc>
                <a:spcPct val="100000"/>
              </a:lnSpc>
              <a:spcBef>
                <a:spcPts val="575"/>
              </a:spcBef>
              <a:buClr>
                <a:srgbClr val="9A0000"/>
              </a:buClr>
              <a:buSzPct val="75000"/>
              <a:buFont typeface="Wingdings"/>
              <a:buChar char=""/>
              <a:tabLst>
                <a:tab pos="354965" algn="l"/>
                <a:tab pos="355600" algn="l"/>
              </a:tabLst>
            </a:pPr>
            <a:r>
              <a:rPr sz="2400" dirty="0">
                <a:latin typeface="Arial"/>
                <a:cs typeface="Arial"/>
              </a:rPr>
              <a:t>The </a:t>
            </a:r>
            <a:r>
              <a:rPr sz="2400" spc="-5" dirty="0">
                <a:latin typeface="Arial"/>
                <a:cs typeface="Arial"/>
              </a:rPr>
              <a:t>failure </a:t>
            </a:r>
            <a:r>
              <a:rPr sz="2400" dirty="0">
                <a:latin typeface="Arial"/>
                <a:cs typeface="Arial"/>
              </a:rPr>
              <a:t>rate </a:t>
            </a:r>
            <a:r>
              <a:rPr sz="2400" spc="-5" dirty="0">
                <a:latin typeface="Arial"/>
                <a:cs typeface="Arial"/>
              </a:rPr>
              <a:t>drops </a:t>
            </a:r>
            <a:r>
              <a:rPr sz="2400" dirty="0">
                <a:latin typeface="Arial"/>
                <a:cs typeface="Arial"/>
              </a:rPr>
              <a:t>to </a:t>
            </a:r>
            <a:r>
              <a:rPr sz="2400" spc="-5" dirty="0">
                <a:latin typeface="Arial"/>
                <a:cs typeface="Arial"/>
              </a:rPr>
              <a:t>a </a:t>
            </a:r>
            <a:r>
              <a:rPr sz="2400" dirty="0">
                <a:latin typeface="Arial"/>
                <a:cs typeface="Arial"/>
              </a:rPr>
              <a:t>steady-state </a:t>
            </a:r>
            <a:r>
              <a:rPr sz="2400" spc="-5" dirty="0">
                <a:latin typeface="Arial"/>
                <a:cs typeface="Arial"/>
              </a:rPr>
              <a:t>level </a:t>
            </a:r>
            <a:r>
              <a:rPr sz="2400" dirty="0">
                <a:latin typeface="Arial"/>
                <a:cs typeface="Arial"/>
              </a:rPr>
              <a:t>for  some </a:t>
            </a:r>
            <a:r>
              <a:rPr sz="2400" spc="-5" dirty="0">
                <a:latin typeface="Arial"/>
                <a:cs typeface="Arial"/>
              </a:rPr>
              <a:t>period </a:t>
            </a:r>
            <a:r>
              <a:rPr sz="2400" dirty="0">
                <a:latin typeface="Arial"/>
                <a:cs typeface="Arial"/>
              </a:rPr>
              <a:t>of</a:t>
            </a:r>
            <a:r>
              <a:rPr sz="2400" spc="-5" dirty="0">
                <a:latin typeface="Arial"/>
                <a:cs typeface="Arial"/>
              </a:rPr>
              <a:t> </a:t>
            </a:r>
            <a:r>
              <a:rPr sz="2400" dirty="0">
                <a:latin typeface="Arial"/>
                <a:cs typeface="Arial"/>
              </a:rPr>
              <a:t>time</a:t>
            </a:r>
            <a:endParaRPr lang="en-US" sz="2400" dirty="0">
              <a:latin typeface="Arial"/>
              <a:cs typeface="Arial"/>
            </a:endParaRPr>
          </a:p>
          <a:p>
            <a:pPr marL="355600" marR="5080" indent="-342900">
              <a:lnSpc>
                <a:spcPct val="100000"/>
              </a:lnSpc>
              <a:spcBef>
                <a:spcPts val="575"/>
              </a:spcBef>
              <a:buClr>
                <a:srgbClr val="9A0000"/>
              </a:buClr>
              <a:buSzPct val="75000"/>
              <a:buFont typeface="Wingdings"/>
              <a:buChar char=""/>
              <a:tabLst>
                <a:tab pos="354965" algn="l"/>
                <a:tab pos="355600" algn="l"/>
              </a:tabLst>
            </a:pPr>
            <a:endParaRPr sz="2400" dirty="0">
              <a:latin typeface="Arial"/>
              <a:cs typeface="Arial"/>
            </a:endParaRPr>
          </a:p>
          <a:p>
            <a:pPr marL="355600" marR="165735" indent="-342900">
              <a:lnSpc>
                <a:spcPct val="100000"/>
              </a:lnSpc>
              <a:spcBef>
                <a:spcPts val="580"/>
              </a:spcBef>
              <a:buClr>
                <a:srgbClr val="9A0000"/>
              </a:buClr>
              <a:buSzPct val="75000"/>
              <a:buFont typeface="Wingdings"/>
              <a:buChar char=""/>
              <a:tabLst>
                <a:tab pos="354965" algn="l"/>
                <a:tab pos="355600" algn="l"/>
              </a:tabLst>
            </a:pPr>
            <a:r>
              <a:rPr sz="2400" dirty="0">
                <a:latin typeface="Arial"/>
                <a:cs typeface="Arial"/>
              </a:rPr>
              <a:t>As time </a:t>
            </a:r>
            <a:r>
              <a:rPr sz="2400" spc="-5" dirty="0">
                <a:latin typeface="Arial"/>
                <a:cs typeface="Arial"/>
              </a:rPr>
              <a:t>passes, </a:t>
            </a:r>
            <a:r>
              <a:rPr sz="2400" dirty="0">
                <a:latin typeface="Arial"/>
                <a:cs typeface="Arial"/>
              </a:rPr>
              <a:t>the </a:t>
            </a:r>
            <a:r>
              <a:rPr sz="2400" spc="-5" dirty="0">
                <a:latin typeface="Arial"/>
                <a:cs typeface="Arial"/>
              </a:rPr>
              <a:t>failure </a:t>
            </a:r>
            <a:r>
              <a:rPr sz="2400" dirty="0">
                <a:latin typeface="Arial"/>
                <a:cs typeface="Arial"/>
              </a:rPr>
              <a:t>rate </a:t>
            </a:r>
            <a:r>
              <a:rPr sz="2400" spc="-5" dirty="0">
                <a:latin typeface="Arial"/>
                <a:cs typeface="Arial"/>
              </a:rPr>
              <a:t>rises again as  hardware components </a:t>
            </a:r>
            <a:r>
              <a:rPr sz="2400" spc="-10" dirty="0">
                <a:latin typeface="Arial"/>
                <a:cs typeface="Arial"/>
              </a:rPr>
              <a:t>suffer </a:t>
            </a:r>
            <a:r>
              <a:rPr sz="2400" dirty="0">
                <a:latin typeface="Arial"/>
                <a:cs typeface="Arial"/>
              </a:rPr>
              <a:t>from the  cumulative </a:t>
            </a:r>
            <a:r>
              <a:rPr sz="2400" spc="-10" dirty="0">
                <a:latin typeface="Arial"/>
                <a:cs typeface="Arial"/>
              </a:rPr>
              <a:t>effects </a:t>
            </a:r>
            <a:r>
              <a:rPr sz="2400" spc="-5" dirty="0">
                <a:latin typeface="Arial"/>
                <a:cs typeface="Arial"/>
              </a:rPr>
              <a:t>of dust, vibration, abuse, </a:t>
            </a:r>
            <a:r>
              <a:rPr sz="2400" dirty="0">
                <a:latin typeface="Arial"/>
                <a:cs typeface="Arial"/>
              </a:rPr>
              <a:t>…</a:t>
            </a:r>
          </a:p>
          <a:p>
            <a:pPr marL="355600">
              <a:lnSpc>
                <a:spcPct val="100000"/>
              </a:lnSpc>
            </a:pPr>
            <a:r>
              <a:rPr sz="2400" spc="-5" dirty="0">
                <a:latin typeface="Arial"/>
                <a:cs typeface="Arial"/>
              </a:rPr>
              <a:t>The hardware begins </a:t>
            </a:r>
            <a:r>
              <a:rPr sz="2400" dirty="0">
                <a:latin typeface="Arial"/>
                <a:cs typeface="Arial"/>
              </a:rPr>
              <a:t>to </a:t>
            </a:r>
            <a:r>
              <a:rPr sz="2400" b="1" dirty="0">
                <a:solidFill>
                  <a:srgbClr val="006FC0"/>
                </a:solidFill>
                <a:latin typeface="Arial"/>
                <a:cs typeface="Arial"/>
              </a:rPr>
              <a:t>wear</a:t>
            </a:r>
            <a:r>
              <a:rPr sz="2400" b="1" spc="-50" dirty="0">
                <a:solidFill>
                  <a:srgbClr val="006FC0"/>
                </a:solidFill>
                <a:latin typeface="Arial"/>
                <a:cs typeface="Arial"/>
              </a:rPr>
              <a:t> </a:t>
            </a:r>
            <a:r>
              <a:rPr sz="2400" b="1" spc="-5" dirty="0">
                <a:solidFill>
                  <a:srgbClr val="006FC0"/>
                </a:solidFill>
                <a:latin typeface="Arial"/>
                <a:cs typeface="Arial"/>
              </a:rPr>
              <a:t>out</a:t>
            </a:r>
            <a:endParaRPr sz="2400" dirty="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581400" cy="635000"/>
          </a:xfrm>
          <a:prstGeom prst="rect">
            <a:avLst/>
          </a:prstGeom>
        </p:spPr>
        <p:txBody>
          <a:bodyPr vert="horz" wrap="square" lIns="0" tIns="12065" rIns="0" bIns="0" rtlCol="0">
            <a:spAutoFit/>
          </a:bodyPr>
          <a:lstStyle/>
          <a:p>
            <a:pPr marL="12700">
              <a:lnSpc>
                <a:spcPct val="100000"/>
              </a:lnSpc>
              <a:spcBef>
                <a:spcPts val="95"/>
              </a:spcBef>
            </a:pPr>
            <a:r>
              <a:rPr spc="-5" dirty="0"/>
              <a:t>How It all</a:t>
            </a:r>
            <a:r>
              <a:rPr spc="-40" dirty="0"/>
              <a:t> </a:t>
            </a:r>
            <a:r>
              <a:rPr spc="-5" dirty="0"/>
              <a:t>Starts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70</a:t>
            </a:fld>
            <a:endParaRPr spc="-5" dirty="0"/>
          </a:p>
        </p:txBody>
      </p:sp>
      <p:sp>
        <p:nvSpPr>
          <p:cNvPr id="3" name="object 3"/>
          <p:cNvSpPr txBox="1"/>
          <p:nvPr/>
        </p:nvSpPr>
        <p:spPr>
          <a:xfrm>
            <a:off x="1907794" y="1885405"/>
            <a:ext cx="6855206" cy="4585870"/>
          </a:xfrm>
          <a:prstGeom prst="rect">
            <a:avLst/>
          </a:prstGeom>
        </p:spPr>
        <p:txBody>
          <a:bodyPr vert="horz" wrap="square" lIns="0" tIns="58419" rIns="0" bIns="0" rtlCol="0">
            <a:spAutoFit/>
          </a:bodyPr>
          <a:lstStyle/>
          <a:p>
            <a:pPr marL="355600" indent="-342900" algn="just">
              <a:lnSpc>
                <a:spcPct val="100000"/>
              </a:lnSpc>
              <a:spcBef>
                <a:spcPts val="459"/>
              </a:spcBef>
              <a:buSzPct val="75000"/>
              <a:buFont typeface="Wingdings"/>
              <a:buChar char=""/>
              <a:tabLst>
                <a:tab pos="354965" algn="l"/>
                <a:tab pos="355600" algn="l"/>
              </a:tabLst>
            </a:pPr>
            <a:r>
              <a:rPr sz="2400" spc="-5" dirty="0" err="1">
                <a:solidFill>
                  <a:srgbClr val="9A0000"/>
                </a:solidFill>
                <a:latin typeface="Arial"/>
                <a:cs typeface="Arial"/>
              </a:rPr>
              <a:t>SafeHome</a:t>
            </a:r>
            <a:r>
              <a:rPr sz="2400" spc="-5" dirty="0">
                <a:solidFill>
                  <a:srgbClr val="9A0000"/>
                </a:solidFill>
                <a:latin typeface="Arial"/>
                <a:cs typeface="Arial"/>
              </a:rPr>
              <a:t>:</a:t>
            </a:r>
            <a:endParaRPr lang="en-US" sz="2400" spc="-5" dirty="0">
              <a:solidFill>
                <a:srgbClr val="9A0000"/>
              </a:solidFill>
              <a:latin typeface="Arial"/>
              <a:cs typeface="Arial"/>
            </a:endParaRPr>
          </a:p>
          <a:p>
            <a:pPr marL="355600" indent="-342900" algn="just">
              <a:lnSpc>
                <a:spcPct val="100000"/>
              </a:lnSpc>
              <a:spcBef>
                <a:spcPts val="459"/>
              </a:spcBef>
              <a:buSzPct val="75000"/>
              <a:buFont typeface="Wingdings"/>
              <a:buChar char=""/>
              <a:tabLst>
                <a:tab pos="354965" algn="l"/>
                <a:tab pos="355600" algn="l"/>
              </a:tabLst>
            </a:pPr>
            <a:endParaRPr lang="en-US" sz="2400" spc="-5" dirty="0">
              <a:solidFill>
                <a:srgbClr val="9A0000"/>
              </a:solidFill>
              <a:latin typeface="Arial"/>
              <a:cs typeface="Arial"/>
            </a:endParaRPr>
          </a:p>
          <a:p>
            <a:pPr marL="756285" marR="614045" lvl="1" indent="-287020" algn="just">
              <a:lnSpc>
                <a:spcPct val="100000"/>
              </a:lnSpc>
              <a:spcBef>
                <a:spcPts val="300"/>
              </a:spcBef>
              <a:buClr>
                <a:srgbClr val="9A0000"/>
              </a:buClr>
              <a:buSzPct val="70000"/>
              <a:buFont typeface="Wingdings"/>
              <a:buChar char=""/>
              <a:tabLst>
                <a:tab pos="756285" algn="l"/>
                <a:tab pos="756920" algn="l"/>
              </a:tabLst>
            </a:pPr>
            <a:r>
              <a:rPr sz="2000" dirty="0">
                <a:latin typeface="Arial"/>
                <a:cs typeface="Arial"/>
              </a:rPr>
              <a:t>Every software project is precipitated by</a:t>
            </a:r>
            <a:r>
              <a:rPr sz="2000" spc="-110" dirty="0">
                <a:latin typeface="Arial"/>
                <a:cs typeface="Arial"/>
              </a:rPr>
              <a:t> </a:t>
            </a:r>
            <a:r>
              <a:rPr sz="2000" dirty="0">
                <a:latin typeface="Arial"/>
                <a:cs typeface="Arial"/>
              </a:rPr>
              <a:t>some  business</a:t>
            </a:r>
            <a:r>
              <a:rPr sz="2000" spc="-40" dirty="0">
                <a:latin typeface="Arial"/>
                <a:cs typeface="Arial"/>
              </a:rPr>
              <a:t> </a:t>
            </a:r>
            <a:r>
              <a:rPr sz="2000" dirty="0">
                <a:latin typeface="Arial"/>
                <a:cs typeface="Arial"/>
              </a:rPr>
              <a:t>nee</a:t>
            </a:r>
            <a:r>
              <a:rPr lang="en-US" sz="2000" dirty="0">
                <a:latin typeface="Arial"/>
                <a:cs typeface="Arial"/>
              </a:rPr>
              <a:t>d</a:t>
            </a:r>
          </a:p>
          <a:p>
            <a:pPr marL="756285" marR="614045" lvl="1" indent="-287020" algn="just">
              <a:lnSpc>
                <a:spcPct val="100000"/>
              </a:lnSpc>
              <a:spcBef>
                <a:spcPts val="300"/>
              </a:spcBef>
              <a:buClr>
                <a:srgbClr val="9A0000"/>
              </a:buClr>
              <a:buSzPct val="70000"/>
              <a:buFont typeface="Wingdings"/>
              <a:buChar char=""/>
              <a:tabLst>
                <a:tab pos="756285" algn="l"/>
                <a:tab pos="756920" algn="l"/>
              </a:tabLst>
            </a:pPr>
            <a:endParaRPr sz="2000" dirty="0">
              <a:latin typeface="Arial"/>
              <a:cs typeface="Arial"/>
            </a:endParaRPr>
          </a:p>
          <a:p>
            <a:pPr marL="1155700" lvl="2" indent="-229235" algn="just">
              <a:lnSpc>
                <a:spcPct val="100000"/>
              </a:lnSpc>
              <a:spcBef>
                <a:spcPts val="310"/>
              </a:spcBef>
              <a:buClr>
                <a:srgbClr val="003366"/>
              </a:buClr>
              <a:buChar char="•"/>
              <a:tabLst>
                <a:tab pos="1155700" algn="l"/>
                <a:tab pos="1156335" algn="l"/>
              </a:tabLst>
            </a:pPr>
            <a:r>
              <a:rPr sz="1800" dirty="0">
                <a:latin typeface="Arial"/>
                <a:cs typeface="Arial"/>
              </a:rPr>
              <a:t>the </a:t>
            </a:r>
            <a:r>
              <a:rPr sz="1800" spc="-5" dirty="0">
                <a:latin typeface="Arial"/>
                <a:cs typeface="Arial"/>
              </a:rPr>
              <a:t>need </a:t>
            </a:r>
            <a:r>
              <a:rPr sz="1800" dirty="0">
                <a:latin typeface="Arial"/>
                <a:cs typeface="Arial"/>
              </a:rPr>
              <a:t>to </a:t>
            </a:r>
            <a:r>
              <a:rPr sz="1800" spc="-5" dirty="0">
                <a:latin typeface="Arial"/>
                <a:cs typeface="Arial"/>
              </a:rPr>
              <a:t>correct a defect in an existing</a:t>
            </a:r>
            <a:r>
              <a:rPr sz="1800" spc="30" dirty="0">
                <a:latin typeface="Arial"/>
                <a:cs typeface="Arial"/>
              </a:rPr>
              <a:t> </a:t>
            </a:r>
            <a:r>
              <a:rPr sz="1800" spc="-5" dirty="0">
                <a:latin typeface="Arial"/>
                <a:cs typeface="Arial"/>
              </a:rPr>
              <a:t>application</a:t>
            </a:r>
            <a:endParaRPr lang="en-US" sz="1800" spc="-5" dirty="0">
              <a:latin typeface="Arial"/>
              <a:cs typeface="Arial"/>
            </a:endParaRPr>
          </a:p>
          <a:p>
            <a:pPr marL="1155700" lvl="2" indent="-229235" algn="just">
              <a:lnSpc>
                <a:spcPct val="100000"/>
              </a:lnSpc>
              <a:spcBef>
                <a:spcPts val="310"/>
              </a:spcBef>
              <a:buClr>
                <a:srgbClr val="003366"/>
              </a:buClr>
              <a:buChar char="•"/>
              <a:tabLst>
                <a:tab pos="1155700" algn="l"/>
                <a:tab pos="1156335" algn="l"/>
              </a:tabLst>
            </a:pPr>
            <a:endParaRPr sz="1800" dirty="0">
              <a:latin typeface="Arial"/>
              <a:cs typeface="Arial"/>
            </a:endParaRPr>
          </a:p>
          <a:p>
            <a:pPr marL="1155700" lvl="2" indent="-229235" algn="just">
              <a:lnSpc>
                <a:spcPct val="100000"/>
              </a:lnSpc>
              <a:spcBef>
                <a:spcPts val="300"/>
              </a:spcBef>
              <a:buClr>
                <a:srgbClr val="003366"/>
              </a:buClr>
              <a:buChar char="•"/>
              <a:tabLst>
                <a:tab pos="1155700" algn="l"/>
                <a:tab pos="1156335" algn="l"/>
              </a:tabLst>
            </a:pPr>
            <a:r>
              <a:rPr sz="1800" dirty="0">
                <a:latin typeface="Arial"/>
                <a:cs typeface="Arial"/>
              </a:rPr>
              <a:t>The </a:t>
            </a:r>
            <a:r>
              <a:rPr sz="1800" spc="-10" dirty="0">
                <a:latin typeface="Arial"/>
                <a:cs typeface="Arial"/>
              </a:rPr>
              <a:t>need </a:t>
            </a:r>
            <a:r>
              <a:rPr sz="1800" dirty="0">
                <a:latin typeface="Arial"/>
                <a:cs typeface="Arial"/>
              </a:rPr>
              <a:t>to </a:t>
            </a:r>
            <a:r>
              <a:rPr sz="1800" spc="-10" dirty="0">
                <a:latin typeface="Arial"/>
                <a:cs typeface="Arial"/>
              </a:rPr>
              <a:t>adapt </a:t>
            </a:r>
            <a:r>
              <a:rPr sz="1800" dirty="0">
                <a:latin typeface="Arial"/>
                <a:cs typeface="Arial"/>
              </a:rPr>
              <a:t>a </a:t>
            </a:r>
            <a:r>
              <a:rPr sz="1800" spc="-10" dirty="0">
                <a:latin typeface="Arial"/>
                <a:cs typeface="Arial"/>
              </a:rPr>
              <a:t>‘legacy </a:t>
            </a:r>
            <a:r>
              <a:rPr sz="1800" spc="-5" dirty="0">
                <a:latin typeface="Arial"/>
                <a:cs typeface="Arial"/>
              </a:rPr>
              <a:t>system’ </a:t>
            </a:r>
            <a:r>
              <a:rPr sz="1800" dirty="0">
                <a:latin typeface="Arial"/>
                <a:cs typeface="Arial"/>
              </a:rPr>
              <a:t>to a</a:t>
            </a:r>
            <a:r>
              <a:rPr sz="1800" spc="-10" dirty="0">
                <a:latin typeface="Arial"/>
                <a:cs typeface="Arial"/>
              </a:rPr>
              <a:t> changing</a:t>
            </a:r>
            <a:endParaRPr sz="1800" dirty="0">
              <a:latin typeface="Arial"/>
              <a:cs typeface="Arial"/>
            </a:endParaRPr>
          </a:p>
          <a:p>
            <a:pPr marL="1155700" algn="just">
              <a:lnSpc>
                <a:spcPct val="100000"/>
              </a:lnSpc>
            </a:pPr>
            <a:r>
              <a:rPr sz="1800" spc="-5" dirty="0">
                <a:latin typeface="Arial"/>
                <a:cs typeface="Arial"/>
              </a:rPr>
              <a:t>business</a:t>
            </a:r>
            <a:r>
              <a:rPr sz="1800" dirty="0">
                <a:latin typeface="Arial"/>
                <a:cs typeface="Arial"/>
              </a:rPr>
              <a:t> </a:t>
            </a:r>
            <a:r>
              <a:rPr sz="1800" spc="-5" dirty="0">
                <a:latin typeface="Arial"/>
                <a:cs typeface="Arial"/>
              </a:rPr>
              <a:t>environment;</a:t>
            </a:r>
            <a:endParaRPr lang="en-US" sz="1800" spc="-5" dirty="0">
              <a:latin typeface="Arial"/>
              <a:cs typeface="Arial"/>
            </a:endParaRPr>
          </a:p>
          <a:p>
            <a:pPr marL="1155700" algn="just">
              <a:lnSpc>
                <a:spcPct val="100000"/>
              </a:lnSpc>
            </a:pPr>
            <a:endParaRPr sz="1800" dirty="0">
              <a:latin typeface="Arial"/>
              <a:cs typeface="Arial"/>
            </a:endParaRPr>
          </a:p>
          <a:p>
            <a:pPr marL="1155700" marR="241300" lvl="2" indent="-228600" algn="just">
              <a:lnSpc>
                <a:spcPct val="100000"/>
              </a:lnSpc>
              <a:spcBef>
                <a:spcPts val="300"/>
              </a:spcBef>
              <a:buClr>
                <a:srgbClr val="003366"/>
              </a:buClr>
              <a:buChar char="•"/>
              <a:tabLst>
                <a:tab pos="1155700" algn="l"/>
                <a:tab pos="1156335" algn="l"/>
              </a:tabLst>
            </a:pPr>
            <a:r>
              <a:rPr sz="1800" dirty="0">
                <a:latin typeface="Arial"/>
                <a:cs typeface="Arial"/>
              </a:rPr>
              <a:t>the </a:t>
            </a:r>
            <a:r>
              <a:rPr sz="1800" spc="-5" dirty="0">
                <a:latin typeface="Arial"/>
                <a:cs typeface="Arial"/>
              </a:rPr>
              <a:t>need </a:t>
            </a:r>
            <a:r>
              <a:rPr sz="1800" dirty="0">
                <a:latin typeface="Arial"/>
                <a:cs typeface="Arial"/>
              </a:rPr>
              <a:t>to </a:t>
            </a:r>
            <a:r>
              <a:rPr sz="1800" spc="-5" dirty="0">
                <a:latin typeface="Arial"/>
                <a:cs typeface="Arial"/>
              </a:rPr>
              <a:t>extend </a:t>
            </a:r>
            <a:r>
              <a:rPr sz="1800" dirty="0">
                <a:latin typeface="Arial"/>
                <a:cs typeface="Arial"/>
              </a:rPr>
              <a:t>the </a:t>
            </a:r>
            <a:r>
              <a:rPr sz="1800" spc="-5" dirty="0">
                <a:latin typeface="Arial"/>
                <a:cs typeface="Arial"/>
              </a:rPr>
              <a:t>functions and features </a:t>
            </a:r>
            <a:r>
              <a:rPr sz="1800" dirty="0">
                <a:latin typeface="Arial"/>
                <a:cs typeface="Arial"/>
              </a:rPr>
              <a:t>of </a:t>
            </a:r>
            <a:r>
              <a:rPr sz="1800" spc="-5" dirty="0">
                <a:latin typeface="Arial"/>
                <a:cs typeface="Arial"/>
              </a:rPr>
              <a:t>an  existing application,</a:t>
            </a:r>
            <a:r>
              <a:rPr sz="1800" spc="45" dirty="0">
                <a:latin typeface="Arial"/>
                <a:cs typeface="Arial"/>
              </a:rPr>
              <a:t> </a:t>
            </a:r>
            <a:r>
              <a:rPr sz="1800" spc="-5" dirty="0">
                <a:latin typeface="Arial"/>
                <a:cs typeface="Arial"/>
              </a:rPr>
              <a:t>or</a:t>
            </a:r>
            <a:endParaRPr lang="en-US" sz="1800" spc="-5" dirty="0">
              <a:latin typeface="Arial"/>
              <a:cs typeface="Arial"/>
            </a:endParaRPr>
          </a:p>
          <a:p>
            <a:pPr marL="1155700" marR="241300" lvl="2" indent="-228600" algn="just">
              <a:lnSpc>
                <a:spcPct val="100000"/>
              </a:lnSpc>
              <a:spcBef>
                <a:spcPts val="300"/>
              </a:spcBef>
              <a:buClr>
                <a:srgbClr val="003366"/>
              </a:buClr>
              <a:buChar char="•"/>
              <a:tabLst>
                <a:tab pos="1155700" algn="l"/>
                <a:tab pos="1156335" algn="l"/>
              </a:tabLst>
            </a:pPr>
            <a:endParaRPr sz="1800" dirty="0">
              <a:latin typeface="Arial"/>
              <a:cs typeface="Arial"/>
            </a:endParaRPr>
          </a:p>
          <a:p>
            <a:pPr marL="1155700" lvl="2" indent="-229235" algn="just">
              <a:lnSpc>
                <a:spcPct val="100000"/>
              </a:lnSpc>
              <a:spcBef>
                <a:spcPts val="300"/>
              </a:spcBef>
              <a:buClr>
                <a:srgbClr val="003366"/>
              </a:buClr>
              <a:buChar char="•"/>
              <a:tabLst>
                <a:tab pos="1155700" algn="l"/>
                <a:tab pos="1156335" algn="l"/>
              </a:tabLst>
            </a:pPr>
            <a:r>
              <a:rPr sz="1800" dirty="0">
                <a:latin typeface="Arial"/>
                <a:cs typeface="Arial"/>
              </a:rPr>
              <a:t>the </a:t>
            </a:r>
            <a:r>
              <a:rPr sz="1800" spc="-5" dirty="0">
                <a:latin typeface="Arial"/>
                <a:cs typeface="Arial"/>
              </a:rPr>
              <a:t>need </a:t>
            </a:r>
            <a:r>
              <a:rPr sz="1800" dirty="0">
                <a:latin typeface="Arial"/>
                <a:cs typeface="Arial"/>
              </a:rPr>
              <a:t>to </a:t>
            </a:r>
            <a:r>
              <a:rPr sz="1800" spc="-5" dirty="0">
                <a:latin typeface="Arial"/>
                <a:cs typeface="Arial"/>
              </a:rPr>
              <a:t>create a new product, service, or</a:t>
            </a:r>
            <a:r>
              <a:rPr sz="1800" spc="45" dirty="0">
                <a:latin typeface="Arial"/>
                <a:cs typeface="Arial"/>
              </a:rPr>
              <a:t> </a:t>
            </a:r>
            <a:r>
              <a:rPr sz="1800" spc="-5" dirty="0">
                <a:latin typeface="Arial"/>
                <a:cs typeface="Arial"/>
              </a:rPr>
              <a:t>system.</a:t>
            </a:r>
            <a:endParaRPr sz="1800" dirty="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003675"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45" dirty="0"/>
              <a:t> </a:t>
            </a:r>
            <a:r>
              <a:rPr spc="-5" dirty="0"/>
              <a:t>Process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71</a:t>
            </a:fld>
            <a:endParaRPr spc="-5" dirty="0"/>
          </a:p>
        </p:txBody>
      </p:sp>
      <p:sp>
        <p:nvSpPr>
          <p:cNvPr id="3" name="object 3"/>
          <p:cNvSpPr txBox="1"/>
          <p:nvPr/>
        </p:nvSpPr>
        <p:spPr>
          <a:xfrm>
            <a:off x="1583182" y="1931501"/>
            <a:ext cx="7449820" cy="4088299"/>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sz="1600" dirty="0">
                <a:latin typeface="Arial"/>
                <a:cs typeface="Arial"/>
              </a:rPr>
              <a:t>Process </a:t>
            </a:r>
            <a:r>
              <a:rPr sz="1600" spc="-5" dirty="0">
                <a:latin typeface="Arial"/>
                <a:cs typeface="Arial"/>
              </a:rPr>
              <a:t>is a collection </a:t>
            </a:r>
            <a:r>
              <a:rPr sz="1600" dirty="0">
                <a:latin typeface="Arial"/>
                <a:cs typeface="Arial"/>
              </a:rPr>
              <a:t>of </a:t>
            </a:r>
            <a:r>
              <a:rPr sz="1600" spc="-5" dirty="0">
                <a:solidFill>
                  <a:srgbClr val="00AFEF"/>
                </a:solidFill>
                <a:latin typeface="Arial"/>
                <a:cs typeface="Arial"/>
              </a:rPr>
              <a:t>activities</a:t>
            </a:r>
            <a:r>
              <a:rPr sz="1600" spc="-5" dirty="0">
                <a:latin typeface="Arial"/>
                <a:cs typeface="Arial"/>
              </a:rPr>
              <a:t>, </a:t>
            </a:r>
            <a:r>
              <a:rPr sz="1600" spc="-5" dirty="0">
                <a:solidFill>
                  <a:srgbClr val="00AFEF"/>
                </a:solidFill>
                <a:latin typeface="Arial"/>
                <a:cs typeface="Arial"/>
              </a:rPr>
              <a:t>actions</a:t>
            </a:r>
            <a:r>
              <a:rPr sz="1600" spc="-5" dirty="0">
                <a:latin typeface="Arial"/>
                <a:cs typeface="Arial"/>
              </a:rPr>
              <a:t>, and </a:t>
            </a:r>
            <a:r>
              <a:rPr sz="1600" spc="-5" dirty="0">
                <a:solidFill>
                  <a:srgbClr val="00AFEF"/>
                </a:solidFill>
                <a:latin typeface="Arial"/>
                <a:cs typeface="Arial"/>
              </a:rPr>
              <a:t> </a:t>
            </a:r>
            <a:r>
              <a:rPr sz="1600" dirty="0">
                <a:solidFill>
                  <a:srgbClr val="00AFEF"/>
                </a:solidFill>
                <a:latin typeface="Arial"/>
                <a:cs typeface="Arial"/>
              </a:rPr>
              <a:t>tasks </a:t>
            </a:r>
            <a:r>
              <a:rPr sz="1600" dirty="0">
                <a:latin typeface="Arial"/>
                <a:cs typeface="Arial"/>
              </a:rPr>
              <a:t>that </a:t>
            </a:r>
            <a:r>
              <a:rPr sz="1600" spc="-5" dirty="0">
                <a:latin typeface="Arial"/>
                <a:cs typeface="Arial"/>
              </a:rPr>
              <a:t>are </a:t>
            </a:r>
            <a:r>
              <a:rPr sz="1600" dirty="0">
                <a:latin typeface="Arial"/>
                <a:cs typeface="Arial"/>
              </a:rPr>
              <a:t>performed </a:t>
            </a:r>
            <a:r>
              <a:rPr sz="1600" spc="-5" dirty="0">
                <a:latin typeface="Arial"/>
                <a:cs typeface="Arial"/>
              </a:rPr>
              <a:t>when some work product is  </a:t>
            </a:r>
            <a:r>
              <a:rPr sz="1600" dirty="0">
                <a:latin typeface="Arial"/>
                <a:cs typeface="Arial"/>
              </a:rPr>
              <a:t>to </a:t>
            </a:r>
            <a:r>
              <a:rPr sz="1600" spc="-10" dirty="0">
                <a:latin typeface="Arial"/>
                <a:cs typeface="Arial"/>
              </a:rPr>
              <a:t>be</a:t>
            </a:r>
            <a:r>
              <a:rPr sz="1600" spc="-5" dirty="0">
                <a:latin typeface="Arial"/>
                <a:cs typeface="Arial"/>
              </a:rPr>
              <a:t> created</a:t>
            </a:r>
            <a:endParaRPr lang="en-US" sz="1600" spc="-5" dirty="0">
              <a:latin typeface="Arial"/>
              <a:cs typeface="Arial"/>
            </a:endParaRPr>
          </a:p>
          <a:p>
            <a:pPr marL="355600" marR="5080" indent="-342900" algn="just">
              <a:lnSpc>
                <a:spcPct val="100000"/>
              </a:lnSpc>
              <a:spcBef>
                <a:spcPts val="100"/>
              </a:spcBef>
              <a:buClr>
                <a:srgbClr val="9A0000"/>
              </a:buClr>
              <a:buSzPct val="75000"/>
              <a:buFont typeface="Wingdings"/>
              <a:buChar char=""/>
              <a:tabLst>
                <a:tab pos="354965" algn="l"/>
                <a:tab pos="355600" algn="l"/>
              </a:tabLst>
            </a:pPr>
            <a:endParaRPr sz="1600" dirty="0">
              <a:latin typeface="Arial"/>
              <a:cs typeface="Arial"/>
            </a:endParaRPr>
          </a:p>
          <a:p>
            <a:pPr marL="355600" indent="-342900" algn="just">
              <a:lnSpc>
                <a:spcPct val="100000"/>
              </a:lnSpc>
              <a:spcBef>
                <a:spcPts val="580"/>
              </a:spcBef>
              <a:buClr>
                <a:srgbClr val="9A0000"/>
              </a:buClr>
              <a:buSzPct val="75000"/>
              <a:buFont typeface="Wingdings"/>
              <a:buChar char=""/>
              <a:tabLst>
                <a:tab pos="354965" algn="l"/>
                <a:tab pos="355600" algn="l"/>
              </a:tabLst>
            </a:pPr>
            <a:r>
              <a:rPr sz="1600" spc="-5" dirty="0">
                <a:latin typeface="Arial"/>
                <a:cs typeface="Arial"/>
              </a:rPr>
              <a:t>Activity</a:t>
            </a:r>
            <a:endParaRPr sz="1600" dirty="0">
              <a:latin typeface="Arial"/>
              <a:cs typeface="Arial"/>
            </a:endParaRPr>
          </a:p>
          <a:p>
            <a:pPr marL="756285"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Strives to achieve a broad </a:t>
            </a:r>
            <a:r>
              <a:rPr sz="1600" dirty="0">
                <a:solidFill>
                  <a:srgbClr val="FF0000"/>
                </a:solidFill>
                <a:latin typeface="Arial"/>
                <a:cs typeface="Arial"/>
              </a:rPr>
              <a:t>objective (</a:t>
            </a:r>
            <a:r>
              <a:rPr sz="1600" dirty="0">
                <a:latin typeface="Arial"/>
                <a:cs typeface="Arial"/>
              </a:rPr>
              <a:t>e.g.</a:t>
            </a:r>
            <a:r>
              <a:rPr sz="1600" spc="-155" dirty="0">
                <a:latin typeface="Arial"/>
                <a:cs typeface="Arial"/>
              </a:rPr>
              <a:t> </a:t>
            </a:r>
            <a:r>
              <a:rPr sz="1600" dirty="0">
                <a:latin typeface="Arial"/>
                <a:cs typeface="Arial"/>
              </a:rPr>
              <a:t>communication)</a:t>
            </a:r>
          </a:p>
          <a:p>
            <a:pPr marL="756285" marR="154940" lvl="1" indent="-287020" algn="just">
              <a:lnSpc>
                <a:spcPct val="100000"/>
              </a:lnSpc>
              <a:spcBef>
                <a:spcPts val="480"/>
              </a:spcBef>
              <a:buClr>
                <a:srgbClr val="9A0000"/>
              </a:buClr>
              <a:buSzPct val="70000"/>
              <a:buFont typeface="Wingdings"/>
              <a:buChar char=""/>
              <a:tabLst>
                <a:tab pos="756285" algn="l"/>
                <a:tab pos="756920" algn="l"/>
              </a:tabLst>
            </a:pPr>
            <a:r>
              <a:rPr sz="1600" dirty="0">
                <a:latin typeface="Arial"/>
                <a:cs typeface="Arial"/>
              </a:rPr>
              <a:t>Is applied regardless of the application domain, size of</a:t>
            </a:r>
            <a:r>
              <a:rPr sz="1600" spc="-190" dirty="0">
                <a:latin typeface="Arial"/>
                <a:cs typeface="Arial"/>
              </a:rPr>
              <a:t> </a:t>
            </a:r>
            <a:r>
              <a:rPr sz="1600" dirty="0">
                <a:latin typeface="Arial"/>
                <a:cs typeface="Arial"/>
              </a:rPr>
              <a:t>the  project, complexity of the</a:t>
            </a:r>
            <a:r>
              <a:rPr sz="1600" spc="-110" dirty="0">
                <a:latin typeface="Arial"/>
                <a:cs typeface="Arial"/>
              </a:rPr>
              <a:t> </a:t>
            </a:r>
            <a:r>
              <a:rPr sz="1600" spc="-10" dirty="0">
                <a:latin typeface="Arial"/>
                <a:cs typeface="Arial"/>
              </a:rPr>
              <a:t>effort</a:t>
            </a:r>
            <a:endParaRPr lang="en-US" sz="1600" spc="-10" dirty="0">
              <a:latin typeface="Arial"/>
              <a:cs typeface="Arial"/>
            </a:endParaRPr>
          </a:p>
          <a:p>
            <a:pPr marL="756285" marR="154940" lvl="1" indent="-287020" algn="just">
              <a:lnSpc>
                <a:spcPct val="100000"/>
              </a:lnSpc>
              <a:spcBef>
                <a:spcPts val="480"/>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5"/>
              </a:spcBef>
              <a:buClr>
                <a:srgbClr val="9A0000"/>
              </a:buClr>
              <a:buSzPct val="75000"/>
              <a:buFont typeface="Wingdings"/>
              <a:buChar char=""/>
              <a:tabLst>
                <a:tab pos="354965" algn="l"/>
                <a:tab pos="355600" algn="l"/>
                <a:tab pos="1371600" algn="l"/>
              </a:tabLst>
            </a:pPr>
            <a:r>
              <a:rPr sz="1600" spc="-5" dirty="0">
                <a:latin typeface="Arial"/>
                <a:cs typeface="Arial"/>
              </a:rPr>
              <a:t>Action</a:t>
            </a:r>
            <a:r>
              <a:rPr sz="1600" dirty="0">
                <a:latin typeface="Arial"/>
                <a:cs typeface="Arial"/>
              </a:rPr>
              <a:t>(e.g. </a:t>
            </a:r>
            <a:r>
              <a:rPr sz="1600" spc="-5" dirty="0">
                <a:latin typeface="Arial"/>
                <a:cs typeface="Arial"/>
              </a:rPr>
              <a:t>architectural</a:t>
            </a:r>
            <a:r>
              <a:rPr sz="1600" spc="-10" dirty="0">
                <a:latin typeface="Arial"/>
                <a:cs typeface="Arial"/>
              </a:rPr>
              <a:t> </a:t>
            </a:r>
            <a:r>
              <a:rPr sz="1600" spc="-5" dirty="0">
                <a:latin typeface="Arial"/>
                <a:cs typeface="Arial"/>
              </a:rPr>
              <a:t>design)</a:t>
            </a:r>
            <a:endParaRPr sz="1600" dirty="0">
              <a:latin typeface="Arial"/>
              <a:cs typeface="Arial"/>
            </a:endParaRPr>
          </a:p>
          <a:p>
            <a:pPr marL="756285" marR="52578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Encompasses a set of tasks that produce a </a:t>
            </a:r>
            <a:r>
              <a:rPr sz="1600" dirty="0">
                <a:solidFill>
                  <a:srgbClr val="FF0000"/>
                </a:solidFill>
                <a:latin typeface="Arial"/>
                <a:cs typeface="Arial"/>
              </a:rPr>
              <a:t>major</a:t>
            </a:r>
            <a:r>
              <a:rPr sz="1600" spc="-210" dirty="0">
                <a:solidFill>
                  <a:srgbClr val="FF0000"/>
                </a:solidFill>
                <a:latin typeface="Arial"/>
                <a:cs typeface="Arial"/>
              </a:rPr>
              <a:t> </a:t>
            </a:r>
            <a:r>
              <a:rPr sz="1600" dirty="0">
                <a:solidFill>
                  <a:srgbClr val="FF0000"/>
                </a:solidFill>
                <a:latin typeface="Arial"/>
                <a:cs typeface="Arial"/>
              </a:rPr>
              <a:t>work  product</a:t>
            </a:r>
            <a:endParaRPr lang="en-US" sz="1600" dirty="0">
              <a:solidFill>
                <a:srgbClr val="FF0000"/>
              </a:solidFill>
              <a:latin typeface="Arial"/>
              <a:cs typeface="Arial"/>
            </a:endParaRPr>
          </a:p>
          <a:p>
            <a:pPr marL="756285" marR="525780" lvl="1" indent="-287020" algn="just">
              <a:lnSpc>
                <a:spcPct val="100000"/>
              </a:lnSpc>
              <a:spcBef>
                <a:spcPts val="484"/>
              </a:spcBef>
              <a:buClr>
                <a:srgbClr val="9A0000"/>
              </a:buClr>
              <a:buSzPct val="70000"/>
              <a:buFont typeface="Wingdings"/>
              <a:buChar char=""/>
              <a:tabLst>
                <a:tab pos="756285" algn="l"/>
                <a:tab pos="756920" algn="l"/>
              </a:tabLst>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600" spc="-70" dirty="0">
                <a:latin typeface="Arial"/>
                <a:cs typeface="Arial"/>
              </a:rPr>
              <a:t>Task</a:t>
            </a:r>
            <a:endParaRPr sz="1600" dirty="0">
              <a:latin typeface="Arial"/>
              <a:cs typeface="Arial"/>
            </a:endParaRPr>
          </a:p>
          <a:p>
            <a:pPr marL="756285" marR="1010285" lvl="1" indent="-287020" algn="just">
              <a:lnSpc>
                <a:spcPct val="100000"/>
              </a:lnSpc>
              <a:spcBef>
                <a:spcPts val="489"/>
              </a:spcBef>
              <a:buClr>
                <a:srgbClr val="9A0000"/>
              </a:buClr>
              <a:buSzPct val="70000"/>
              <a:buFont typeface="Wingdings"/>
              <a:buChar char=""/>
              <a:tabLst>
                <a:tab pos="756285" algn="l"/>
                <a:tab pos="756920" algn="l"/>
              </a:tabLst>
            </a:pPr>
            <a:r>
              <a:rPr sz="1600" dirty="0">
                <a:latin typeface="Arial"/>
                <a:cs typeface="Arial"/>
              </a:rPr>
              <a:t>Focuses on a small, but well-defined objective</a:t>
            </a:r>
            <a:r>
              <a:rPr sz="1600" spc="-140" dirty="0">
                <a:latin typeface="Arial"/>
                <a:cs typeface="Arial"/>
              </a:rPr>
              <a:t> </a:t>
            </a:r>
            <a:r>
              <a:rPr sz="1600" dirty="0">
                <a:latin typeface="Arial"/>
                <a:cs typeface="Arial"/>
              </a:rPr>
              <a:t>that  produces a tangible</a:t>
            </a:r>
            <a:r>
              <a:rPr sz="1600" spc="-65" dirty="0">
                <a:latin typeface="Arial"/>
                <a:cs typeface="Arial"/>
              </a:rPr>
              <a:t> </a:t>
            </a:r>
            <a:r>
              <a:rPr sz="1600" dirty="0">
                <a:solidFill>
                  <a:srgbClr val="FF0000"/>
                </a:solidFill>
                <a:latin typeface="Arial"/>
                <a:cs typeface="Arial"/>
              </a:rPr>
              <a:t>outcome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4003675"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r>
              <a:rPr spc="-45" dirty="0"/>
              <a:t> </a:t>
            </a:r>
            <a:r>
              <a:rPr spc="-5" dirty="0"/>
              <a:t>Process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72</a:t>
            </a:fld>
            <a:endParaRPr spc="-5" dirty="0"/>
          </a:p>
        </p:txBody>
      </p:sp>
      <p:sp>
        <p:nvSpPr>
          <p:cNvPr id="3" name="object 3"/>
          <p:cNvSpPr txBox="1"/>
          <p:nvPr/>
        </p:nvSpPr>
        <p:spPr>
          <a:xfrm>
            <a:off x="1905000" y="2209800"/>
            <a:ext cx="6321806" cy="2616742"/>
          </a:xfrm>
          <a:prstGeom prst="rect">
            <a:avLst/>
          </a:prstGeom>
        </p:spPr>
        <p:txBody>
          <a:bodyPr vert="horz" wrap="square" lIns="0" tIns="13335" rIns="0" bIns="0" rtlCol="0">
            <a:spAutoFit/>
          </a:bodyPr>
          <a:lstStyle/>
          <a:p>
            <a:pPr marL="299085" marR="135255" indent="-287020" algn="just">
              <a:lnSpc>
                <a:spcPct val="100000"/>
              </a:lnSpc>
              <a:spcBef>
                <a:spcPts val="105"/>
              </a:spcBef>
              <a:buClr>
                <a:srgbClr val="9A0000"/>
              </a:buClr>
              <a:buSzPct val="70000"/>
              <a:buFont typeface="Wingdings"/>
              <a:buChar char=""/>
              <a:tabLst>
                <a:tab pos="299085" algn="l"/>
                <a:tab pos="299720" algn="l"/>
              </a:tabLst>
            </a:pPr>
            <a:r>
              <a:rPr sz="1600" dirty="0">
                <a:latin typeface="Arial"/>
                <a:cs typeface="Arial"/>
              </a:rPr>
              <a:t>Process is not a rigid prescription for how to</a:t>
            </a:r>
            <a:r>
              <a:rPr sz="1600" spc="-145" dirty="0">
                <a:latin typeface="Arial"/>
                <a:cs typeface="Arial"/>
              </a:rPr>
              <a:t> </a:t>
            </a:r>
            <a:r>
              <a:rPr sz="1600" dirty="0">
                <a:latin typeface="Arial"/>
                <a:cs typeface="Arial"/>
              </a:rPr>
              <a:t>build  computer</a:t>
            </a:r>
            <a:r>
              <a:rPr sz="1600" spc="-40" dirty="0">
                <a:latin typeface="Arial"/>
                <a:cs typeface="Arial"/>
              </a:rPr>
              <a:t> </a:t>
            </a:r>
            <a:r>
              <a:rPr sz="1600" dirty="0">
                <a:latin typeface="Arial"/>
                <a:cs typeface="Arial"/>
              </a:rPr>
              <a:t>software</a:t>
            </a:r>
            <a:endParaRPr lang="en-US" sz="1600" dirty="0">
              <a:latin typeface="Arial"/>
              <a:cs typeface="Arial"/>
            </a:endParaRPr>
          </a:p>
          <a:p>
            <a:pPr marL="299085" marR="135255" indent="-287020" algn="just">
              <a:lnSpc>
                <a:spcPct val="100000"/>
              </a:lnSpc>
              <a:spcBef>
                <a:spcPts val="105"/>
              </a:spcBef>
              <a:buClr>
                <a:srgbClr val="9A0000"/>
              </a:buClr>
              <a:buSzPct val="70000"/>
              <a:buFont typeface="Wingdings"/>
              <a:buChar char=""/>
              <a:tabLst>
                <a:tab pos="299085" algn="l"/>
                <a:tab pos="299720" algn="l"/>
              </a:tabLst>
            </a:pPr>
            <a:endParaRPr sz="1600" dirty="0">
              <a:latin typeface="Arial"/>
              <a:cs typeface="Arial"/>
            </a:endParaRPr>
          </a:p>
          <a:p>
            <a:pPr marL="299085" marR="217804" indent="-287020" algn="just">
              <a:lnSpc>
                <a:spcPct val="100000"/>
              </a:lnSpc>
              <a:spcBef>
                <a:spcPts val="480"/>
              </a:spcBef>
              <a:buClr>
                <a:srgbClr val="9A0000"/>
              </a:buClr>
              <a:buSzPct val="70000"/>
              <a:buFont typeface="Wingdings"/>
              <a:buChar char=""/>
              <a:tabLst>
                <a:tab pos="299085" algn="l"/>
                <a:tab pos="299720" algn="l"/>
              </a:tabLst>
            </a:pPr>
            <a:r>
              <a:rPr sz="1600" dirty="0">
                <a:latin typeface="Arial"/>
                <a:cs typeface="Arial"/>
              </a:rPr>
              <a:t>But, it is </a:t>
            </a:r>
            <a:r>
              <a:rPr sz="1600" dirty="0">
                <a:solidFill>
                  <a:srgbClr val="FF0000"/>
                </a:solidFill>
                <a:latin typeface="Arial"/>
                <a:cs typeface="Arial"/>
              </a:rPr>
              <a:t>an adaptable </a:t>
            </a:r>
            <a:r>
              <a:rPr sz="1600" dirty="0">
                <a:latin typeface="Arial"/>
                <a:cs typeface="Arial"/>
              </a:rPr>
              <a:t>approach that enables</a:t>
            </a:r>
            <a:r>
              <a:rPr sz="1600" spc="-125" dirty="0">
                <a:latin typeface="Arial"/>
                <a:cs typeface="Arial"/>
              </a:rPr>
              <a:t> </a:t>
            </a:r>
            <a:r>
              <a:rPr sz="1600" dirty="0">
                <a:latin typeface="Arial"/>
                <a:cs typeface="Arial"/>
              </a:rPr>
              <a:t>the  people doing the work to pick and </a:t>
            </a:r>
            <a:r>
              <a:rPr sz="1600" spc="5" dirty="0">
                <a:latin typeface="Arial"/>
                <a:cs typeface="Arial"/>
              </a:rPr>
              <a:t>choose </a:t>
            </a:r>
            <a:r>
              <a:rPr sz="1600" dirty="0">
                <a:latin typeface="Arial"/>
                <a:cs typeface="Arial"/>
              </a:rPr>
              <a:t>the  application set of work actions and</a:t>
            </a:r>
            <a:r>
              <a:rPr sz="1600" spc="-114" dirty="0">
                <a:latin typeface="Arial"/>
                <a:cs typeface="Arial"/>
              </a:rPr>
              <a:t> </a:t>
            </a:r>
            <a:r>
              <a:rPr sz="1600" dirty="0">
                <a:latin typeface="Arial"/>
                <a:cs typeface="Arial"/>
              </a:rPr>
              <a:t>tasks</a:t>
            </a:r>
            <a:endParaRPr lang="en-US" sz="1600" dirty="0">
              <a:latin typeface="Arial"/>
              <a:cs typeface="Arial"/>
            </a:endParaRPr>
          </a:p>
          <a:p>
            <a:pPr marL="299085" marR="217804" indent="-287020" algn="just">
              <a:lnSpc>
                <a:spcPct val="100000"/>
              </a:lnSpc>
              <a:spcBef>
                <a:spcPts val="480"/>
              </a:spcBef>
              <a:buClr>
                <a:srgbClr val="9A0000"/>
              </a:buClr>
              <a:buSzPct val="70000"/>
              <a:buFont typeface="Wingdings"/>
              <a:buChar char=""/>
              <a:tabLst>
                <a:tab pos="299085" algn="l"/>
                <a:tab pos="299720" algn="l"/>
              </a:tabLst>
            </a:pPr>
            <a:endParaRPr sz="1600" dirty="0">
              <a:latin typeface="Arial"/>
              <a:cs typeface="Arial"/>
            </a:endParaRPr>
          </a:p>
          <a:p>
            <a:pPr algn="just">
              <a:lnSpc>
                <a:spcPct val="100000"/>
              </a:lnSpc>
              <a:spcBef>
                <a:spcPts val="25"/>
              </a:spcBef>
              <a:buClr>
                <a:srgbClr val="9A0000"/>
              </a:buClr>
              <a:buFont typeface="Wingdings"/>
              <a:buChar char=""/>
            </a:pPr>
            <a:endParaRPr sz="1600" dirty="0">
              <a:latin typeface="Arial"/>
              <a:cs typeface="Arial"/>
            </a:endParaRPr>
          </a:p>
          <a:p>
            <a:pPr marL="299085" marR="5080" indent="-287020" algn="just">
              <a:lnSpc>
                <a:spcPct val="100000"/>
              </a:lnSpc>
              <a:buClr>
                <a:srgbClr val="9A0000"/>
              </a:buClr>
              <a:buSzPct val="70000"/>
              <a:buFont typeface="Wingdings"/>
              <a:buChar char=""/>
              <a:tabLst>
                <a:tab pos="299085" algn="l"/>
                <a:tab pos="299720" algn="l"/>
              </a:tabLst>
            </a:pPr>
            <a:r>
              <a:rPr sz="1600" dirty="0">
                <a:latin typeface="Arial"/>
                <a:cs typeface="Arial"/>
              </a:rPr>
              <a:t>The intent is </a:t>
            </a:r>
            <a:r>
              <a:rPr sz="1600" spc="-5" dirty="0">
                <a:latin typeface="Arial"/>
                <a:cs typeface="Arial"/>
              </a:rPr>
              <a:t>to </a:t>
            </a:r>
            <a:r>
              <a:rPr sz="1600" dirty="0">
                <a:solidFill>
                  <a:srgbClr val="FF0000"/>
                </a:solidFill>
                <a:latin typeface="Arial"/>
                <a:cs typeface="Arial"/>
              </a:rPr>
              <a:t>deliver software in a timely</a:t>
            </a:r>
            <a:r>
              <a:rPr sz="1600" spc="-105" dirty="0">
                <a:solidFill>
                  <a:srgbClr val="FF0000"/>
                </a:solidFill>
                <a:latin typeface="Arial"/>
                <a:cs typeface="Arial"/>
              </a:rPr>
              <a:t> </a:t>
            </a:r>
            <a:r>
              <a:rPr sz="1600" dirty="0">
                <a:solidFill>
                  <a:srgbClr val="FF0000"/>
                </a:solidFill>
                <a:latin typeface="Arial"/>
                <a:cs typeface="Arial"/>
              </a:rPr>
              <a:t>manner  and with </a:t>
            </a:r>
            <a:r>
              <a:rPr sz="1600" spc="-5" dirty="0">
                <a:solidFill>
                  <a:srgbClr val="FF0000"/>
                </a:solidFill>
                <a:latin typeface="Arial"/>
                <a:cs typeface="Arial"/>
              </a:rPr>
              <a:t>sufficient</a:t>
            </a:r>
            <a:r>
              <a:rPr sz="1600" spc="-60" dirty="0">
                <a:solidFill>
                  <a:srgbClr val="FF0000"/>
                </a:solidFill>
                <a:latin typeface="Arial"/>
                <a:cs typeface="Arial"/>
              </a:rPr>
              <a:t> </a:t>
            </a:r>
            <a:r>
              <a:rPr sz="1600" dirty="0">
                <a:solidFill>
                  <a:srgbClr val="FF0000"/>
                </a:solidFill>
                <a:latin typeface="Arial"/>
                <a:cs typeface="Arial"/>
              </a:rPr>
              <a:t>quality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6245606" cy="627736"/>
          </a:xfrm>
          <a:prstGeom prst="rect">
            <a:avLst/>
          </a:prstGeom>
        </p:spPr>
        <p:txBody>
          <a:bodyPr vert="horz" wrap="square" lIns="0" tIns="12065" rIns="0" bIns="0" rtlCol="0">
            <a:spAutoFit/>
          </a:bodyPr>
          <a:lstStyle/>
          <a:p>
            <a:pPr marL="12700">
              <a:lnSpc>
                <a:spcPct val="100000"/>
              </a:lnSpc>
              <a:spcBef>
                <a:spcPts val="95"/>
              </a:spcBef>
            </a:pPr>
            <a:r>
              <a:rPr spc="-5" dirty="0"/>
              <a:t>Process</a:t>
            </a:r>
            <a:r>
              <a:rPr spc="-60" dirty="0"/>
              <a:t> </a:t>
            </a:r>
            <a:r>
              <a:rPr spc="-5" dirty="0"/>
              <a:t>Framework</a:t>
            </a:r>
            <a:r>
              <a:rPr lang="en-US" spc="-5" dirty="0"/>
              <a:t>(Model)</a:t>
            </a:r>
            <a:endParaRPr spc="-5"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73</a:t>
            </a:fld>
            <a:endParaRPr spc="-5" dirty="0"/>
          </a:p>
        </p:txBody>
      </p:sp>
      <p:sp>
        <p:nvSpPr>
          <p:cNvPr id="3" name="object 3"/>
          <p:cNvSpPr txBox="1"/>
          <p:nvPr/>
        </p:nvSpPr>
        <p:spPr>
          <a:xfrm>
            <a:off x="1981200" y="2209800"/>
            <a:ext cx="6473190" cy="2523768"/>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sz="1600" spc="-5" dirty="0">
                <a:latin typeface="Arial"/>
                <a:cs typeface="Arial"/>
              </a:rPr>
              <a:t>Establishes </a:t>
            </a:r>
            <a:r>
              <a:rPr sz="1600" dirty="0">
                <a:latin typeface="Arial"/>
                <a:cs typeface="Arial"/>
              </a:rPr>
              <a:t>the </a:t>
            </a:r>
            <a:r>
              <a:rPr sz="1600" spc="-5" dirty="0">
                <a:solidFill>
                  <a:srgbClr val="FF0000"/>
                </a:solidFill>
                <a:latin typeface="Arial"/>
                <a:cs typeface="Arial"/>
              </a:rPr>
              <a:t>foundation</a:t>
            </a:r>
            <a:r>
              <a:rPr sz="1600" spc="-5" dirty="0">
                <a:latin typeface="Arial"/>
                <a:cs typeface="Arial"/>
              </a:rPr>
              <a:t> </a:t>
            </a:r>
            <a:r>
              <a:rPr sz="1600" dirty="0">
                <a:latin typeface="Arial"/>
                <a:cs typeface="Arial"/>
              </a:rPr>
              <a:t>for </a:t>
            </a:r>
            <a:r>
              <a:rPr sz="1600" spc="-5" dirty="0">
                <a:latin typeface="Arial"/>
                <a:cs typeface="Arial"/>
              </a:rPr>
              <a:t>a complete  software engineering process by identifying a  small number </a:t>
            </a:r>
            <a:r>
              <a:rPr sz="1600" dirty="0">
                <a:latin typeface="Arial"/>
                <a:cs typeface="Arial"/>
              </a:rPr>
              <a:t>of </a:t>
            </a:r>
            <a:r>
              <a:rPr sz="1600" dirty="0">
                <a:solidFill>
                  <a:srgbClr val="FF0000"/>
                </a:solidFill>
                <a:latin typeface="Arial"/>
                <a:cs typeface="Arial"/>
              </a:rPr>
              <a:t>framework</a:t>
            </a:r>
            <a:r>
              <a:rPr sz="1600" spc="25" dirty="0">
                <a:solidFill>
                  <a:srgbClr val="FF0000"/>
                </a:solidFill>
                <a:latin typeface="Arial"/>
                <a:cs typeface="Arial"/>
              </a:rPr>
              <a:t> </a:t>
            </a:r>
            <a:r>
              <a:rPr sz="1600" spc="-5" dirty="0">
                <a:solidFill>
                  <a:srgbClr val="FF0000"/>
                </a:solidFill>
                <a:latin typeface="Arial"/>
                <a:cs typeface="Arial"/>
              </a:rPr>
              <a:t>activities</a:t>
            </a:r>
            <a:endParaRPr lang="en-US" sz="1600" spc="-5" dirty="0">
              <a:solidFill>
                <a:srgbClr val="FF0000"/>
              </a:solidFill>
              <a:latin typeface="Arial"/>
              <a:cs typeface="Arial"/>
            </a:endParaRPr>
          </a:p>
          <a:p>
            <a:pPr marL="355600" marR="5080" indent="-342900" algn="just">
              <a:lnSpc>
                <a:spcPct val="100000"/>
              </a:lnSpc>
              <a:spcBef>
                <a:spcPts val="100"/>
              </a:spcBef>
              <a:buClr>
                <a:srgbClr val="9A0000"/>
              </a:buClr>
              <a:buSzPct val="75000"/>
              <a:buFont typeface="Wingdings"/>
              <a:buChar char=""/>
              <a:tabLst>
                <a:tab pos="354965" algn="l"/>
                <a:tab pos="355600" algn="l"/>
              </a:tabLst>
            </a:pPr>
            <a:endParaRPr sz="1600" dirty="0">
              <a:latin typeface="Arial"/>
              <a:cs typeface="Arial"/>
            </a:endParaRPr>
          </a:p>
          <a:p>
            <a:pPr marL="756285"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That are applicable to all software</a:t>
            </a:r>
            <a:r>
              <a:rPr sz="1600" spc="-105" dirty="0">
                <a:latin typeface="Arial"/>
                <a:cs typeface="Arial"/>
              </a:rPr>
              <a:t> </a:t>
            </a:r>
            <a:r>
              <a:rPr sz="1600" dirty="0" err="1">
                <a:latin typeface="Arial"/>
                <a:cs typeface="Arial"/>
              </a:rPr>
              <a:t>projects,regardless</a:t>
            </a:r>
            <a:r>
              <a:rPr sz="1600" dirty="0">
                <a:latin typeface="Arial"/>
                <a:cs typeface="Arial"/>
              </a:rPr>
              <a:t> of their size or</a:t>
            </a:r>
            <a:r>
              <a:rPr sz="1600" spc="-105" dirty="0">
                <a:latin typeface="Arial"/>
                <a:cs typeface="Arial"/>
              </a:rPr>
              <a:t> </a:t>
            </a:r>
            <a:r>
              <a:rPr sz="1600" dirty="0">
                <a:latin typeface="Arial"/>
                <a:cs typeface="Arial"/>
              </a:rPr>
              <a:t>complexity</a:t>
            </a:r>
            <a:endParaRPr lang="en-US" sz="1600" dirty="0">
              <a:latin typeface="Arial"/>
              <a:cs typeface="Arial"/>
            </a:endParaRPr>
          </a:p>
          <a:p>
            <a:pPr marL="756285" algn="just">
              <a:lnSpc>
                <a:spcPct val="100000"/>
              </a:lnSpc>
            </a:pPr>
            <a:endParaRPr sz="1600" dirty="0">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r>
              <a:rPr sz="1600" spc="-5" dirty="0">
                <a:latin typeface="Arial"/>
                <a:cs typeface="Arial"/>
              </a:rPr>
              <a:t>Encompasses a </a:t>
            </a:r>
            <a:r>
              <a:rPr sz="1600" dirty="0">
                <a:latin typeface="Arial"/>
                <a:cs typeface="Arial"/>
              </a:rPr>
              <a:t>set </a:t>
            </a:r>
            <a:r>
              <a:rPr sz="1600" spc="-5" dirty="0">
                <a:latin typeface="Arial"/>
                <a:cs typeface="Arial"/>
              </a:rPr>
              <a:t>of </a:t>
            </a:r>
            <a:r>
              <a:rPr sz="1600" spc="-5" dirty="0">
                <a:solidFill>
                  <a:srgbClr val="FF0000"/>
                </a:solidFill>
                <a:latin typeface="Arial"/>
                <a:cs typeface="Arial"/>
              </a:rPr>
              <a:t>umbrella</a:t>
            </a:r>
            <a:r>
              <a:rPr sz="1600" spc="55" dirty="0">
                <a:solidFill>
                  <a:srgbClr val="FF0000"/>
                </a:solidFill>
                <a:latin typeface="Arial"/>
                <a:cs typeface="Arial"/>
              </a:rPr>
              <a:t> </a:t>
            </a:r>
            <a:r>
              <a:rPr sz="1600" spc="-5" dirty="0">
                <a:solidFill>
                  <a:srgbClr val="FF0000"/>
                </a:solidFill>
                <a:latin typeface="Arial"/>
                <a:cs typeface="Arial"/>
              </a:rPr>
              <a:t>activities</a:t>
            </a:r>
            <a:endParaRPr lang="en-US" sz="1600" spc="-5" dirty="0">
              <a:solidFill>
                <a:srgbClr val="FF0000"/>
              </a:solidFill>
              <a:latin typeface="Arial"/>
              <a:cs typeface="Arial"/>
            </a:endParaRPr>
          </a:p>
          <a:p>
            <a:pPr marL="355600" indent="-342900" algn="just">
              <a:lnSpc>
                <a:spcPct val="100000"/>
              </a:lnSpc>
              <a:spcBef>
                <a:spcPts val="570"/>
              </a:spcBef>
              <a:buClr>
                <a:srgbClr val="9A0000"/>
              </a:buClr>
              <a:buSzPct val="75000"/>
              <a:buFont typeface="Wingdings"/>
              <a:buChar char=""/>
              <a:tabLst>
                <a:tab pos="354965" algn="l"/>
                <a:tab pos="355600" algn="l"/>
              </a:tabLst>
            </a:pPr>
            <a:endParaRPr sz="1600" dirty="0">
              <a:latin typeface="Arial"/>
              <a:cs typeface="Arial"/>
            </a:endParaRPr>
          </a:p>
          <a:p>
            <a:pPr marL="756285" marR="565150" lvl="1" indent="-287020" algn="just">
              <a:lnSpc>
                <a:spcPct val="100000"/>
              </a:lnSpc>
              <a:spcBef>
                <a:spcPts val="484"/>
              </a:spcBef>
              <a:buClr>
                <a:srgbClr val="9A0000"/>
              </a:buClr>
              <a:buSzPct val="70000"/>
              <a:buFont typeface="Wingdings"/>
              <a:buChar char=""/>
              <a:tabLst>
                <a:tab pos="756285" algn="l"/>
                <a:tab pos="756920" algn="l"/>
              </a:tabLst>
            </a:pPr>
            <a:r>
              <a:rPr sz="1600" dirty="0">
                <a:latin typeface="Arial"/>
                <a:cs typeface="Arial"/>
              </a:rPr>
              <a:t>That are applicable </a:t>
            </a:r>
            <a:r>
              <a:rPr sz="1600" spc="5" dirty="0">
                <a:latin typeface="Arial"/>
                <a:cs typeface="Arial"/>
              </a:rPr>
              <a:t>across </a:t>
            </a:r>
            <a:r>
              <a:rPr sz="1600" dirty="0">
                <a:latin typeface="Arial"/>
                <a:cs typeface="Arial"/>
              </a:rPr>
              <a:t>the </a:t>
            </a:r>
            <a:r>
              <a:rPr sz="1600" dirty="0">
                <a:solidFill>
                  <a:srgbClr val="FF0000"/>
                </a:solidFill>
                <a:latin typeface="Arial"/>
                <a:cs typeface="Arial"/>
              </a:rPr>
              <a:t>entire</a:t>
            </a:r>
            <a:r>
              <a:rPr sz="1600" spc="-145" dirty="0">
                <a:solidFill>
                  <a:srgbClr val="FF0000"/>
                </a:solidFill>
                <a:latin typeface="Arial"/>
                <a:cs typeface="Arial"/>
              </a:rPr>
              <a:t> </a:t>
            </a:r>
            <a:r>
              <a:rPr sz="1600" dirty="0">
                <a:solidFill>
                  <a:srgbClr val="FF0000"/>
                </a:solidFill>
                <a:latin typeface="Arial"/>
                <a:cs typeface="Arial"/>
              </a:rPr>
              <a:t>software  </a:t>
            </a:r>
            <a:r>
              <a:rPr sz="1600" spc="5" dirty="0">
                <a:solidFill>
                  <a:srgbClr val="FF0000"/>
                </a:solidFill>
                <a:latin typeface="Arial"/>
                <a:cs typeface="Arial"/>
              </a:rPr>
              <a:t>process</a:t>
            </a:r>
            <a:endParaRPr sz="1600" dirty="0">
              <a:solidFill>
                <a:srgbClr val="FF0000"/>
              </a:solidFill>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09800" y="609600"/>
            <a:ext cx="5410200" cy="58674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981200" y="2971800"/>
            <a:ext cx="6686550" cy="15240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828800" y="2743200"/>
            <a:ext cx="6838950" cy="2747962"/>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852613" y="2328863"/>
            <a:ext cx="6376987" cy="3538537"/>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362200" y="2185988"/>
            <a:ext cx="4419600" cy="391001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4394" y="485393"/>
            <a:ext cx="4825365" cy="1244600"/>
          </a:xfrm>
          <a:prstGeom prst="rect">
            <a:avLst/>
          </a:prstGeom>
        </p:spPr>
        <p:txBody>
          <a:bodyPr vert="horz" wrap="square" lIns="0" tIns="12065" rIns="0" bIns="0" rtlCol="0">
            <a:spAutoFit/>
          </a:bodyPr>
          <a:lstStyle/>
          <a:p>
            <a:pPr marL="12700" marR="5080">
              <a:lnSpc>
                <a:spcPct val="100000"/>
              </a:lnSpc>
              <a:spcBef>
                <a:spcPts val="95"/>
              </a:spcBef>
            </a:pPr>
            <a:r>
              <a:rPr spc="-5" dirty="0"/>
              <a:t>Framework</a:t>
            </a:r>
            <a:r>
              <a:rPr spc="-220" dirty="0"/>
              <a:t> </a:t>
            </a:r>
            <a:r>
              <a:rPr spc="-5" dirty="0"/>
              <a:t>Activities:  General</a:t>
            </a:r>
            <a:r>
              <a:rPr spc="10" dirty="0"/>
              <a:t> </a:t>
            </a:r>
            <a:r>
              <a:rPr spc="-5" dirty="0"/>
              <a:t>setting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79</a:t>
            </a:fld>
            <a:endParaRPr spc="-5" dirty="0"/>
          </a:p>
        </p:txBody>
      </p:sp>
      <p:sp>
        <p:nvSpPr>
          <p:cNvPr id="3" name="object 3"/>
          <p:cNvSpPr txBox="1"/>
          <p:nvPr/>
        </p:nvSpPr>
        <p:spPr>
          <a:xfrm>
            <a:off x="1828800" y="1905000"/>
            <a:ext cx="6017006" cy="4363374"/>
          </a:xfrm>
          <a:prstGeom prst="rect">
            <a:avLst/>
          </a:prstGeom>
        </p:spPr>
        <p:txBody>
          <a:bodyPr vert="horz" wrap="square" lIns="0" tIns="48895" rIns="0" bIns="0" rtlCol="0">
            <a:spAutoFit/>
          </a:bodyPr>
          <a:lstStyle/>
          <a:p>
            <a:pPr marL="355600" indent="-342900" algn="just">
              <a:lnSpc>
                <a:spcPct val="100000"/>
              </a:lnSpc>
              <a:spcBef>
                <a:spcPts val="385"/>
              </a:spcBef>
              <a:buClr>
                <a:srgbClr val="9A0000"/>
              </a:buClr>
              <a:buSzPct val="75000"/>
              <a:buFont typeface="Wingdings"/>
              <a:buChar char=""/>
              <a:tabLst>
                <a:tab pos="354965" algn="l"/>
                <a:tab pos="355600" algn="l"/>
              </a:tabLst>
            </a:pPr>
            <a:r>
              <a:rPr dirty="0">
                <a:latin typeface="Arial"/>
                <a:cs typeface="Arial"/>
              </a:rPr>
              <a:t>Communication</a:t>
            </a:r>
            <a:endParaRPr lang="en-US" dirty="0">
              <a:latin typeface="Arial"/>
              <a:cs typeface="Arial"/>
            </a:endParaRPr>
          </a:p>
          <a:p>
            <a:pPr marL="355600" indent="-342900" algn="just">
              <a:lnSpc>
                <a:spcPct val="100000"/>
              </a:lnSpc>
              <a:spcBef>
                <a:spcPts val="385"/>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290"/>
              </a:spcBef>
              <a:buClr>
                <a:srgbClr val="9A0000"/>
              </a:buClr>
              <a:buSzPct val="75000"/>
              <a:buFont typeface="Wingdings"/>
              <a:buChar char=""/>
              <a:tabLst>
                <a:tab pos="354965" algn="l"/>
                <a:tab pos="355600" algn="l"/>
              </a:tabLst>
            </a:pPr>
            <a:r>
              <a:rPr spc="-5" dirty="0">
                <a:latin typeface="Arial"/>
                <a:cs typeface="Arial"/>
              </a:rPr>
              <a:t>Planning</a:t>
            </a:r>
            <a:endParaRPr lang="en-US" spc="-5" dirty="0">
              <a:latin typeface="Arial"/>
              <a:cs typeface="Arial"/>
            </a:endParaRPr>
          </a:p>
          <a:p>
            <a:pPr marL="355600" indent="-342900" algn="just">
              <a:lnSpc>
                <a:spcPct val="100000"/>
              </a:lnSpc>
              <a:spcBef>
                <a:spcPts val="290"/>
              </a:spcBef>
              <a:buClr>
                <a:srgbClr val="9A0000"/>
              </a:buClr>
              <a:buSzPct val="75000"/>
              <a:buFont typeface="Wingdings"/>
              <a:buChar char=""/>
              <a:tabLst>
                <a:tab pos="354965" algn="l"/>
                <a:tab pos="355600" algn="l"/>
              </a:tabLst>
            </a:pPr>
            <a:endParaRPr dirty="0">
              <a:latin typeface="Arial"/>
              <a:cs typeface="Arial"/>
            </a:endParaRPr>
          </a:p>
          <a:p>
            <a:pPr marL="355600" indent="-342900" algn="just">
              <a:lnSpc>
                <a:spcPct val="100000"/>
              </a:lnSpc>
              <a:spcBef>
                <a:spcPts val="285"/>
              </a:spcBef>
              <a:buClr>
                <a:srgbClr val="9A0000"/>
              </a:buClr>
              <a:buSzPct val="75000"/>
              <a:buFont typeface="Wingdings"/>
              <a:buChar char=""/>
              <a:tabLst>
                <a:tab pos="354965" algn="l"/>
                <a:tab pos="355600" algn="l"/>
              </a:tabLst>
            </a:pPr>
            <a:r>
              <a:rPr spc="-5" dirty="0">
                <a:latin typeface="Arial"/>
                <a:cs typeface="Arial"/>
              </a:rPr>
              <a:t>Modeling</a:t>
            </a:r>
            <a:endParaRPr lang="en-US" spc="-5" dirty="0">
              <a:latin typeface="Arial"/>
              <a:cs typeface="Arial"/>
            </a:endParaRPr>
          </a:p>
          <a:p>
            <a:pPr marL="355600" indent="-342900" algn="just">
              <a:lnSpc>
                <a:spcPct val="100000"/>
              </a:lnSpc>
              <a:spcBef>
                <a:spcPts val="285"/>
              </a:spcBef>
              <a:buClr>
                <a:srgbClr val="9A0000"/>
              </a:buClr>
              <a:buSzPct val="75000"/>
              <a:buFont typeface="Wingdings"/>
              <a:buChar char=""/>
              <a:tabLst>
                <a:tab pos="354965" algn="l"/>
                <a:tab pos="355600" algn="l"/>
              </a:tabLst>
            </a:pPr>
            <a:endParaRPr dirty="0">
              <a:latin typeface="Arial"/>
              <a:cs typeface="Arial"/>
            </a:endParaRPr>
          </a:p>
          <a:p>
            <a:pPr marL="756285" lvl="1" indent="-287020" algn="just">
              <a:lnSpc>
                <a:spcPct val="100000"/>
              </a:lnSpc>
              <a:spcBef>
                <a:spcPts val="245"/>
              </a:spcBef>
              <a:buClr>
                <a:srgbClr val="9A0000"/>
              </a:buClr>
              <a:buSzPct val="70000"/>
              <a:buFont typeface="Wingdings"/>
              <a:buChar char=""/>
              <a:tabLst>
                <a:tab pos="756285" algn="l"/>
                <a:tab pos="756920" algn="l"/>
              </a:tabLst>
            </a:pPr>
            <a:r>
              <a:rPr dirty="0">
                <a:latin typeface="Arial"/>
                <a:cs typeface="Arial"/>
              </a:rPr>
              <a:t>Analysis of</a:t>
            </a:r>
            <a:r>
              <a:rPr spc="-80" dirty="0">
                <a:latin typeface="Arial"/>
                <a:cs typeface="Arial"/>
              </a:rPr>
              <a:t> </a:t>
            </a:r>
            <a:r>
              <a:rPr dirty="0">
                <a:latin typeface="Arial"/>
                <a:cs typeface="Arial"/>
              </a:rPr>
              <a:t>requirements</a:t>
            </a:r>
          </a:p>
          <a:p>
            <a:pPr marL="756285" lvl="1" indent="-287020" algn="just">
              <a:lnSpc>
                <a:spcPct val="100000"/>
              </a:lnSpc>
              <a:spcBef>
                <a:spcPts val="244"/>
              </a:spcBef>
              <a:buClr>
                <a:srgbClr val="9A0000"/>
              </a:buClr>
              <a:buSzPct val="70000"/>
              <a:buFont typeface="Wingdings"/>
              <a:buChar char=""/>
              <a:tabLst>
                <a:tab pos="756285" algn="l"/>
                <a:tab pos="756920" algn="l"/>
              </a:tabLst>
            </a:pPr>
            <a:r>
              <a:rPr dirty="0">
                <a:latin typeface="Arial"/>
                <a:cs typeface="Arial"/>
              </a:rPr>
              <a:t>Design</a:t>
            </a:r>
            <a:endParaRPr lang="en-US" dirty="0">
              <a:latin typeface="Arial"/>
              <a:cs typeface="Arial"/>
            </a:endParaRPr>
          </a:p>
          <a:p>
            <a:pPr marL="756285" lvl="1" indent="-287020" algn="just">
              <a:lnSpc>
                <a:spcPct val="100000"/>
              </a:lnSpc>
              <a:spcBef>
                <a:spcPts val="244"/>
              </a:spcBef>
              <a:buClr>
                <a:srgbClr val="9A0000"/>
              </a:buClr>
              <a:buSzPct val="70000"/>
              <a:buFont typeface="Wingdings"/>
              <a:buChar char=""/>
              <a:tabLst>
                <a:tab pos="756285" algn="l"/>
                <a:tab pos="756920" algn="l"/>
              </a:tabLst>
            </a:pPr>
            <a:endParaRPr dirty="0">
              <a:latin typeface="Arial"/>
              <a:cs typeface="Arial"/>
            </a:endParaRPr>
          </a:p>
          <a:p>
            <a:pPr marL="355600" indent="-342900" algn="just">
              <a:lnSpc>
                <a:spcPct val="100000"/>
              </a:lnSpc>
              <a:spcBef>
                <a:spcPts val="280"/>
              </a:spcBef>
              <a:buClr>
                <a:srgbClr val="9A0000"/>
              </a:buClr>
              <a:buSzPct val="75000"/>
              <a:buFont typeface="Wingdings"/>
              <a:buChar char=""/>
              <a:tabLst>
                <a:tab pos="354965" algn="l"/>
                <a:tab pos="355600" algn="l"/>
              </a:tabLst>
            </a:pPr>
            <a:r>
              <a:rPr dirty="0">
                <a:latin typeface="Arial"/>
                <a:cs typeface="Arial"/>
              </a:rPr>
              <a:t>Construction</a:t>
            </a:r>
          </a:p>
          <a:p>
            <a:pPr marL="756285" lvl="1" indent="-287020" algn="just">
              <a:lnSpc>
                <a:spcPct val="100000"/>
              </a:lnSpc>
              <a:spcBef>
                <a:spcPts val="245"/>
              </a:spcBef>
              <a:buClr>
                <a:srgbClr val="9A0000"/>
              </a:buClr>
              <a:buSzPct val="70000"/>
              <a:buFont typeface="Wingdings"/>
              <a:buChar char=""/>
              <a:tabLst>
                <a:tab pos="756285" algn="l"/>
                <a:tab pos="756920" algn="l"/>
              </a:tabLst>
            </a:pPr>
            <a:r>
              <a:rPr dirty="0">
                <a:latin typeface="Arial"/>
                <a:cs typeface="Arial"/>
              </a:rPr>
              <a:t>Code</a:t>
            </a:r>
            <a:r>
              <a:rPr spc="-20" dirty="0">
                <a:latin typeface="Arial"/>
                <a:cs typeface="Arial"/>
              </a:rPr>
              <a:t> </a:t>
            </a:r>
            <a:r>
              <a:rPr dirty="0">
                <a:latin typeface="Arial"/>
                <a:cs typeface="Arial"/>
              </a:rPr>
              <a:t>generation</a:t>
            </a:r>
          </a:p>
          <a:p>
            <a:pPr marL="756285" lvl="1" indent="-287020" algn="just">
              <a:lnSpc>
                <a:spcPct val="100000"/>
              </a:lnSpc>
              <a:spcBef>
                <a:spcPts val="240"/>
              </a:spcBef>
              <a:buClr>
                <a:srgbClr val="9A0000"/>
              </a:buClr>
              <a:buSzPct val="70000"/>
              <a:buFont typeface="Wingdings"/>
              <a:buChar char=""/>
              <a:tabLst>
                <a:tab pos="756285" algn="l"/>
                <a:tab pos="756920" algn="l"/>
              </a:tabLst>
            </a:pPr>
            <a:r>
              <a:rPr spc="-30" dirty="0">
                <a:latin typeface="Arial"/>
                <a:cs typeface="Arial"/>
              </a:rPr>
              <a:t>Testing</a:t>
            </a:r>
            <a:endParaRPr lang="en-US" spc="-30" dirty="0">
              <a:latin typeface="Arial"/>
              <a:cs typeface="Arial"/>
            </a:endParaRPr>
          </a:p>
          <a:p>
            <a:pPr marL="756285" lvl="1" indent="-287020" algn="just">
              <a:lnSpc>
                <a:spcPct val="100000"/>
              </a:lnSpc>
              <a:spcBef>
                <a:spcPts val="240"/>
              </a:spcBef>
              <a:buClr>
                <a:srgbClr val="9A0000"/>
              </a:buClr>
              <a:buSzPct val="70000"/>
              <a:buFont typeface="Wingdings"/>
              <a:buChar char=""/>
              <a:tabLst>
                <a:tab pos="756285" algn="l"/>
                <a:tab pos="756920" algn="l"/>
              </a:tabLst>
            </a:pPr>
            <a:endParaRPr dirty="0">
              <a:latin typeface="Arial"/>
              <a:cs typeface="Arial"/>
            </a:endParaRPr>
          </a:p>
          <a:p>
            <a:pPr marL="355600" indent="-342900" algn="just">
              <a:lnSpc>
                <a:spcPct val="100000"/>
              </a:lnSpc>
              <a:spcBef>
                <a:spcPts val="285"/>
              </a:spcBef>
              <a:buClr>
                <a:srgbClr val="9A0000"/>
              </a:buClr>
              <a:buSzPct val="75000"/>
              <a:buFont typeface="Wingdings"/>
              <a:buChar char=""/>
              <a:tabLst>
                <a:tab pos="354965" algn="l"/>
                <a:tab pos="355600" algn="l"/>
              </a:tabLst>
            </a:pPr>
            <a:r>
              <a:rPr spc="-5" dirty="0">
                <a:latin typeface="Arial"/>
                <a:cs typeface="Arial"/>
              </a:rPr>
              <a:t>Deployment</a:t>
            </a:r>
            <a:endParaRPr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5559425" cy="635000"/>
          </a:xfrm>
          <a:prstGeom prst="rect">
            <a:avLst/>
          </a:prstGeom>
        </p:spPr>
        <p:txBody>
          <a:bodyPr vert="horz" wrap="square" lIns="0" tIns="12065" rIns="0" bIns="0" rtlCol="0">
            <a:spAutoFit/>
          </a:bodyPr>
          <a:lstStyle/>
          <a:p>
            <a:pPr marL="12700">
              <a:lnSpc>
                <a:spcPct val="100000"/>
              </a:lnSpc>
              <a:spcBef>
                <a:spcPts val="95"/>
              </a:spcBef>
            </a:pPr>
            <a:r>
              <a:rPr spc="-5" dirty="0"/>
              <a:t>Hardware: Failure</a:t>
            </a:r>
            <a:r>
              <a:rPr spc="5" dirty="0"/>
              <a:t> </a:t>
            </a:r>
            <a:r>
              <a:rPr spc="-5" dirty="0"/>
              <a:t>Curve</a:t>
            </a:r>
          </a:p>
        </p:txBody>
      </p:sp>
      <p:sp>
        <p:nvSpPr>
          <p:cNvPr id="3" name="object 3"/>
          <p:cNvSpPr/>
          <p:nvPr/>
        </p:nvSpPr>
        <p:spPr>
          <a:xfrm>
            <a:off x="1485900" y="1987295"/>
            <a:ext cx="6172200" cy="42778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239383" y="5968085"/>
            <a:ext cx="19062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Bathtub</a:t>
            </a:r>
            <a:r>
              <a:rPr sz="2400" spc="-45" dirty="0">
                <a:latin typeface="Arial"/>
                <a:cs typeface="Arial"/>
              </a:rPr>
              <a:t> </a:t>
            </a:r>
            <a:r>
              <a:rPr sz="2400" spc="-5" dirty="0">
                <a:latin typeface="Arial"/>
                <a:cs typeface="Arial"/>
              </a:rPr>
              <a:t>curve</a:t>
            </a:r>
            <a:endParaRPr sz="2400">
              <a:latin typeface="Arial"/>
              <a:cs typeface="Arial"/>
            </a:endParaRPr>
          </a:p>
        </p:txBody>
      </p:sp>
      <p:sp>
        <p:nvSpPr>
          <p:cNvPr id="6" name="object 6"/>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8</a:t>
            </a:fld>
            <a:endParaRPr sz="10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3549015" cy="635000"/>
          </a:xfrm>
          <a:prstGeom prst="rect">
            <a:avLst/>
          </a:prstGeom>
        </p:spPr>
        <p:txBody>
          <a:bodyPr vert="horz" wrap="square" lIns="0" tIns="12065" rIns="0" bIns="0" rtlCol="0">
            <a:spAutoFit/>
          </a:bodyPr>
          <a:lstStyle/>
          <a:p>
            <a:pPr marL="12700">
              <a:lnSpc>
                <a:spcPct val="100000"/>
              </a:lnSpc>
              <a:spcBef>
                <a:spcPts val="95"/>
              </a:spcBef>
            </a:pPr>
            <a:r>
              <a:rPr spc="-5" dirty="0"/>
              <a:t>Com</a:t>
            </a:r>
            <a:r>
              <a:rPr spc="-25" dirty="0"/>
              <a:t>m</a:t>
            </a:r>
            <a:r>
              <a:rPr spc="-5" dirty="0"/>
              <a:t>unication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80</a:t>
            </a:fld>
            <a:endParaRPr spc="-5" dirty="0"/>
          </a:p>
        </p:txBody>
      </p:sp>
      <p:sp>
        <p:nvSpPr>
          <p:cNvPr id="3" name="object 3"/>
          <p:cNvSpPr txBox="1"/>
          <p:nvPr/>
        </p:nvSpPr>
        <p:spPr>
          <a:xfrm>
            <a:off x="1907794" y="1931034"/>
            <a:ext cx="6741795" cy="2241639"/>
          </a:xfrm>
          <a:prstGeom prst="rect">
            <a:avLst/>
          </a:prstGeom>
        </p:spPr>
        <p:txBody>
          <a:bodyPr vert="horz" wrap="square" lIns="0" tIns="12700" rIns="0" bIns="0" rtlCol="0">
            <a:spAutoFit/>
          </a:bodyPr>
          <a:lstStyle/>
          <a:p>
            <a:pPr marL="355600" marR="106045" indent="-342900" algn="just">
              <a:lnSpc>
                <a:spcPct val="100000"/>
              </a:lnSpc>
              <a:spcBef>
                <a:spcPts val="100"/>
              </a:spcBef>
              <a:buClr>
                <a:srgbClr val="9A0000"/>
              </a:buClr>
              <a:buSzPct val="75000"/>
              <a:buFont typeface="Wingdings"/>
              <a:buChar char=""/>
              <a:tabLst>
                <a:tab pos="354965" algn="l"/>
                <a:tab pos="355600" algn="l"/>
              </a:tabLst>
            </a:pPr>
            <a:r>
              <a:rPr spc="-5" dirty="0">
                <a:latin typeface="Arial"/>
                <a:cs typeface="Arial"/>
              </a:rPr>
              <a:t>Before any technical work can </a:t>
            </a:r>
            <a:r>
              <a:rPr dirty="0">
                <a:latin typeface="Arial"/>
                <a:cs typeface="Arial"/>
              </a:rPr>
              <a:t>commence, it </a:t>
            </a:r>
            <a:r>
              <a:rPr spc="-5" dirty="0">
                <a:latin typeface="Arial"/>
                <a:cs typeface="Arial"/>
              </a:rPr>
              <a:t>is  critically important </a:t>
            </a:r>
            <a:r>
              <a:rPr dirty="0">
                <a:latin typeface="Arial"/>
                <a:cs typeface="Arial"/>
              </a:rPr>
              <a:t>to </a:t>
            </a:r>
            <a:r>
              <a:rPr spc="-5" dirty="0">
                <a:latin typeface="Arial"/>
                <a:cs typeface="Arial"/>
              </a:rPr>
              <a:t>communicate and  collaborate with the customer (and other  stakeholders)</a:t>
            </a:r>
            <a:endParaRPr lang="en-US" spc="-5" dirty="0">
              <a:latin typeface="Arial"/>
              <a:cs typeface="Arial"/>
            </a:endParaRPr>
          </a:p>
          <a:p>
            <a:pPr marL="355600" marR="106045" indent="-342900" algn="just">
              <a:lnSpc>
                <a:spcPct val="100000"/>
              </a:lnSpc>
              <a:spcBef>
                <a:spcPts val="100"/>
              </a:spcBef>
              <a:buClr>
                <a:srgbClr val="9A0000"/>
              </a:buClr>
              <a:buSzPct val="75000"/>
              <a:buFont typeface="Wingdings"/>
              <a:buChar char=""/>
              <a:tabLst>
                <a:tab pos="354965" algn="l"/>
                <a:tab pos="355600" algn="l"/>
              </a:tabLst>
            </a:pPr>
            <a:endParaRPr dirty="0">
              <a:latin typeface="Arial"/>
              <a:cs typeface="Arial"/>
            </a:endParaRPr>
          </a:p>
          <a:p>
            <a:pPr algn="just">
              <a:lnSpc>
                <a:spcPct val="100000"/>
              </a:lnSpc>
              <a:spcBef>
                <a:spcPts val="5"/>
              </a:spcBef>
              <a:buClr>
                <a:srgbClr val="9A0000"/>
              </a:buClr>
              <a:buFont typeface="Wingdings"/>
              <a:buChar char=""/>
            </a:pPr>
            <a:endParaRPr dirty="0">
              <a:latin typeface="Arial"/>
              <a:cs typeface="Arial"/>
            </a:endParaRPr>
          </a:p>
          <a:p>
            <a:pPr marL="355600" marR="5080" indent="-342900" algn="just">
              <a:lnSpc>
                <a:spcPct val="100000"/>
              </a:lnSpc>
              <a:spcBef>
                <a:spcPts val="5"/>
              </a:spcBef>
              <a:buClr>
                <a:srgbClr val="9A0000"/>
              </a:buClr>
              <a:buSzPct val="75000"/>
              <a:buFont typeface="Wingdings"/>
              <a:buChar char=""/>
              <a:tabLst>
                <a:tab pos="354965" algn="l"/>
                <a:tab pos="355600" algn="l"/>
              </a:tabLst>
            </a:pPr>
            <a:r>
              <a:rPr spc="-5" dirty="0">
                <a:latin typeface="Arial"/>
                <a:cs typeface="Arial"/>
              </a:rPr>
              <a:t>The intent is </a:t>
            </a:r>
            <a:r>
              <a:rPr dirty="0">
                <a:solidFill>
                  <a:srgbClr val="FF0000"/>
                </a:solidFill>
                <a:latin typeface="Arial"/>
                <a:cs typeface="Arial"/>
              </a:rPr>
              <a:t>to </a:t>
            </a:r>
            <a:r>
              <a:rPr spc="-5" dirty="0">
                <a:solidFill>
                  <a:srgbClr val="FF0000"/>
                </a:solidFill>
                <a:latin typeface="Arial"/>
                <a:cs typeface="Arial"/>
              </a:rPr>
              <a:t>understand stakeholders’  objectives </a:t>
            </a:r>
            <a:r>
              <a:rPr dirty="0">
                <a:latin typeface="Arial"/>
                <a:cs typeface="Arial"/>
              </a:rPr>
              <a:t>for the </a:t>
            </a:r>
            <a:r>
              <a:rPr spc="-5" dirty="0">
                <a:latin typeface="Arial"/>
                <a:cs typeface="Arial"/>
              </a:rPr>
              <a:t>project and </a:t>
            </a:r>
            <a:r>
              <a:rPr dirty="0">
                <a:latin typeface="Arial"/>
                <a:cs typeface="Arial"/>
              </a:rPr>
              <a:t>to </a:t>
            </a:r>
            <a:r>
              <a:rPr spc="-5" dirty="0">
                <a:latin typeface="Arial"/>
                <a:cs typeface="Arial"/>
              </a:rPr>
              <a:t>gather  requirements </a:t>
            </a:r>
            <a:r>
              <a:rPr dirty="0">
                <a:latin typeface="Arial"/>
                <a:cs typeface="Arial"/>
              </a:rPr>
              <a:t>that </a:t>
            </a:r>
            <a:r>
              <a:rPr spc="-5" dirty="0">
                <a:latin typeface="Arial"/>
                <a:cs typeface="Arial"/>
              </a:rPr>
              <a:t>help define </a:t>
            </a:r>
            <a:r>
              <a:rPr dirty="0">
                <a:latin typeface="Arial"/>
                <a:cs typeface="Arial"/>
              </a:rPr>
              <a:t>software features  </a:t>
            </a:r>
            <a:r>
              <a:rPr spc="-5" dirty="0">
                <a:latin typeface="Arial"/>
                <a:cs typeface="Arial"/>
              </a:rPr>
              <a:t>and</a:t>
            </a:r>
            <a:r>
              <a:rPr dirty="0">
                <a:latin typeface="Arial"/>
                <a:cs typeface="Arial"/>
              </a:rPr>
              <a:t> </a:t>
            </a:r>
            <a:r>
              <a:rPr spc="-5" dirty="0">
                <a:latin typeface="Arial"/>
                <a:cs typeface="Arial"/>
              </a:rPr>
              <a:t>functions.</a:t>
            </a:r>
            <a:endParaRPr dirty="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000250" cy="635000"/>
          </a:xfrm>
          <a:prstGeom prst="rect">
            <a:avLst/>
          </a:prstGeom>
        </p:spPr>
        <p:txBody>
          <a:bodyPr vert="horz" wrap="square" lIns="0" tIns="12065" rIns="0" bIns="0" rtlCol="0">
            <a:spAutoFit/>
          </a:bodyPr>
          <a:lstStyle/>
          <a:p>
            <a:pPr marL="12700">
              <a:lnSpc>
                <a:spcPct val="100000"/>
              </a:lnSpc>
              <a:spcBef>
                <a:spcPts val="95"/>
              </a:spcBef>
            </a:pPr>
            <a:r>
              <a:rPr spc="-5" dirty="0"/>
              <a:t>Planning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81</a:t>
            </a:fld>
            <a:endParaRPr spc="-5" dirty="0"/>
          </a:p>
        </p:txBody>
      </p:sp>
      <p:sp>
        <p:nvSpPr>
          <p:cNvPr id="3" name="object 3"/>
          <p:cNvSpPr txBox="1"/>
          <p:nvPr/>
        </p:nvSpPr>
        <p:spPr>
          <a:xfrm>
            <a:off x="1907794" y="1954332"/>
            <a:ext cx="6693534" cy="3303468"/>
          </a:xfrm>
          <a:prstGeom prst="rect">
            <a:avLst/>
          </a:prstGeom>
        </p:spPr>
        <p:txBody>
          <a:bodyPr vert="horz" wrap="square" lIns="0" tIns="12700" rIns="0" bIns="0" rtlCol="0">
            <a:spAutoFit/>
          </a:bodyPr>
          <a:lstStyle/>
          <a:p>
            <a:pPr marL="355600" marR="159385" indent="-342900" algn="just">
              <a:lnSpc>
                <a:spcPct val="100000"/>
              </a:lnSpc>
              <a:spcBef>
                <a:spcPts val="100"/>
              </a:spcBef>
              <a:buClr>
                <a:srgbClr val="9A0000"/>
              </a:buClr>
              <a:buSzPct val="75000"/>
              <a:buFont typeface="Wingdings"/>
              <a:buChar char=""/>
              <a:tabLst>
                <a:tab pos="354965" algn="l"/>
                <a:tab pos="355600" algn="l"/>
              </a:tabLst>
            </a:pPr>
            <a:r>
              <a:rPr spc="-5" dirty="0">
                <a:latin typeface="Arial"/>
                <a:cs typeface="Arial"/>
              </a:rPr>
              <a:t>Any complicated journey can be simplified </a:t>
            </a:r>
            <a:r>
              <a:rPr dirty="0">
                <a:latin typeface="Arial"/>
                <a:cs typeface="Arial"/>
              </a:rPr>
              <a:t>if </a:t>
            </a:r>
            <a:r>
              <a:rPr spc="-5" dirty="0">
                <a:latin typeface="Arial"/>
                <a:cs typeface="Arial"/>
              </a:rPr>
              <a:t>a  map exists.</a:t>
            </a:r>
            <a:endParaRPr lang="en-US" spc="-5" dirty="0">
              <a:latin typeface="Arial"/>
              <a:cs typeface="Arial"/>
            </a:endParaRPr>
          </a:p>
          <a:p>
            <a:pPr marL="355600" marR="159385" indent="-342900" algn="just">
              <a:lnSpc>
                <a:spcPct val="100000"/>
              </a:lnSpc>
              <a:spcBef>
                <a:spcPts val="100"/>
              </a:spcBef>
              <a:buClr>
                <a:srgbClr val="9A0000"/>
              </a:buClr>
              <a:buSzPct val="75000"/>
              <a:buFont typeface="Wingdings"/>
              <a:buChar char=""/>
              <a:tabLst>
                <a:tab pos="354965" algn="l"/>
                <a:tab pos="355600" algn="l"/>
              </a:tabLst>
            </a:pPr>
            <a:endParaRPr dirty="0">
              <a:latin typeface="Arial"/>
              <a:cs typeface="Arial"/>
            </a:endParaRPr>
          </a:p>
          <a:p>
            <a:pPr marL="355600" marR="215900" indent="-342900" algn="just">
              <a:lnSpc>
                <a:spcPct val="100000"/>
              </a:lnSpc>
              <a:spcBef>
                <a:spcPts val="575"/>
              </a:spcBef>
              <a:buClr>
                <a:srgbClr val="9A0000"/>
              </a:buClr>
              <a:buSzPct val="75000"/>
              <a:buFont typeface="Wingdings"/>
              <a:buChar char=""/>
              <a:tabLst>
                <a:tab pos="354965" algn="l"/>
                <a:tab pos="355600" algn="l"/>
              </a:tabLst>
            </a:pPr>
            <a:r>
              <a:rPr dirty="0">
                <a:latin typeface="Arial"/>
                <a:cs typeface="Arial"/>
              </a:rPr>
              <a:t>A </a:t>
            </a:r>
            <a:r>
              <a:rPr spc="-5" dirty="0">
                <a:latin typeface="Arial"/>
                <a:cs typeface="Arial"/>
              </a:rPr>
              <a:t>software project </a:t>
            </a:r>
            <a:r>
              <a:rPr spc="-10" dirty="0">
                <a:latin typeface="Arial"/>
                <a:cs typeface="Arial"/>
              </a:rPr>
              <a:t>is </a:t>
            </a:r>
            <a:r>
              <a:rPr spc="-5" dirty="0">
                <a:latin typeface="Arial"/>
                <a:cs typeface="Arial"/>
              </a:rPr>
              <a:t>a complicated </a:t>
            </a:r>
            <a:r>
              <a:rPr spc="-25" dirty="0">
                <a:latin typeface="Arial"/>
                <a:cs typeface="Arial"/>
              </a:rPr>
              <a:t>journey,  </a:t>
            </a:r>
            <a:r>
              <a:rPr spc="-5" dirty="0">
                <a:latin typeface="Arial"/>
                <a:cs typeface="Arial"/>
              </a:rPr>
              <a:t>and </a:t>
            </a:r>
            <a:r>
              <a:rPr dirty="0">
                <a:latin typeface="Arial"/>
                <a:cs typeface="Arial"/>
              </a:rPr>
              <a:t>the </a:t>
            </a:r>
            <a:r>
              <a:rPr spc="-5" dirty="0">
                <a:latin typeface="Arial"/>
                <a:cs typeface="Arial"/>
              </a:rPr>
              <a:t>planning activity </a:t>
            </a:r>
            <a:r>
              <a:rPr dirty="0">
                <a:latin typeface="Arial"/>
                <a:cs typeface="Arial"/>
              </a:rPr>
              <a:t>creates a “map” that  </a:t>
            </a:r>
            <a:r>
              <a:rPr spc="-5" dirty="0">
                <a:latin typeface="Arial"/>
                <a:cs typeface="Arial"/>
              </a:rPr>
              <a:t>helps guide </a:t>
            </a:r>
            <a:r>
              <a:rPr dirty="0">
                <a:latin typeface="Arial"/>
                <a:cs typeface="Arial"/>
              </a:rPr>
              <a:t>the team </a:t>
            </a:r>
            <a:r>
              <a:rPr spc="-5" dirty="0">
                <a:latin typeface="Arial"/>
                <a:cs typeface="Arial"/>
              </a:rPr>
              <a:t>as </a:t>
            </a:r>
            <a:r>
              <a:rPr dirty="0">
                <a:latin typeface="Arial"/>
                <a:cs typeface="Arial"/>
              </a:rPr>
              <a:t>it </a:t>
            </a:r>
            <a:r>
              <a:rPr spc="-5" dirty="0">
                <a:latin typeface="Arial"/>
                <a:cs typeface="Arial"/>
              </a:rPr>
              <a:t>makes </a:t>
            </a:r>
            <a:r>
              <a:rPr dirty="0">
                <a:latin typeface="Arial"/>
                <a:cs typeface="Arial"/>
              </a:rPr>
              <a:t>the</a:t>
            </a:r>
            <a:r>
              <a:rPr spc="20" dirty="0">
                <a:latin typeface="Arial"/>
                <a:cs typeface="Arial"/>
              </a:rPr>
              <a:t> </a:t>
            </a:r>
            <a:r>
              <a:rPr spc="-25" dirty="0">
                <a:latin typeface="Arial"/>
                <a:cs typeface="Arial"/>
              </a:rPr>
              <a:t>journey.</a:t>
            </a:r>
            <a:endParaRPr lang="en-US" spc="-25" dirty="0">
              <a:latin typeface="Arial"/>
              <a:cs typeface="Arial"/>
            </a:endParaRPr>
          </a:p>
          <a:p>
            <a:pPr marL="355600" marR="215900" indent="-342900" algn="just">
              <a:lnSpc>
                <a:spcPct val="100000"/>
              </a:lnSpc>
              <a:spcBef>
                <a:spcPts val="575"/>
              </a:spcBef>
              <a:buClr>
                <a:srgbClr val="9A0000"/>
              </a:buClr>
              <a:buSzPct val="75000"/>
              <a:buFont typeface="Wingdings"/>
              <a:buChar char=""/>
              <a:tabLst>
                <a:tab pos="354965" algn="l"/>
                <a:tab pos="355600" algn="l"/>
              </a:tabLst>
            </a:pPr>
            <a:endParaRPr dirty="0">
              <a:latin typeface="Arial"/>
              <a:cs typeface="Arial"/>
            </a:endParaRPr>
          </a:p>
          <a:p>
            <a:pPr marL="355600" marR="5080" indent="-342900" algn="just">
              <a:lnSpc>
                <a:spcPct val="100000"/>
              </a:lnSpc>
              <a:spcBef>
                <a:spcPts val="580"/>
              </a:spcBef>
              <a:buClr>
                <a:srgbClr val="9A0000"/>
              </a:buClr>
              <a:buSzPct val="75000"/>
              <a:buFont typeface="Wingdings"/>
              <a:buChar char=""/>
              <a:tabLst>
                <a:tab pos="354965" algn="l"/>
                <a:tab pos="355600" algn="l"/>
              </a:tabLst>
            </a:pPr>
            <a:r>
              <a:rPr dirty="0">
                <a:latin typeface="Arial"/>
                <a:cs typeface="Arial"/>
              </a:rPr>
              <a:t>The </a:t>
            </a:r>
            <a:r>
              <a:rPr spc="-5" dirty="0">
                <a:latin typeface="Arial"/>
                <a:cs typeface="Arial"/>
              </a:rPr>
              <a:t>map—called a </a:t>
            </a:r>
            <a:r>
              <a:rPr i="1" spc="-5" dirty="0">
                <a:solidFill>
                  <a:srgbClr val="006FC0"/>
                </a:solidFill>
                <a:latin typeface="Arial"/>
                <a:cs typeface="Arial"/>
              </a:rPr>
              <a:t>software project plan</a:t>
            </a:r>
            <a:r>
              <a:rPr spc="-5" dirty="0">
                <a:solidFill>
                  <a:srgbClr val="006FC0"/>
                </a:solidFill>
                <a:latin typeface="Arial"/>
                <a:cs typeface="Arial"/>
              </a:rPr>
              <a:t>—  defines </a:t>
            </a:r>
            <a:r>
              <a:rPr dirty="0">
                <a:latin typeface="Arial"/>
                <a:cs typeface="Arial"/>
              </a:rPr>
              <a:t>the </a:t>
            </a:r>
            <a:r>
              <a:rPr spc="-5" dirty="0">
                <a:latin typeface="Arial"/>
                <a:cs typeface="Arial"/>
              </a:rPr>
              <a:t>software engineering work by  describing </a:t>
            </a:r>
            <a:r>
              <a:rPr dirty="0">
                <a:latin typeface="Arial"/>
                <a:cs typeface="Arial"/>
              </a:rPr>
              <a:t>the </a:t>
            </a:r>
            <a:r>
              <a:rPr spc="-5" dirty="0">
                <a:solidFill>
                  <a:srgbClr val="00AF50"/>
                </a:solidFill>
                <a:latin typeface="Arial"/>
                <a:cs typeface="Arial"/>
              </a:rPr>
              <a:t>technical </a:t>
            </a:r>
            <a:r>
              <a:rPr dirty="0">
                <a:solidFill>
                  <a:srgbClr val="00AF50"/>
                </a:solidFill>
                <a:latin typeface="Arial"/>
                <a:cs typeface="Arial"/>
              </a:rPr>
              <a:t>tasks </a:t>
            </a:r>
            <a:r>
              <a:rPr dirty="0">
                <a:latin typeface="Arial"/>
                <a:cs typeface="Arial"/>
              </a:rPr>
              <a:t>to be conducted,  </a:t>
            </a:r>
            <a:r>
              <a:rPr spc="-5" dirty="0">
                <a:latin typeface="Arial"/>
                <a:cs typeface="Arial"/>
              </a:rPr>
              <a:t>the </a:t>
            </a:r>
            <a:r>
              <a:rPr dirty="0">
                <a:solidFill>
                  <a:srgbClr val="00AF50"/>
                </a:solidFill>
                <a:latin typeface="Arial"/>
                <a:cs typeface="Arial"/>
              </a:rPr>
              <a:t>risks </a:t>
            </a:r>
            <a:r>
              <a:rPr dirty="0">
                <a:latin typeface="Arial"/>
                <a:cs typeface="Arial"/>
              </a:rPr>
              <a:t>that </a:t>
            </a:r>
            <a:r>
              <a:rPr spc="-5" dirty="0">
                <a:latin typeface="Arial"/>
                <a:cs typeface="Arial"/>
              </a:rPr>
              <a:t>are </a:t>
            </a:r>
            <a:r>
              <a:rPr spc="-30" dirty="0">
                <a:latin typeface="Arial"/>
                <a:cs typeface="Arial"/>
              </a:rPr>
              <a:t>likely, </a:t>
            </a:r>
            <a:r>
              <a:rPr dirty="0">
                <a:latin typeface="Arial"/>
                <a:cs typeface="Arial"/>
              </a:rPr>
              <a:t>the </a:t>
            </a:r>
            <a:r>
              <a:rPr spc="-5" dirty="0">
                <a:solidFill>
                  <a:srgbClr val="00AF50"/>
                </a:solidFill>
                <a:latin typeface="Arial"/>
                <a:cs typeface="Arial"/>
              </a:rPr>
              <a:t>resources </a:t>
            </a:r>
            <a:r>
              <a:rPr dirty="0">
                <a:latin typeface="Arial"/>
                <a:cs typeface="Arial"/>
              </a:rPr>
              <a:t>that </a:t>
            </a:r>
            <a:r>
              <a:rPr spc="-10" dirty="0">
                <a:latin typeface="Arial"/>
                <a:cs typeface="Arial"/>
              </a:rPr>
              <a:t>will  </a:t>
            </a:r>
            <a:r>
              <a:rPr spc="-5" dirty="0">
                <a:latin typeface="Arial"/>
                <a:cs typeface="Arial"/>
              </a:rPr>
              <a:t>be required, </a:t>
            </a:r>
            <a:r>
              <a:rPr dirty="0">
                <a:latin typeface="Arial"/>
                <a:cs typeface="Arial"/>
              </a:rPr>
              <a:t>the </a:t>
            </a:r>
            <a:r>
              <a:rPr spc="-5" dirty="0">
                <a:solidFill>
                  <a:srgbClr val="00AF50"/>
                </a:solidFill>
                <a:latin typeface="Arial"/>
                <a:cs typeface="Arial"/>
              </a:rPr>
              <a:t>work products </a:t>
            </a:r>
            <a:r>
              <a:rPr dirty="0">
                <a:latin typeface="Arial"/>
                <a:cs typeface="Arial"/>
              </a:rPr>
              <a:t>to </a:t>
            </a:r>
            <a:r>
              <a:rPr spc="-10" dirty="0">
                <a:latin typeface="Arial"/>
                <a:cs typeface="Arial"/>
              </a:rPr>
              <a:t>be </a:t>
            </a:r>
            <a:r>
              <a:rPr spc="-5" dirty="0">
                <a:latin typeface="Arial"/>
                <a:cs typeface="Arial"/>
              </a:rPr>
              <a:t>produced,  and a work</a:t>
            </a:r>
            <a:r>
              <a:rPr spc="10" dirty="0">
                <a:latin typeface="Arial"/>
                <a:cs typeface="Arial"/>
              </a:rPr>
              <a:t> </a:t>
            </a:r>
            <a:r>
              <a:rPr spc="-5" dirty="0">
                <a:latin typeface="Arial"/>
                <a:cs typeface="Arial"/>
              </a:rPr>
              <a:t>schedule.</a:t>
            </a:r>
            <a:endParaRPr dirty="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084705" cy="635000"/>
          </a:xfrm>
          <a:prstGeom prst="rect">
            <a:avLst/>
          </a:prstGeom>
        </p:spPr>
        <p:txBody>
          <a:bodyPr vert="horz" wrap="square" lIns="0" tIns="12065" rIns="0" bIns="0" rtlCol="0">
            <a:spAutoFit/>
          </a:bodyPr>
          <a:lstStyle/>
          <a:p>
            <a:pPr marL="12700">
              <a:lnSpc>
                <a:spcPct val="100000"/>
              </a:lnSpc>
              <a:spcBef>
                <a:spcPts val="95"/>
              </a:spcBef>
            </a:pPr>
            <a:r>
              <a:rPr spc="-5" dirty="0"/>
              <a:t>Modeling</a:t>
            </a:r>
          </a:p>
        </p:txBody>
      </p:sp>
      <p:sp>
        <p:nvSpPr>
          <p:cNvPr id="3" name="object 3"/>
          <p:cNvSpPr txBox="1"/>
          <p:nvPr/>
        </p:nvSpPr>
        <p:spPr>
          <a:xfrm>
            <a:off x="1939798" y="1931035"/>
            <a:ext cx="6656705" cy="4168449"/>
          </a:xfrm>
          <a:prstGeom prst="rect">
            <a:avLst/>
          </a:prstGeom>
        </p:spPr>
        <p:txBody>
          <a:bodyPr vert="horz" wrap="square" lIns="0" tIns="13335" rIns="0" bIns="0" rtlCol="0">
            <a:spAutoFit/>
          </a:bodyPr>
          <a:lstStyle/>
          <a:p>
            <a:pPr marL="299085" marR="215265" indent="-287020" algn="just">
              <a:lnSpc>
                <a:spcPct val="100000"/>
              </a:lnSpc>
              <a:spcBef>
                <a:spcPts val="105"/>
              </a:spcBef>
              <a:buClr>
                <a:srgbClr val="9A0000"/>
              </a:buClr>
              <a:buSzPct val="70000"/>
              <a:buFont typeface="Wingdings"/>
              <a:buChar char=""/>
              <a:tabLst>
                <a:tab pos="299085" algn="l"/>
                <a:tab pos="299720" algn="l"/>
              </a:tabLst>
            </a:pPr>
            <a:r>
              <a:rPr sz="1600" spc="-5" dirty="0">
                <a:latin typeface="Arial"/>
                <a:cs typeface="Arial"/>
              </a:rPr>
              <a:t>Whether </a:t>
            </a:r>
            <a:r>
              <a:rPr sz="1600" dirty="0">
                <a:latin typeface="Arial"/>
                <a:cs typeface="Arial"/>
              </a:rPr>
              <a:t>you’re a </a:t>
            </a:r>
            <a:r>
              <a:rPr sz="1600" spc="-15" dirty="0">
                <a:latin typeface="Arial"/>
                <a:cs typeface="Arial"/>
              </a:rPr>
              <a:t>landscaper, </a:t>
            </a:r>
            <a:r>
              <a:rPr sz="1600" dirty="0">
                <a:latin typeface="Arial"/>
                <a:cs typeface="Arial"/>
              </a:rPr>
              <a:t>a </a:t>
            </a:r>
            <a:r>
              <a:rPr sz="1600" spc="-5" dirty="0">
                <a:latin typeface="Arial"/>
                <a:cs typeface="Arial"/>
              </a:rPr>
              <a:t>bridge </a:t>
            </a:r>
            <a:r>
              <a:rPr sz="1600" spc="-15" dirty="0">
                <a:latin typeface="Arial"/>
                <a:cs typeface="Arial"/>
              </a:rPr>
              <a:t>builder, </a:t>
            </a:r>
            <a:r>
              <a:rPr sz="1600" spc="-5" dirty="0">
                <a:latin typeface="Arial"/>
                <a:cs typeface="Arial"/>
              </a:rPr>
              <a:t>an  </a:t>
            </a:r>
            <a:r>
              <a:rPr sz="1600" dirty="0">
                <a:latin typeface="Arial"/>
                <a:cs typeface="Arial"/>
              </a:rPr>
              <a:t>aeronautical </a:t>
            </a:r>
            <a:r>
              <a:rPr sz="1600" spc="-10" dirty="0">
                <a:latin typeface="Arial"/>
                <a:cs typeface="Arial"/>
              </a:rPr>
              <a:t>engineer, </a:t>
            </a:r>
            <a:r>
              <a:rPr sz="1600" dirty="0">
                <a:latin typeface="Arial"/>
                <a:cs typeface="Arial"/>
              </a:rPr>
              <a:t>a </a:t>
            </a:r>
            <a:r>
              <a:rPr sz="1600" spc="-10" dirty="0">
                <a:latin typeface="Arial"/>
                <a:cs typeface="Arial"/>
              </a:rPr>
              <a:t>carpenter, </a:t>
            </a:r>
            <a:r>
              <a:rPr sz="1600" dirty="0">
                <a:latin typeface="Arial"/>
                <a:cs typeface="Arial"/>
              </a:rPr>
              <a:t>or an architect,</a:t>
            </a:r>
            <a:r>
              <a:rPr sz="1600" spc="-204" dirty="0">
                <a:latin typeface="Arial"/>
                <a:cs typeface="Arial"/>
              </a:rPr>
              <a:t> </a:t>
            </a:r>
            <a:r>
              <a:rPr sz="1600" dirty="0">
                <a:latin typeface="Arial"/>
                <a:cs typeface="Arial"/>
              </a:rPr>
              <a:t>you  work with models every</a:t>
            </a:r>
            <a:r>
              <a:rPr sz="1600" spc="-75" dirty="0">
                <a:latin typeface="Arial"/>
                <a:cs typeface="Arial"/>
              </a:rPr>
              <a:t> </a:t>
            </a:r>
            <a:r>
              <a:rPr sz="1600" spc="-35" dirty="0">
                <a:latin typeface="Arial"/>
                <a:cs typeface="Arial"/>
              </a:rPr>
              <a:t>day.</a:t>
            </a:r>
            <a:endParaRPr lang="en-US" sz="1600" spc="-35" dirty="0">
              <a:latin typeface="Arial"/>
              <a:cs typeface="Arial"/>
            </a:endParaRPr>
          </a:p>
          <a:p>
            <a:pPr marL="299085" marR="215265" indent="-287020" algn="just">
              <a:lnSpc>
                <a:spcPct val="100000"/>
              </a:lnSpc>
              <a:spcBef>
                <a:spcPts val="105"/>
              </a:spcBef>
              <a:buClr>
                <a:srgbClr val="9A0000"/>
              </a:buClr>
              <a:buSzPct val="70000"/>
              <a:buFont typeface="Wingdings"/>
              <a:buChar char=""/>
              <a:tabLst>
                <a:tab pos="299085" algn="l"/>
                <a:tab pos="299720" algn="l"/>
              </a:tabLst>
            </a:pPr>
            <a:endParaRPr sz="1600" dirty="0">
              <a:latin typeface="Arial"/>
              <a:cs typeface="Arial"/>
            </a:endParaRPr>
          </a:p>
          <a:p>
            <a:pPr marL="299085" marR="1158875" indent="-287020" algn="just">
              <a:lnSpc>
                <a:spcPct val="100000"/>
              </a:lnSpc>
              <a:spcBef>
                <a:spcPts val="480"/>
              </a:spcBef>
              <a:buClr>
                <a:srgbClr val="9A0000"/>
              </a:buClr>
              <a:buSzPct val="70000"/>
              <a:buFont typeface="Wingdings"/>
              <a:buChar char=""/>
              <a:tabLst>
                <a:tab pos="299085" algn="l"/>
                <a:tab pos="299720" algn="l"/>
              </a:tabLst>
            </a:pPr>
            <a:r>
              <a:rPr sz="1600" spc="-60" dirty="0">
                <a:solidFill>
                  <a:srgbClr val="006FC0"/>
                </a:solidFill>
                <a:latin typeface="Arial"/>
                <a:cs typeface="Arial"/>
              </a:rPr>
              <a:t>You </a:t>
            </a:r>
            <a:r>
              <a:rPr sz="1600" dirty="0">
                <a:solidFill>
                  <a:srgbClr val="006FC0"/>
                </a:solidFill>
                <a:latin typeface="Arial"/>
                <a:cs typeface="Arial"/>
              </a:rPr>
              <a:t>create a “sketch” </a:t>
            </a:r>
            <a:r>
              <a:rPr sz="1600" spc="-5" dirty="0">
                <a:solidFill>
                  <a:srgbClr val="006FC0"/>
                </a:solidFill>
                <a:latin typeface="Arial"/>
                <a:cs typeface="Arial"/>
              </a:rPr>
              <a:t>of </a:t>
            </a:r>
            <a:r>
              <a:rPr sz="1600" dirty="0">
                <a:solidFill>
                  <a:srgbClr val="006FC0"/>
                </a:solidFill>
                <a:latin typeface="Arial"/>
                <a:cs typeface="Arial"/>
              </a:rPr>
              <a:t>the thing </a:t>
            </a:r>
            <a:r>
              <a:rPr sz="1600" dirty="0">
                <a:latin typeface="Arial"/>
                <a:cs typeface="Arial"/>
              </a:rPr>
              <a:t>so that</a:t>
            </a:r>
            <a:r>
              <a:rPr sz="1600" spc="-155" dirty="0">
                <a:latin typeface="Arial"/>
                <a:cs typeface="Arial"/>
              </a:rPr>
              <a:t> </a:t>
            </a:r>
            <a:r>
              <a:rPr sz="1600" dirty="0">
                <a:latin typeface="Arial"/>
                <a:cs typeface="Arial"/>
              </a:rPr>
              <a:t>you’ll  understand the big</a:t>
            </a:r>
            <a:r>
              <a:rPr sz="1600" spc="-75" dirty="0">
                <a:latin typeface="Arial"/>
                <a:cs typeface="Arial"/>
              </a:rPr>
              <a:t> </a:t>
            </a:r>
            <a:r>
              <a:rPr sz="1600" dirty="0">
                <a:latin typeface="Arial"/>
                <a:cs typeface="Arial"/>
              </a:rPr>
              <a:t>picture</a:t>
            </a:r>
            <a:endParaRPr lang="en-US" sz="1600" dirty="0">
              <a:latin typeface="Arial"/>
              <a:cs typeface="Arial"/>
            </a:endParaRPr>
          </a:p>
          <a:p>
            <a:pPr marL="299085" marR="1158875" indent="-287020" algn="just">
              <a:lnSpc>
                <a:spcPct val="100000"/>
              </a:lnSpc>
              <a:spcBef>
                <a:spcPts val="480"/>
              </a:spcBef>
              <a:buClr>
                <a:srgbClr val="9A0000"/>
              </a:buClr>
              <a:buSzPct val="70000"/>
              <a:buFont typeface="Wingdings"/>
              <a:buChar char=""/>
              <a:tabLst>
                <a:tab pos="299085" algn="l"/>
                <a:tab pos="299720" algn="l"/>
              </a:tabLst>
            </a:pPr>
            <a:endParaRPr sz="1600" dirty="0">
              <a:latin typeface="Arial"/>
              <a:cs typeface="Arial"/>
            </a:endParaRPr>
          </a:p>
          <a:p>
            <a:pPr marL="299085" marR="200025" indent="-287020" algn="just">
              <a:lnSpc>
                <a:spcPct val="100000"/>
              </a:lnSpc>
              <a:spcBef>
                <a:spcPts val="480"/>
              </a:spcBef>
              <a:buClr>
                <a:srgbClr val="9A0000"/>
              </a:buClr>
              <a:buSzPct val="70000"/>
              <a:buFont typeface="Wingdings"/>
              <a:buChar char=""/>
              <a:tabLst>
                <a:tab pos="299085" algn="l"/>
                <a:tab pos="299720" algn="l"/>
              </a:tabLst>
            </a:pPr>
            <a:r>
              <a:rPr sz="1600" dirty="0">
                <a:latin typeface="Arial"/>
                <a:cs typeface="Arial"/>
              </a:rPr>
              <a:t>What it will look like </a:t>
            </a:r>
            <a:r>
              <a:rPr sz="1600" spc="-10" dirty="0">
                <a:latin typeface="Arial"/>
                <a:cs typeface="Arial"/>
              </a:rPr>
              <a:t>architecturally, </a:t>
            </a:r>
            <a:r>
              <a:rPr sz="1600" dirty="0">
                <a:latin typeface="Arial"/>
                <a:cs typeface="Arial"/>
              </a:rPr>
              <a:t>how the</a:t>
            </a:r>
            <a:r>
              <a:rPr sz="1600" spc="-130" dirty="0">
                <a:latin typeface="Arial"/>
                <a:cs typeface="Arial"/>
              </a:rPr>
              <a:t> </a:t>
            </a:r>
            <a:r>
              <a:rPr sz="1600" dirty="0">
                <a:latin typeface="Arial"/>
                <a:cs typeface="Arial"/>
              </a:rPr>
              <a:t>constituent  parts fit </a:t>
            </a:r>
            <a:r>
              <a:rPr sz="1600" spc="-15" dirty="0">
                <a:latin typeface="Arial"/>
                <a:cs typeface="Arial"/>
              </a:rPr>
              <a:t>together, </a:t>
            </a:r>
            <a:r>
              <a:rPr sz="1600" dirty="0">
                <a:latin typeface="Arial"/>
                <a:cs typeface="Arial"/>
              </a:rPr>
              <a:t>and many other</a:t>
            </a:r>
            <a:r>
              <a:rPr sz="1600" spc="-140" dirty="0">
                <a:latin typeface="Arial"/>
                <a:cs typeface="Arial"/>
              </a:rPr>
              <a:t> </a:t>
            </a:r>
            <a:r>
              <a:rPr sz="1600" dirty="0">
                <a:latin typeface="Arial"/>
                <a:cs typeface="Arial"/>
              </a:rPr>
              <a:t>characteristics.</a:t>
            </a:r>
            <a:endParaRPr lang="en-US" sz="1600" dirty="0">
              <a:latin typeface="Arial"/>
              <a:cs typeface="Arial"/>
            </a:endParaRPr>
          </a:p>
          <a:p>
            <a:pPr marL="299085" marR="200025" indent="-287020" algn="just">
              <a:lnSpc>
                <a:spcPct val="100000"/>
              </a:lnSpc>
              <a:spcBef>
                <a:spcPts val="480"/>
              </a:spcBef>
              <a:buClr>
                <a:srgbClr val="9A0000"/>
              </a:buClr>
              <a:buSzPct val="70000"/>
              <a:buFont typeface="Wingdings"/>
              <a:buChar char=""/>
              <a:tabLst>
                <a:tab pos="299085" algn="l"/>
                <a:tab pos="299720" algn="l"/>
              </a:tabLst>
            </a:pPr>
            <a:endParaRPr sz="1600"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 pos="3307715" algn="l"/>
              </a:tabLst>
            </a:pPr>
            <a:r>
              <a:rPr sz="1600" dirty="0">
                <a:latin typeface="Arial"/>
                <a:cs typeface="Arial"/>
              </a:rPr>
              <a:t>If required, </a:t>
            </a:r>
            <a:r>
              <a:rPr sz="1600" dirty="0">
                <a:solidFill>
                  <a:srgbClr val="006FC0"/>
                </a:solidFill>
                <a:latin typeface="Arial"/>
                <a:cs typeface="Arial"/>
              </a:rPr>
              <a:t>you refine the sketch into greater and</a:t>
            </a:r>
            <a:r>
              <a:rPr sz="1600" spc="-215" dirty="0">
                <a:solidFill>
                  <a:srgbClr val="006FC0"/>
                </a:solidFill>
                <a:latin typeface="Arial"/>
                <a:cs typeface="Arial"/>
              </a:rPr>
              <a:t> </a:t>
            </a:r>
            <a:r>
              <a:rPr sz="1600" dirty="0">
                <a:solidFill>
                  <a:srgbClr val="006FC0"/>
                </a:solidFill>
                <a:latin typeface="Arial"/>
                <a:cs typeface="Arial"/>
              </a:rPr>
              <a:t>greater  detail </a:t>
            </a:r>
            <a:r>
              <a:rPr sz="1600" dirty="0">
                <a:latin typeface="Arial"/>
                <a:cs typeface="Arial"/>
              </a:rPr>
              <a:t>in an </a:t>
            </a:r>
            <a:r>
              <a:rPr sz="1600" spc="-10" dirty="0">
                <a:latin typeface="Arial"/>
                <a:cs typeface="Arial"/>
              </a:rPr>
              <a:t>effort</a:t>
            </a:r>
            <a:r>
              <a:rPr sz="1600" spc="-35" dirty="0">
                <a:latin typeface="Arial"/>
                <a:cs typeface="Arial"/>
              </a:rPr>
              <a:t> </a:t>
            </a:r>
            <a:r>
              <a:rPr sz="1600" dirty="0">
                <a:latin typeface="Arial"/>
                <a:cs typeface="Arial"/>
              </a:rPr>
              <a:t>to</a:t>
            </a:r>
            <a:r>
              <a:rPr sz="1600" spc="-15" dirty="0">
                <a:latin typeface="Arial"/>
                <a:cs typeface="Arial"/>
              </a:rPr>
              <a:t> </a:t>
            </a:r>
            <a:r>
              <a:rPr sz="1600" dirty="0">
                <a:latin typeface="Arial"/>
                <a:cs typeface="Arial"/>
              </a:rPr>
              <a:t>better</a:t>
            </a:r>
            <a:r>
              <a:rPr lang="en-US" sz="1600" dirty="0">
                <a:latin typeface="Arial"/>
                <a:cs typeface="Arial"/>
              </a:rPr>
              <a:t> </a:t>
            </a:r>
            <a:r>
              <a:rPr sz="1600" dirty="0">
                <a:latin typeface="Arial"/>
                <a:cs typeface="Arial"/>
              </a:rPr>
              <a:t>understand the problem and  how </a:t>
            </a:r>
            <a:r>
              <a:rPr sz="1600" spc="-5" dirty="0">
                <a:latin typeface="Arial"/>
                <a:cs typeface="Arial"/>
              </a:rPr>
              <a:t>you’re going </a:t>
            </a:r>
            <a:r>
              <a:rPr sz="1600" dirty="0">
                <a:latin typeface="Arial"/>
                <a:cs typeface="Arial"/>
              </a:rPr>
              <a:t>to solve</a:t>
            </a:r>
            <a:r>
              <a:rPr sz="1600" spc="-75" dirty="0">
                <a:latin typeface="Arial"/>
                <a:cs typeface="Arial"/>
              </a:rPr>
              <a:t> </a:t>
            </a:r>
            <a:r>
              <a:rPr sz="1600" spc="-5" dirty="0">
                <a:latin typeface="Arial"/>
                <a:cs typeface="Arial"/>
              </a:rPr>
              <a:t>it.</a:t>
            </a:r>
            <a:endParaRPr lang="en-US" sz="1600" spc="-5"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 pos="3307715" algn="l"/>
              </a:tabLst>
            </a:pPr>
            <a:endParaRPr lang="en-US" sz="1600" spc="-5" dirty="0">
              <a:latin typeface="Arial"/>
              <a:cs typeface="Arial"/>
            </a:endParaRPr>
          </a:p>
          <a:p>
            <a:pPr marL="299085" marR="5080" indent="-287020" algn="just">
              <a:lnSpc>
                <a:spcPct val="100000"/>
              </a:lnSpc>
              <a:spcBef>
                <a:spcPts val="480"/>
              </a:spcBef>
              <a:buClr>
                <a:srgbClr val="9A0000"/>
              </a:buClr>
              <a:buSzPct val="70000"/>
              <a:buFont typeface="Wingdings"/>
              <a:buChar char=""/>
              <a:tabLst>
                <a:tab pos="299085" algn="l"/>
                <a:tab pos="299720" algn="l"/>
                <a:tab pos="3307715" algn="l"/>
              </a:tabLst>
            </a:pPr>
            <a:endParaRPr sz="1600" dirty="0">
              <a:latin typeface="Arial"/>
              <a:cs typeface="Arial"/>
            </a:endParaRPr>
          </a:p>
        </p:txBody>
      </p:sp>
      <p:sp>
        <p:nvSpPr>
          <p:cNvPr id="4" name="object 4"/>
          <p:cNvSpPr txBox="1"/>
          <p:nvPr/>
        </p:nvSpPr>
        <p:spPr>
          <a:xfrm>
            <a:off x="1905000" y="5649312"/>
            <a:ext cx="6571615" cy="751488"/>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422275" algn="l"/>
                <a:tab pos="422909" algn="l"/>
              </a:tabLst>
            </a:pPr>
            <a:r>
              <a:rPr sz="1600" dirty="0"/>
              <a:t>	</a:t>
            </a:r>
            <a:r>
              <a:rPr sz="1600" dirty="0">
                <a:latin typeface="Arial"/>
                <a:cs typeface="Arial"/>
              </a:rPr>
              <a:t>A </a:t>
            </a:r>
            <a:r>
              <a:rPr sz="1600" spc="-5" dirty="0">
                <a:latin typeface="Arial"/>
                <a:cs typeface="Arial"/>
              </a:rPr>
              <a:t>software engineer does </a:t>
            </a:r>
            <a:r>
              <a:rPr sz="1600" dirty="0">
                <a:latin typeface="Arial"/>
                <a:cs typeface="Arial"/>
              </a:rPr>
              <a:t>the </a:t>
            </a:r>
            <a:r>
              <a:rPr sz="1600" spc="-5" dirty="0">
                <a:latin typeface="Arial"/>
                <a:cs typeface="Arial"/>
              </a:rPr>
              <a:t>same thing by  creating models </a:t>
            </a:r>
            <a:r>
              <a:rPr sz="1600" dirty="0">
                <a:latin typeface="Arial"/>
                <a:cs typeface="Arial"/>
              </a:rPr>
              <a:t>to better </a:t>
            </a:r>
            <a:r>
              <a:rPr sz="1600" spc="-5" dirty="0">
                <a:latin typeface="Arial"/>
                <a:cs typeface="Arial"/>
              </a:rPr>
              <a:t>understand software  requirements and </a:t>
            </a:r>
            <a:r>
              <a:rPr sz="1600" dirty="0">
                <a:latin typeface="Arial"/>
                <a:cs typeface="Arial"/>
              </a:rPr>
              <a:t>the </a:t>
            </a:r>
            <a:r>
              <a:rPr sz="1600" spc="-5" dirty="0">
                <a:latin typeface="Arial"/>
                <a:cs typeface="Arial"/>
              </a:rPr>
              <a:t>design </a:t>
            </a:r>
            <a:r>
              <a:rPr sz="1600" dirty="0">
                <a:latin typeface="Arial"/>
                <a:cs typeface="Arial"/>
              </a:rPr>
              <a:t>that </a:t>
            </a:r>
            <a:r>
              <a:rPr sz="1600" spc="-5" dirty="0">
                <a:latin typeface="Arial"/>
                <a:cs typeface="Arial"/>
              </a:rPr>
              <a:t>will achieve  </a:t>
            </a:r>
            <a:r>
              <a:rPr sz="1600" dirty="0">
                <a:latin typeface="Arial"/>
                <a:cs typeface="Arial"/>
              </a:rPr>
              <a:t>those</a:t>
            </a:r>
            <a:r>
              <a:rPr sz="1600" spc="-15" dirty="0">
                <a:latin typeface="Arial"/>
                <a:cs typeface="Arial"/>
              </a:rPr>
              <a:t> </a:t>
            </a:r>
            <a:r>
              <a:rPr sz="1600" spc="-5" dirty="0">
                <a:latin typeface="Arial"/>
                <a:cs typeface="Arial"/>
              </a:rPr>
              <a:t>requirements.</a:t>
            </a:r>
            <a:endParaRPr sz="1600" dirty="0">
              <a:latin typeface="Arial"/>
              <a:cs typeface="Arial"/>
            </a:endParaRPr>
          </a:p>
        </p:txBody>
      </p:sp>
      <p:sp>
        <p:nvSpPr>
          <p:cNvPr id="5" name="object 5"/>
          <p:cNvSpPr txBox="1"/>
          <p:nvPr/>
        </p:nvSpPr>
        <p:spPr>
          <a:xfrm>
            <a:off x="8594852" y="6492646"/>
            <a:ext cx="16573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Arial"/>
                <a:cs typeface="Arial"/>
              </a:rPr>
              <a:t>42</a:t>
            </a:r>
            <a:endParaRPr sz="10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875280" cy="635000"/>
          </a:xfrm>
          <a:prstGeom prst="rect">
            <a:avLst/>
          </a:prstGeom>
        </p:spPr>
        <p:txBody>
          <a:bodyPr vert="horz" wrap="square" lIns="0" tIns="12065" rIns="0" bIns="0" rtlCol="0">
            <a:spAutoFit/>
          </a:bodyPr>
          <a:lstStyle/>
          <a:p>
            <a:pPr marL="12700">
              <a:lnSpc>
                <a:spcPct val="100000"/>
              </a:lnSpc>
              <a:spcBef>
                <a:spcPts val="95"/>
              </a:spcBef>
            </a:pPr>
            <a:r>
              <a:rPr spc="-5" dirty="0"/>
              <a:t>Construction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83</a:t>
            </a:fld>
            <a:endParaRPr spc="-5" dirty="0"/>
          </a:p>
        </p:txBody>
      </p:sp>
      <p:sp>
        <p:nvSpPr>
          <p:cNvPr id="3" name="object 3"/>
          <p:cNvSpPr txBox="1"/>
          <p:nvPr/>
        </p:nvSpPr>
        <p:spPr>
          <a:xfrm>
            <a:off x="1907794" y="1931034"/>
            <a:ext cx="6643370" cy="112268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sz="2400" spc="-5" dirty="0">
                <a:latin typeface="Arial"/>
                <a:cs typeface="Arial"/>
              </a:rPr>
              <a:t>Code generation (either manual or automated)  and </a:t>
            </a:r>
            <a:r>
              <a:rPr sz="2400" dirty="0">
                <a:latin typeface="Arial"/>
                <a:cs typeface="Arial"/>
              </a:rPr>
              <a:t>the testing that </a:t>
            </a:r>
            <a:r>
              <a:rPr sz="2400" spc="-5" dirty="0">
                <a:latin typeface="Arial"/>
                <a:cs typeface="Arial"/>
              </a:rPr>
              <a:t>is required </a:t>
            </a:r>
            <a:r>
              <a:rPr sz="2400" dirty="0">
                <a:latin typeface="Arial"/>
                <a:cs typeface="Arial"/>
              </a:rPr>
              <a:t>to </a:t>
            </a:r>
            <a:r>
              <a:rPr sz="2400" spc="-5" dirty="0">
                <a:latin typeface="Arial"/>
                <a:cs typeface="Arial"/>
              </a:rPr>
              <a:t>uncover  errors </a:t>
            </a:r>
            <a:r>
              <a:rPr sz="2400" spc="-10" dirty="0">
                <a:latin typeface="Arial"/>
                <a:cs typeface="Arial"/>
              </a:rPr>
              <a:t>in </a:t>
            </a:r>
            <a:r>
              <a:rPr sz="2400" dirty="0">
                <a:latin typeface="Arial"/>
                <a:cs typeface="Arial"/>
              </a:rPr>
              <a:t>the</a:t>
            </a:r>
            <a:r>
              <a:rPr sz="2400" spc="20" dirty="0">
                <a:latin typeface="Arial"/>
                <a:cs typeface="Arial"/>
              </a:rPr>
              <a:t> </a:t>
            </a:r>
            <a:r>
              <a:rPr sz="2400" spc="-5" dirty="0">
                <a:latin typeface="Arial"/>
                <a:cs typeface="Arial"/>
              </a:rPr>
              <a:t>code.</a:t>
            </a:r>
            <a:endParaRPr sz="2400" dirty="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733040" cy="635000"/>
          </a:xfrm>
          <a:prstGeom prst="rect">
            <a:avLst/>
          </a:prstGeom>
        </p:spPr>
        <p:txBody>
          <a:bodyPr vert="horz" wrap="square" lIns="0" tIns="12065" rIns="0" bIns="0" rtlCol="0">
            <a:spAutoFit/>
          </a:bodyPr>
          <a:lstStyle/>
          <a:p>
            <a:pPr marL="12700">
              <a:lnSpc>
                <a:spcPct val="100000"/>
              </a:lnSpc>
              <a:spcBef>
                <a:spcPts val="95"/>
              </a:spcBef>
            </a:pPr>
            <a:r>
              <a:rPr spc="-5" dirty="0"/>
              <a:t>Deployment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pPr marL="38100">
                <a:lnSpc>
                  <a:spcPct val="100000"/>
                </a:lnSpc>
              </a:pPr>
              <a:t>84</a:t>
            </a:fld>
            <a:endParaRPr spc="-5" dirty="0"/>
          </a:p>
        </p:txBody>
      </p:sp>
      <p:sp>
        <p:nvSpPr>
          <p:cNvPr id="3" name="object 3"/>
          <p:cNvSpPr txBox="1"/>
          <p:nvPr/>
        </p:nvSpPr>
        <p:spPr>
          <a:xfrm>
            <a:off x="1907794" y="1931034"/>
            <a:ext cx="6406515" cy="185483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9A0000"/>
              </a:buClr>
              <a:buSzPct val="75000"/>
              <a:buFont typeface="Wingdings"/>
              <a:buChar char=""/>
              <a:tabLst>
                <a:tab pos="354965" algn="l"/>
                <a:tab pos="355600" algn="l"/>
              </a:tabLst>
            </a:pPr>
            <a:r>
              <a:rPr sz="2400" dirty="0">
                <a:latin typeface="Arial"/>
                <a:cs typeface="Arial"/>
              </a:rPr>
              <a:t>The </a:t>
            </a:r>
            <a:r>
              <a:rPr sz="2400" spc="-5" dirty="0">
                <a:latin typeface="Arial"/>
                <a:cs typeface="Arial"/>
              </a:rPr>
              <a:t>software (as a complete </a:t>
            </a:r>
            <a:r>
              <a:rPr sz="2400" dirty="0">
                <a:latin typeface="Arial"/>
                <a:cs typeface="Arial"/>
              </a:rPr>
              <a:t>entity </a:t>
            </a:r>
            <a:r>
              <a:rPr sz="2400" spc="-5" dirty="0">
                <a:latin typeface="Arial"/>
                <a:cs typeface="Arial"/>
              </a:rPr>
              <a:t>or </a:t>
            </a:r>
            <a:r>
              <a:rPr sz="2400" spc="-10" dirty="0">
                <a:latin typeface="Arial"/>
                <a:cs typeface="Arial"/>
              </a:rPr>
              <a:t>as </a:t>
            </a:r>
            <a:r>
              <a:rPr sz="2400" spc="-5" dirty="0">
                <a:latin typeface="Arial"/>
                <a:cs typeface="Arial"/>
              </a:rPr>
              <a:t>a  partially completed increment) is delivered </a:t>
            </a:r>
            <a:r>
              <a:rPr sz="2400" dirty="0">
                <a:latin typeface="Arial"/>
                <a:cs typeface="Arial"/>
              </a:rPr>
              <a:t>to  the </a:t>
            </a:r>
            <a:r>
              <a:rPr sz="2400" spc="-5" dirty="0">
                <a:latin typeface="Arial"/>
                <a:cs typeface="Arial"/>
              </a:rPr>
              <a:t>customer </a:t>
            </a:r>
            <a:r>
              <a:rPr sz="2400" spc="-10" dirty="0">
                <a:latin typeface="Arial"/>
                <a:cs typeface="Arial"/>
              </a:rPr>
              <a:t>who </a:t>
            </a:r>
            <a:r>
              <a:rPr sz="2400" spc="-5" dirty="0">
                <a:latin typeface="Arial"/>
                <a:cs typeface="Arial"/>
              </a:rPr>
              <a:t>evaluates </a:t>
            </a:r>
            <a:r>
              <a:rPr sz="2400" dirty="0">
                <a:latin typeface="Arial"/>
                <a:cs typeface="Arial"/>
              </a:rPr>
              <a:t>the </a:t>
            </a:r>
            <a:r>
              <a:rPr sz="2400" spc="-5" dirty="0">
                <a:latin typeface="Arial"/>
                <a:cs typeface="Arial"/>
              </a:rPr>
              <a:t>delivered  product and provides feedback based on </a:t>
            </a:r>
            <a:r>
              <a:rPr sz="2400" dirty="0">
                <a:latin typeface="Arial"/>
                <a:cs typeface="Arial"/>
              </a:rPr>
              <a:t>the  </a:t>
            </a:r>
            <a:r>
              <a:rPr sz="2400" spc="-5" dirty="0">
                <a:latin typeface="Arial"/>
                <a:cs typeface="Arial"/>
              </a:rPr>
              <a:t>evaluation.</a:t>
            </a:r>
            <a:endParaRPr sz="2400" dirty="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ctrTitle"/>
          </p:nvPr>
        </p:nvSpPr>
        <p:spPr>
          <a:xfrm>
            <a:off x="1800225" y="1143000"/>
            <a:ext cx="7343775" cy="482600"/>
          </a:xfrm>
        </p:spPr>
        <p:txBody>
          <a:bodyPr/>
          <a:lstStyle/>
          <a:p>
            <a:pPr eaLnBrk="1" hangingPunct="1"/>
            <a:r>
              <a:rPr lang="en-US" altLang="en-US" sz="3200" dirty="0">
                <a:solidFill>
                  <a:srgbClr val="FF0000"/>
                </a:solidFill>
              </a:rPr>
              <a:t>Software Process Steps</a:t>
            </a:r>
            <a:endParaRPr lang="en-IN" altLang="en-US" sz="3200" dirty="0">
              <a:solidFill>
                <a:srgbClr val="FF0000"/>
              </a:solidFill>
            </a:endParaRPr>
          </a:p>
        </p:txBody>
      </p:sp>
      <p:sp>
        <p:nvSpPr>
          <p:cNvPr id="3" name="Subtitle 2"/>
          <p:cNvSpPr>
            <a:spLocks noGrp="1"/>
          </p:cNvSpPr>
          <p:nvPr>
            <p:ph type="subTitle" idx="4294967295"/>
          </p:nvPr>
        </p:nvSpPr>
        <p:spPr>
          <a:xfrm>
            <a:off x="1828800" y="1981201"/>
            <a:ext cx="6705600" cy="4191000"/>
          </a:xfrm>
          <a:prstGeom prst="rect">
            <a:avLst/>
          </a:prstGeom>
        </p:spPr>
        <p:txBody>
          <a:bodyPr rtlCol="0">
            <a:normAutofit/>
          </a:bodyPr>
          <a:lstStyle/>
          <a:p>
            <a:pPr algn="just" eaLnBrk="1" fontAlgn="auto" hangingPunct="1">
              <a:spcAft>
                <a:spcPts val="0"/>
              </a:spcAft>
              <a:buFont typeface="Arial" pitchFamily="34" charset="0"/>
              <a:buChar char="•"/>
              <a:defRPr/>
            </a:pPr>
            <a:endParaRPr lang="en-US" sz="1800" i="0" dirty="0">
              <a:latin typeface="+mj-lt"/>
              <a:ea typeface="Tahoma" panose="020B0604030504040204" pitchFamily="34" charset="0"/>
            </a:endParaRPr>
          </a:p>
          <a:p>
            <a:pPr algn="just" eaLnBrk="1" fontAlgn="auto" hangingPunct="1">
              <a:spcAft>
                <a:spcPts val="0"/>
              </a:spcAft>
              <a:buFont typeface="Arial" pitchFamily="34" charset="0"/>
              <a:buChar char="•"/>
              <a:defRPr/>
            </a:pPr>
            <a:r>
              <a:rPr lang="en-US" sz="1800" i="0" dirty="0">
                <a:solidFill>
                  <a:schemeClr val="tx1"/>
                </a:solidFill>
                <a:latin typeface="+mj-lt"/>
                <a:ea typeface="Tahoma" panose="020B0604030504040204" pitchFamily="34" charset="0"/>
              </a:rPr>
              <a:t>Defining framework activities</a:t>
            </a:r>
          </a:p>
          <a:p>
            <a:pPr algn="just" eaLnBrk="1" fontAlgn="auto" hangingPunct="1">
              <a:spcAft>
                <a:spcPts val="0"/>
              </a:spcAft>
              <a:buFont typeface="Arial" pitchFamily="34" charset="0"/>
              <a:buChar char="•"/>
              <a:defRPr/>
            </a:pPr>
            <a:endParaRPr lang="en-US" sz="1800" i="0" dirty="0">
              <a:solidFill>
                <a:schemeClr val="tx1"/>
              </a:solidFill>
              <a:latin typeface="+mj-lt"/>
              <a:ea typeface="Tahoma" panose="020B0604030504040204" pitchFamily="34" charset="0"/>
            </a:endParaRPr>
          </a:p>
          <a:p>
            <a:pPr algn="just" eaLnBrk="1" fontAlgn="auto" hangingPunct="1">
              <a:spcAft>
                <a:spcPts val="0"/>
              </a:spcAft>
              <a:buFont typeface="Arial" pitchFamily="34" charset="0"/>
              <a:buChar char="•"/>
              <a:defRPr/>
            </a:pPr>
            <a:r>
              <a:rPr lang="en-US" sz="1800" i="0" dirty="0">
                <a:solidFill>
                  <a:schemeClr val="tx1"/>
                </a:solidFill>
                <a:latin typeface="+mj-lt"/>
                <a:ea typeface="Tahoma" panose="020B0604030504040204" pitchFamily="34" charset="0"/>
              </a:rPr>
              <a:t> Identifying a task set</a:t>
            </a:r>
          </a:p>
          <a:p>
            <a:pPr algn="just" eaLnBrk="1" fontAlgn="auto" hangingPunct="1">
              <a:spcAft>
                <a:spcPts val="0"/>
              </a:spcAft>
              <a:buFont typeface="Arial" pitchFamily="34" charset="0"/>
              <a:buChar char="•"/>
              <a:defRPr/>
            </a:pPr>
            <a:endParaRPr lang="en-US" sz="1800" i="0" dirty="0">
              <a:solidFill>
                <a:schemeClr val="tx1"/>
              </a:solidFill>
              <a:latin typeface="+mj-lt"/>
              <a:ea typeface="Tahoma" panose="020B0604030504040204" pitchFamily="34" charset="0"/>
            </a:endParaRPr>
          </a:p>
          <a:p>
            <a:pPr algn="just" eaLnBrk="1" fontAlgn="auto" hangingPunct="1">
              <a:spcAft>
                <a:spcPts val="0"/>
              </a:spcAft>
              <a:buFont typeface="Arial" pitchFamily="34" charset="0"/>
              <a:buChar char="•"/>
              <a:defRPr/>
            </a:pPr>
            <a:r>
              <a:rPr lang="en-US" sz="1800" i="0" dirty="0">
                <a:solidFill>
                  <a:schemeClr val="tx1"/>
                </a:solidFill>
                <a:latin typeface="+mj-lt"/>
                <a:ea typeface="Tahoma" panose="020B0604030504040204" pitchFamily="34" charset="0"/>
              </a:rPr>
              <a:t> Process patterns</a:t>
            </a:r>
          </a:p>
          <a:p>
            <a:pPr algn="just" eaLnBrk="1" fontAlgn="auto" hangingPunct="1">
              <a:spcAft>
                <a:spcPts val="0"/>
              </a:spcAft>
              <a:buFont typeface="Arial" pitchFamily="34" charset="0"/>
              <a:buChar char="•"/>
              <a:defRPr/>
            </a:pPr>
            <a:endParaRPr lang="en-US" sz="1800" i="0" dirty="0">
              <a:solidFill>
                <a:schemeClr val="tx1"/>
              </a:solidFill>
              <a:latin typeface="+mj-lt"/>
              <a:ea typeface="Tahoma" panose="020B0604030504040204" pitchFamily="34" charset="0"/>
            </a:endParaRPr>
          </a:p>
          <a:p>
            <a:pPr algn="just" eaLnBrk="1" fontAlgn="auto" hangingPunct="1">
              <a:spcAft>
                <a:spcPts val="0"/>
              </a:spcAft>
              <a:buFont typeface="Arial" pitchFamily="34" charset="0"/>
              <a:buChar char="•"/>
              <a:defRPr/>
            </a:pPr>
            <a:r>
              <a:rPr lang="en-US" sz="1800" i="0" dirty="0">
                <a:solidFill>
                  <a:schemeClr val="tx1"/>
                </a:solidFill>
                <a:latin typeface="+mj-lt"/>
                <a:ea typeface="Tahoma" panose="020B0604030504040204" pitchFamily="34" charset="0"/>
              </a:rPr>
              <a:t> Process Assessment and improvement</a:t>
            </a:r>
            <a:endParaRPr lang="en-IN" sz="1800" i="0" dirty="0">
              <a:solidFill>
                <a:schemeClr val="tx1"/>
              </a:solidFill>
              <a:latin typeface="+mj-lt"/>
              <a:ea typeface="Tahoma" panose="020B0604030504040204" pitchFamily="34" charset="0"/>
            </a:endParaRPr>
          </a:p>
          <a:p>
            <a:pPr algn="just" eaLnBrk="1" fontAlgn="auto" hangingPunct="1">
              <a:spcAft>
                <a:spcPts val="0"/>
              </a:spcAft>
              <a:buFont typeface="Arial" pitchFamily="34" charset="0"/>
              <a:buChar char="•"/>
              <a:defRPr/>
            </a:pPr>
            <a:endParaRPr lang="en-IN" sz="1800" i="0" dirty="0">
              <a:latin typeface="+mj-lt"/>
            </a:endParaRPr>
          </a:p>
          <a:p>
            <a:pPr algn="just" eaLnBrk="1" fontAlgn="auto" hangingPunct="1">
              <a:spcAft>
                <a:spcPts val="0"/>
              </a:spcAft>
              <a:buFont typeface="Arial" pitchFamily="34" charset="0"/>
              <a:buChar char="•"/>
              <a:defRPr/>
            </a:pPr>
            <a:endParaRPr lang="en-IN" sz="1800" i="0" dirty="0">
              <a:latin typeface="+mj-lt"/>
            </a:endParaRPr>
          </a:p>
          <a:p>
            <a:pPr algn="just" eaLnBrk="1" fontAlgn="auto" hangingPunct="1">
              <a:spcAft>
                <a:spcPts val="0"/>
              </a:spcAft>
              <a:buFont typeface="Arial" pitchFamily="34" charset="0"/>
              <a:buChar char="•"/>
              <a:defRPr/>
            </a:pPr>
            <a:endParaRPr lang="en-IN" sz="1800" i="0" dirty="0">
              <a:latin typeface="+mj-l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1981200"/>
            <a:ext cx="6858000" cy="2954655"/>
          </a:xfrm>
        </p:spPr>
        <p:txBody>
          <a:bodyPr/>
          <a:lstStyle/>
          <a:p>
            <a:pPr marL="457200" indent="-457200" algn="just">
              <a:buFont typeface="+mj-lt"/>
              <a:buAutoNum type="arabicPeriod"/>
            </a:pPr>
            <a:r>
              <a:rPr lang="en-IN" sz="2400" i="0" dirty="0">
                <a:latin typeface="Cambria" pitchFamily="18" charset="0"/>
              </a:rPr>
              <a:t>What actions are appropriate for a framework activity, given the nature of the problem to be solved,</a:t>
            </a:r>
          </a:p>
          <a:p>
            <a:pPr marL="457200" indent="-457200" algn="just">
              <a:buFont typeface="+mj-lt"/>
              <a:buAutoNum type="arabicPeriod"/>
            </a:pPr>
            <a:endParaRPr lang="en-IN" sz="2400" i="0" dirty="0">
              <a:latin typeface="Cambria" pitchFamily="18" charset="0"/>
            </a:endParaRPr>
          </a:p>
          <a:p>
            <a:pPr marL="457200" indent="-457200" algn="just">
              <a:buFont typeface="+mj-lt"/>
              <a:buAutoNum type="arabicPeriod"/>
            </a:pPr>
            <a:r>
              <a:rPr lang="en-IN" sz="2400" i="0" dirty="0">
                <a:latin typeface="Cambria" pitchFamily="18" charset="0"/>
              </a:rPr>
              <a:t> the characteristics of the people doing the work,</a:t>
            </a:r>
          </a:p>
          <a:p>
            <a:pPr marL="457200" indent="-457200" algn="just">
              <a:buFont typeface="+mj-lt"/>
              <a:buAutoNum type="arabicPeriod"/>
            </a:pPr>
            <a:endParaRPr lang="en-IN" sz="2400" i="0" dirty="0">
              <a:latin typeface="Cambria" pitchFamily="18" charset="0"/>
            </a:endParaRPr>
          </a:p>
          <a:p>
            <a:pPr marL="457200" indent="-457200" algn="just">
              <a:buFont typeface="+mj-lt"/>
              <a:buAutoNum type="arabicPeriod"/>
            </a:pPr>
            <a:r>
              <a:rPr lang="en-IN" sz="2400" i="0" dirty="0">
                <a:latin typeface="Cambria" pitchFamily="18" charset="0"/>
              </a:rPr>
              <a:t> and the stakeholders who are sponsoring the project?</a:t>
            </a:r>
          </a:p>
        </p:txBody>
      </p:sp>
      <p:sp>
        <p:nvSpPr>
          <p:cNvPr id="4" name="Rectangle 3"/>
          <p:cNvSpPr/>
          <p:nvPr/>
        </p:nvSpPr>
        <p:spPr>
          <a:xfrm>
            <a:off x="1828800" y="1295400"/>
            <a:ext cx="5791200" cy="523220"/>
          </a:xfrm>
          <a:prstGeom prst="rect">
            <a:avLst/>
          </a:prstGeom>
        </p:spPr>
        <p:txBody>
          <a:bodyPr wrap="square">
            <a:spAutoFit/>
          </a:bodyPr>
          <a:lstStyle/>
          <a:p>
            <a:pPr algn="just">
              <a:defRPr/>
            </a:pPr>
            <a:r>
              <a:rPr lang="en-US" sz="2800" b="1" dirty="0">
                <a:ea typeface="Tahoma" panose="020B0604030504040204" pitchFamily="34" charset="0"/>
              </a:rPr>
              <a:t>Defining framework activities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1787128"/>
            <a:ext cx="6934200" cy="4308872"/>
          </a:xfrm>
        </p:spPr>
        <p:txBody>
          <a:bodyPr/>
          <a:lstStyle/>
          <a:p>
            <a:pPr algn="just"/>
            <a:r>
              <a:rPr lang="en-IN" i="0" dirty="0">
                <a:latin typeface="Cambria" pitchFamily="18" charset="0"/>
              </a:rPr>
              <a:t>For a </a:t>
            </a:r>
            <a:r>
              <a:rPr lang="en-IN" i="0" dirty="0">
                <a:solidFill>
                  <a:srgbClr val="FF0000"/>
                </a:solidFill>
                <a:latin typeface="Cambria" pitchFamily="18" charset="0"/>
              </a:rPr>
              <a:t>small software project</a:t>
            </a:r>
            <a:r>
              <a:rPr lang="en-IN" i="0" dirty="0">
                <a:latin typeface="Cambria" pitchFamily="18" charset="0"/>
              </a:rPr>
              <a:t> requested by one person (at a remote location) with simple, straightforward requirements, the communication activity might encompass little more than a phone call with the appropriate stakeholder</a:t>
            </a:r>
          </a:p>
          <a:p>
            <a:pPr algn="just"/>
            <a:endParaRPr lang="en-IN" i="0" dirty="0">
              <a:latin typeface="Cambria" pitchFamily="18" charset="0"/>
            </a:endParaRPr>
          </a:p>
          <a:p>
            <a:pPr algn="just"/>
            <a:r>
              <a:rPr lang="en-IN" i="0" dirty="0">
                <a:latin typeface="Cambria" pitchFamily="18" charset="0"/>
              </a:rPr>
              <a:t>1.Make contact with stakeholder via telephone.</a:t>
            </a:r>
          </a:p>
          <a:p>
            <a:pPr algn="just"/>
            <a:endParaRPr lang="en-IN" i="0" dirty="0">
              <a:latin typeface="Cambria" pitchFamily="18" charset="0"/>
            </a:endParaRPr>
          </a:p>
          <a:p>
            <a:pPr algn="just"/>
            <a:r>
              <a:rPr lang="en-IN" i="0" dirty="0">
                <a:latin typeface="Cambria" pitchFamily="18" charset="0"/>
              </a:rPr>
              <a:t> 2. Discuss requirements and take notes. How does a framework activity change as the nature of the project changes? </a:t>
            </a:r>
          </a:p>
          <a:p>
            <a:pPr algn="just"/>
            <a:endParaRPr lang="en-IN" i="0" dirty="0">
              <a:latin typeface="Cambria" pitchFamily="18" charset="0"/>
            </a:endParaRPr>
          </a:p>
          <a:p>
            <a:pPr algn="just"/>
            <a:r>
              <a:rPr lang="en-IN" i="0" dirty="0">
                <a:latin typeface="Cambria" pitchFamily="18" charset="0"/>
              </a:rPr>
              <a:t>3. Organize notes into a brief written statement of requirements.</a:t>
            </a:r>
          </a:p>
          <a:p>
            <a:pPr algn="just"/>
            <a:endParaRPr lang="en-IN" i="0" dirty="0">
              <a:latin typeface="Cambria" pitchFamily="18" charset="0"/>
            </a:endParaRPr>
          </a:p>
          <a:p>
            <a:pPr algn="just"/>
            <a:r>
              <a:rPr lang="en-IN" i="0" dirty="0">
                <a:latin typeface="Cambria" pitchFamily="18" charset="0"/>
              </a:rPr>
              <a:t> 4. E-mail to stakeholder for review and approval</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600" y="1810941"/>
            <a:ext cx="7010400" cy="3385542"/>
          </a:xfrm>
        </p:spPr>
        <p:txBody>
          <a:bodyPr/>
          <a:lstStyle/>
          <a:p>
            <a:pPr algn="just"/>
            <a:r>
              <a:rPr lang="en-IN" i="0" dirty="0">
                <a:latin typeface="Cambria" pitchFamily="18" charset="0"/>
              </a:rPr>
              <a:t>If the </a:t>
            </a:r>
            <a:r>
              <a:rPr lang="en-IN" i="0" dirty="0">
                <a:solidFill>
                  <a:srgbClr val="FF0000"/>
                </a:solidFill>
                <a:latin typeface="Cambria" pitchFamily="18" charset="0"/>
              </a:rPr>
              <a:t>project was considerably more complex </a:t>
            </a:r>
            <a:r>
              <a:rPr lang="en-IN" i="0" dirty="0">
                <a:latin typeface="Cambria" pitchFamily="18" charset="0"/>
              </a:rPr>
              <a:t>with many stakeholders, each with a different set of (sometime conflicting) requirements, the communication activity might have six distinct actions .</a:t>
            </a:r>
          </a:p>
          <a:p>
            <a:pPr algn="just"/>
            <a:endParaRPr lang="en-IN" i="0" dirty="0">
              <a:latin typeface="Cambria" pitchFamily="18" charset="0"/>
            </a:endParaRPr>
          </a:p>
          <a:p>
            <a:pPr algn="just">
              <a:buFont typeface="Arial" pitchFamily="34" charset="0"/>
              <a:buChar char="•"/>
            </a:pPr>
            <a:r>
              <a:rPr lang="en-IN" i="0" dirty="0">
                <a:latin typeface="Cambria" pitchFamily="18" charset="0"/>
              </a:rPr>
              <a:t>inception,</a:t>
            </a:r>
          </a:p>
          <a:p>
            <a:pPr algn="just">
              <a:buFont typeface="Arial" pitchFamily="34" charset="0"/>
              <a:buChar char="•"/>
            </a:pPr>
            <a:r>
              <a:rPr lang="en-IN" i="0" dirty="0">
                <a:latin typeface="Cambria" pitchFamily="18" charset="0"/>
              </a:rPr>
              <a:t> elicitation, </a:t>
            </a:r>
          </a:p>
          <a:p>
            <a:pPr algn="just">
              <a:buFont typeface="Arial" pitchFamily="34" charset="0"/>
              <a:buChar char="•"/>
            </a:pPr>
            <a:r>
              <a:rPr lang="en-IN" i="0" dirty="0">
                <a:latin typeface="Cambria" pitchFamily="18" charset="0"/>
              </a:rPr>
              <a:t>elaboration,</a:t>
            </a:r>
          </a:p>
          <a:p>
            <a:pPr algn="just">
              <a:buFont typeface="Arial" pitchFamily="34" charset="0"/>
              <a:buChar char="•"/>
            </a:pPr>
            <a:r>
              <a:rPr lang="en-IN" i="0" dirty="0">
                <a:latin typeface="Cambria" pitchFamily="18" charset="0"/>
              </a:rPr>
              <a:t> negotiation,</a:t>
            </a:r>
          </a:p>
          <a:p>
            <a:pPr algn="just">
              <a:buFont typeface="Arial" pitchFamily="34" charset="0"/>
              <a:buChar char="•"/>
            </a:pPr>
            <a:r>
              <a:rPr lang="en-IN" i="0" dirty="0">
                <a:latin typeface="Cambria" pitchFamily="18" charset="0"/>
              </a:rPr>
              <a:t> specification, and</a:t>
            </a:r>
          </a:p>
          <a:p>
            <a:pPr algn="just">
              <a:buFont typeface="Arial" pitchFamily="34" charset="0"/>
              <a:buChar char="•"/>
            </a:pPr>
            <a:r>
              <a:rPr lang="en-IN" i="0" dirty="0">
                <a:latin typeface="Cambria" pitchFamily="18" charset="0"/>
              </a:rPr>
              <a:t> validation.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p:cNvSpPr txBox="1">
            <a:spLocks noGrp="1"/>
          </p:cNvSpPr>
          <p:nvPr>
            <p:ph type="body" idx="1"/>
          </p:nvPr>
        </p:nvSpPr>
        <p:spPr>
          <a:xfrm>
            <a:off x="1371600" y="1905000"/>
            <a:ext cx="7467600" cy="4691028"/>
          </a:xfrm>
          <a:prstGeom prst="rect">
            <a:avLst/>
          </a:prstGeom>
        </p:spPr>
        <p:txBody>
          <a:bodyPr vert="horz" wrap="square" lIns="0" tIns="12700" rIns="0" bIns="0" rtlCol="0">
            <a:spAutoFit/>
          </a:bodyPr>
          <a:lstStyle/>
          <a:p>
            <a:pPr marL="483234" marR="5080" indent="26670" algn="just">
              <a:lnSpc>
                <a:spcPct val="114599"/>
              </a:lnSpc>
              <a:spcBef>
                <a:spcPts val="100"/>
              </a:spcBef>
              <a:buFont typeface="Arial" pitchFamily="34" charset="0"/>
              <a:buChar char="•"/>
            </a:pPr>
            <a:r>
              <a:rPr i="0" spc="80" dirty="0">
                <a:solidFill>
                  <a:srgbClr val="231F20"/>
                </a:solidFill>
                <a:latin typeface="Cambria" pitchFamily="18" charset="0"/>
                <a:cs typeface="Tahoma"/>
              </a:rPr>
              <a:t>A</a:t>
            </a:r>
            <a:r>
              <a:rPr i="0" spc="-20" dirty="0">
                <a:solidFill>
                  <a:srgbClr val="231F20"/>
                </a:solidFill>
                <a:latin typeface="Cambria" pitchFamily="18" charset="0"/>
                <a:cs typeface="Tahoma"/>
              </a:rPr>
              <a:t> </a:t>
            </a:r>
            <a:r>
              <a:rPr i="0" spc="-40" dirty="0">
                <a:solidFill>
                  <a:srgbClr val="231F20"/>
                </a:solidFill>
                <a:latin typeface="Cambria" pitchFamily="18" charset="0"/>
                <a:cs typeface="Tahoma"/>
              </a:rPr>
              <a:t>task</a:t>
            </a:r>
            <a:r>
              <a:rPr i="0" spc="-20" dirty="0">
                <a:solidFill>
                  <a:srgbClr val="231F20"/>
                </a:solidFill>
                <a:latin typeface="Cambria" pitchFamily="18" charset="0"/>
                <a:cs typeface="Tahoma"/>
              </a:rPr>
              <a:t> </a:t>
            </a:r>
            <a:r>
              <a:rPr i="0" spc="-60" dirty="0">
                <a:solidFill>
                  <a:srgbClr val="231F20"/>
                </a:solidFill>
                <a:latin typeface="Cambria" pitchFamily="18" charset="0"/>
                <a:cs typeface="Tahoma"/>
              </a:rPr>
              <a:t>set</a:t>
            </a:r>
            <a:r>
              <a:rPr i="0" spc="-20" dirty="0">
                <a:solidFill>
                  <a:srgbClr val="231F20"/>
                </a:solidFill>
                <a:latin typeface="Cambria" pitchFamily="18" charset="0"/>
                <a:cs typeface="Tahoma"/>
              </a:rPr>
              <a:t> </a:t>
            </a:r>
            <a:r>
              <a:rPr i="0" spc="-30" dirty="0">
                <a:solidFill>
                  <a:srgbClr val="231F20"/>
                </a:solidFill>
                <a:latin typeface="Cambria" pitchFamily="18" charset="0"/>
                <a:cs typeface="Tahoma"/>
              </a:rPr>
              <a:t>defines</a:t>
            </a:r>
            <a:r>
              <a:rPr i="0" spc="-20" dirty="0">
                <a:solidFill>
                  <a:srgbClr val="231F20"/>
                </a:solidFill>
                <a:latin typeface="Cambria" pitchFamily="18" charset="0"/>
                <a:cs typeface="Tahoma"/>
              </a:rPr>
              <a:t> </a:t>
            </a:r>
            <a:r>
              <a:rPr i="0" spc="-50" dirty="0">
                <a:solidFill>
                  <a:srgbClr val="231F20"/>
                </a:solidFill>
                <a:latin typeface="Cambria" pitchFamily="18" charset="0"/>
                <a:cs typeface="Tahoma"/>
              </a:rPr>
              <a:t>the</a:t>
            </a:r>
            <a:r>
              <a:rPr i="0" spc="-20" dirty="0">
                <a:solidFill>
                  <a:srgbClr val="231F20"/>
                </a:solidFill>
                <a:latin typeface="Cambria" pitchFamily="18" charset="0"/>
                <a:cs typeface="Tahoma"/>
              </a:rPr>
              <a:t> actual work </a:t>
            </a:r>
            <a:r>
              <a:rPr i="0" spc="-45" dirty="0">
                <a:solidFill>
                  <a:srgbClr val="231F20"/>
                </a:solidFill>
                <a:latin typeface="Cambria" pitchFamily="18" charset="0"/>
                <a:cs typeface="Tahoma"/>
              </a:rPr>
              <a:t>to</a:t>
            </a:r>
            <a:r>
              <a:rPr i="0" spc="-20" dirty="0">
                <a:solidFill>
                  <a:srgbClr val="231F20"/>
                </a:solidFill>
                <a:latin typeface="Cambria" pitchFamily="18" charset="0"/>
                <a:cs typeface="Tahoma"/>
              </a:rPr>
              <a:t> be done </a:t>
            </a:r>
            <a:r>
              <a:rPr i="0" spc="-235" dirty="0">
                <a:solidFill>
                  <a:srgbClr val="231F20"/>
                </a:solidFill>
                <a:latin typeface="Cambria" pitchFamily="18" charset="0"/>
                <a:cs typeface="Tahoma"/>
              </a:rPr>
              <a:t> </a:t>
            </a:r>
            <a:r>
              <a:rPr i="0" spc="-35" dirty="0">
                <a:solidFill>
                  <a:srgbClr val="231F20"/>
                </a:solidFill>
                <a:latin typeface="Cambria" pitchFamily="18" charset="0"/>
                <a:cs typeface="Tahoma"/>
              </a:rPr>
              <a:t>t</a:t>
            </a:r>
            <a:r>
              <a:rPr i="0" spc="-50" dirty="0">
                <a:solidFill>
                  <a:srgbClr val="231F20"/>
                </a:solidFill>
                <a:latin typeface="Cambria" pitchFamily="18" charset="0"/>
                <a:cs typeface="Tahoma"/>
              </a:rPr>
              <a:t>o</a:t>
            </a:r>
            <a:r>
              <a:rPr i="0" spc="-20" dirty="0">
                <a:solidFill>
                  <a:srgbClr val="231F20"/>
                </a:solidFill>
                <a:latin typeface="Cambria" pitchFamily="18" charset="0"/>
                <a:cs typeface="Tahoma"/>
              </a:rPr>
              <a:t> accomplis</a:t>
            </a:r>
            <a:r>
              <a:rPr i="0" spc="-15" dirty="0">
                <a:solidFill>
                  <a:srgbClr val="231F20"/>
                </a:solidFill>
                <a:latin typeface="Cambria" pitchFamily="18" charset="0"/>
                <a:cs typeface="Tahoma"/>
              </a:rPr>
              <a:t>h</a:t>
            </a:r>
            <a:r>
              <a:rPr i="0" spc="-20" dirty="0">
                <a:solidFill>
                  <a:srgbClr val="231F20"/>
                </a:solidFill>
                <a:latin typeface="Cambria" pitchFamily="18" charset="0"/>
                <a:cs typeface="Tahoma"/>
              </a:rPr>
              <a:t> </a:t>
            </a:r>
            <a:r>
              <a:rPr i="0" spc="-50" dirty="0">
                <a:solidFill>
                  <a:srgbClr val="231F20"/>
                </a:solidFill>
                <a:latin typeface="Cambria" pitchFamily="18" charset="0"/>
                <a:cs typeface="Tahoma"/>
              </a:rPr>
              <a:t>the</a:t>
            </a:r>
            <a:r>
              <a:rPr i="0" spc="-20" dirty="0">
                <a:solidFill>
                  <a:srgbClr val="231F20"/>
                </a:solidFill>
                <a:latin typeface="Cambria" pitchFamily="18" charset="0"/>
                <a:cs typeface="Tahoma"/>
              </a:rPr>
              <a:t> </a:t>
            </a:r>
            <a:r>
              <a:rPr i="0" spc="-30" dirty="0">
                <a:solidFill>
                  <a:srgbClr val="231F20"/>
                </a:solidFill>
                <a:latin typeface="Cambria" pitchFamily="18" charset="0"/>
                <a:cs typeface="Tahoma"/>
              </a:rPr>
              <a:t>objectives</a:t>
            </a:r>
            <a:r>
              <a:rPr i="0" spc="-20" dirty="0">
                <a:solidFill>
                  <a:srgbClr val="231F20"/>
                </a:solidFill>
                <a:latin typeface="Cambria" pitchFamily="18" charset="0"/>
                <a:cs typeface="Tahoma"/>
              </a:rPr>
              <a:t> </a:t>
            </a:r>
            <a:r>
              <a:rPr i="0" spc="-30" dirty="0">
                <a:solidFill>
                  <a:srgbClr val="231F20"/>
                </a:solidFill>
                <a:latin typeface="Cambria" pitchFamily="18" charset="0"/>
                <a:cs typeface="Tahoma"/>
              </a:rPr>
              <a:t>o</a:t>
            </a:r>
            <a:r>
              <a:rPr i="0" spc="-15" dirty="0">
                <a:solidFill>
                  <a:srgbClr val="231F20"/>
                </a:solidFill>
                <a:latin typeface="Cambria" pitchFamily="18" charset="0"/>
                <a:cs typeface="Tahoma"/>
              </a:rPr>
              <a:t>f</a:t>
            </a:r>
            <a:r>
              <a:rPr i="0" spc="-20" dirty="0">
                <a:solidFill>
                  <a:srgbClr val="231F20"/>
                </a:solidFill>
                <a:latin typeface="Cambria" pitchFamily="18" charset="0"/>
                <a:cs typeface="Tahoma"/>
              </a:rPr>
              <a:t> </a:t>
            </a:r>
            <a:r>
              <a:rPr i="0" spc="20" dirty="0">
                <a:solidFill>
                  <a:srgbClr val="231F20"/>
                </a:solidFill>
                <a:latin typeface="Cambria" pitchFamily="18" charset="0"/>
                <a:cs typeface="Tahoma"/>
              </a:rPr>
              <a:t>a</a:t>
            </a:r>
            <a:r>
              <a:rPr i="0" spc="-20" dirty="0">
                <a:solidFill>
                  <a:srgbClr val="231F20"/>
                </a:solidFill>
                <a:latin typeface="Cambria" pitchFamily="18" charset="0"/>
                <a:cs typeface="Tahoma"/>
              </a:rPr>
              <a:t> </a:t>
            </a:r>
            <a:r>
              <a:rPr i="0" spc="-30" dirty="0">
                <a:solidFill>
                  <a:srgbClr val="231F20"/>
                </a:solidFill>
                <a:latin typeface="Cambria" pitchFamily="18" charset="0"/>
                <a:cs typeface="Tahoma"/>
              </a:rPr>
              <a:t>software</a:t>
            </a:r>
            <a:r>
              <a:rPr lang="en-US" i="0" spc="-30" dirty="0">
                <a:solidFill>
                  <a:srgbClr val="231F20"/>
                </a:solidFill>
                <a:latin typeface="Cambria" pitchFamily="18" charset="0"/>
                <a:cs typeface="Tahoma"/>
              </a:rPr>
              <a:t> </a:t>
            </a:r>
            <a:r>
              <a:rPr i="0" spc="-20" dirty="0">
                <a:solidFill>
                  <a:srgbClr val="231F20"/>
                </a:solidFill>
                <a:latin typeface="Cambria" pitchFamily="18" charset="0"/>
                <a:cs typeface="Tahoma"/>
              </a:rPr>
              <a:t>engineerin</a:t>
            </a:r>
            <a:r>
              <a:rPr i="0" spc="-15" dirty="0">
                <a:solidFill>
                  <a:srgbClr val="231F20"/>
                </a:solidFill>
                <a:latin typeface="Cambria" pitchFamily="18" charset="0"/>
                <a:cs typeface="Tahoma"/>
              </a:rPr>
              <a:t>g</a:t>
            </a:r>
            <a:r>
              <a:rPr i="0" spc="-20" dirty="0">
                <a:solidFill>
                  <a:srgbClr val="231F20"/>
                </a:solidFill>
                <a:latin typeface="Cambria" pitchFamily="18" charset="0"/>
                <a:cs typeface="Tahoma"/>
              </a:rPr>
              <a:t> action</a:t>
            </a:r>
            <a:r>
              <a:rPr i="0" spc="-10" dirty="0">
                <a:solidFill>
                  <a:srgbClr val="231F20"/>
                </a:solidFill>
                <a:latin typeface="Cambria" pitchFamily="18" charset="0"/>
                <a:cs typeface="Tahoma"/>
              </a:rPr>
              <a:t>.</a:t>
            </a:r>
            <a:endParaRPr lang="en-US" i="0" spc="-10" dirty="0">
              <a:solidFill>
                <a:srgbClr val="231F20"/>
              </a:solidFill>
              <a:latin typeface="Cambria" pitchFamily="18" charset="0"/>
              <a:cs typeface="Tahoma"/>
            </a:endParaRPr>
          </a:p>
          <a:p>
            <a:pPr marL="483234" marR="5080" indent="26670" algn="just">
              <a:lnSpc>
                <a:spcPct val="114599"/>
              </a:lnSpc>
              <a:spcBef>
                <a:spcPts val="100"/>
              </a:spcBef>
              <a:buFont typeface="Arial" pitchFamily="34" charset="0"/>
              <a:buChar char="•"/>
            </a:pPr>
            <a:endParaRPr lang="en-US" i="0" spc="-10" dirty="0">
              <a:solidFill>
                <a:srgbClr val="231F20"/>
              </a:solidFill>
              <a:latin typeface="Cambria" pitchFamily="18" charset="0"/>
              <a:cs typeface="Tahoma"/>
            </a:endParaRPr>
          </a:p>
          <a:p>
            <a:pPr marL="483234" marR="5080" indent="26670" algn="just">
              <a:lnSpc>
                <a:spcPct val="114599"/>
              </a:lnSpc>
              <a:spcBef>
                <a:spcPts val="100"/>
              </a:spcBef>
              <a:buFont typeface="Arial" pitchFamily="34" charset="0"/>
              <a:buChar char="•"/>
            </a:pPr>
            <a:r>
              <a:rPr i="0" spc="-20" dirty="0">
                <a:solidFill>
                  <a:srgbClr val="231F20"/>
                </a:solidFill>
                <a:latin typeface="Cambria" pitchFamily="18" charset="0"/>
                <a:cs typeface="Tahoma"/>
              </a:rPr>
              <a:t> </a:t>
            </a:r>
            <a:r>
              <a:rPr i="0" spc="80" dirty="0">
                <a:solidFill>
                  <a:srgbClr val="231F20"/>
                </a:solidFill>
                <a:latin typeface="Cambria" pitchFamily="18" charset="0"/>
                <a:cs typeface="Tahoma"/>
              </a:rPr>
              <a:t>For example, </a:t>
            </a:r>
            <a:r>
              <a:rPr i="0" spc="80" dirty="0">
                <a:solidFill>
                  <a:srgbClr val="FF0000"/>
                </a:solidFill>
                <a:latin typeface="Cambria" pitchFamily="18" charset="0"/>
                <a:cs typeface="Tahoma"/>
              </a:rPr>
              <a:t>elicitation</a:t>
            </a:r>
            <a:r>
              <a:rPr i="0" spc="80" dirty="0">
                <a:solidFill>
                  <a:srgbClr val="231F20"/>
                </a:solidFill>
                <a:latin typeface="Cambria" pitchFamily="18" charset="0"/>
                <a:cs typeface="Tahoma"/>
              </a:rPr>
              <a:t> (more  commonly called “requirements gathering”) is an</a:t>
            </a:r>
            <a:r>
              <a:rPr lang="en-US" i="0" spc="80" dirty="0">
                <a:solidFill>
                  <a:srgbClr val="231F20"/>
                </a:solidFill>
                <a:latin typeface="Cambria" pitchFamily="18" charset="0"/>
                <a:cs typeface="Tahoma"/>
              </a:rPr>
              <a:t> </a:t>
            </a:r>
            <a:r>
              <a:rPr lang="en-IN" i="0" spc="80" dirty="0">
                <a:solidFill>
                  <a:srgbClr val="231F20"/>
                </a:solidFill>
                <a:latin typeface="Cambria" pitchFamily="18" charset="0"/>
                <a:cs typeface="Tahoma"/>
              </a:rPr>
              <a:t>important software engineering action that occurs during  the communication activity. </a:t>
            </a:r>
          </a:p>
          <a:p>
            <a:pPr marL="483234" marR="5080" indent="26670" algn="just">
              <a:lnSpc>
                <a:spcPct val="114599"/>
              </a:lnSpc>
              <a:spcBef>
                <a:spcPts val="100"/>
              </a:spcBef>
              <a:buFont typeface="Arial" pitchFamily="34" charset="0"/>
              <a:buChar char="•"/>
            </a:pPr>
            <a:endParaRPr lang="en-IN" i="0" spc="80" dirty="0">
              <a:solidFill>
                <a:srgbClr val="231F20"/>
              </a:solidFill>
              <a:latin typeface="Cambria" pitchFamily="18" charset="0"/>
              <a:cs typeface="Tahoma"/>
            </a:endParaRPr>
          </a:p>
          <a:p>
            <a:pPr marL="483234" marR="5080" indent="26670" algn="just">
              <a:lnSpc>
                <a:spcPct val="114599"/>
              </a:lnSpc>
              <a:spcBef>
                <a:spcPts val="100"/>
              </a:spcBef>
              <a:buFont typeface="Arial" pitchFamily="34" charset="0"/>
              <a:buChar char="•"/>
            </a:pPr>
            <a:r>
              <a:rPr lang="en-IN" i="0" spc="80" dirty="0">
                <a:solidFill>
                  <a:srgbClr val="231F20"/>
                </a:solidFill>
                <a:latin typeface="Cambria" pitchFamily="18" charset="0"/>
                <a:cs typeface="Tahoma"/>
              </a:rPr>
              <a:t>The goal of requirements  gathering is to understand what various stakeholders want from the software that is to be built.</a:t>
            </a:r>
          </a:p>
          <a:p>
            <a:pPr marL="483234" marR="5080" indent="26670" algn="just">
              <a:lnSpc>
                <a:spcPct val="114599"/>
              </a:lnSpc>
              <a:spcBef>
                <a:spcPts val="100"/>
              </a:spcBef>
              <a:buFont typeface="Arial" pitchFamily="34" charset="0"/>
              <a:buChar char="•"/>
            </a:pPr>
            <a:endParaRPr lang="en-IN" spc="80" dirty="0">
              <a:solidFill>
                <a:srgbClr val="231F20"/>
              </a:solidFill>
              <a:latin typeface="Cambria" pitchFamily="18" charset="0"/>
              <a:cs typeface="Tahoma"/>
            </a:endParaRPr>
          </a:p>
          <a:p>
            <a:pPr marL="483234" marR="5080" indent="26670" algn="just">
              <a:lnSpc>
                <a:spcPct val="114599"/>
              </a:lnSpc>
              <a:spcBef>
                <a:spcPts val="100"/>
              </a:spcBef>
              <a:buFont typeface="Arial" pitchFamily="34" charset="0"/>
              <a:buChar char="•"/>
            </a:pPr>
            <a:endParaRPr i="0" dirty="0">
              <a:latin typeface="Cambria" pitchFamily="18" charset="0"/>
              <a:cs typeface="Tahoma"/>
            </a:endParaRPr>
          </a:p>
        </p:txBody>
      </p:sp>
      <p:sp>
        <p:nvSpPr>
          <p:cNvPr id="8" name="Rectangle 7"/>
          <p:cNvSpPr/>
          <p:nvPr/>
        </p:nvSpPr>
        <p:spPr>
          <a:xfrm>
            <a:off x="1752600" y="1295400"/>
            <a:ext cx="4953000" cy="523220"/>
          </a:xfrm>
          <a:prstGeom prst="rect">
            <a:avLst/>
          </a:prstGeom>
        </p:spPr>
        <p:txBody>
          <a:bodyPr wrap="square">
            <a:spAutoFit/>
          </a:bodyPr>
          <a:lstStyle/>
          <a:p>
            <a:r>
              <a:rPr lang="en-US" sz="2800" dirty="0">
                <a:ea typeface="Tahoma" panose="020B0604030504040204" pitchFamily="34" charset="0"/>
              </a:rPr>
              <a:t>Identifying a task set</a:t>
            </a:r>
            <a:endParaRPr lang="en-IN"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194" y="942593"/>
            <a:ext cx="2028189" cy="635000"/>
          </a:xfrm>
          <a:prstGeom prst="rect">
            <a:avLst/>
          </a:prstGeom>
        </p:spPr>
        <p:txBody>
          <a:bodyPr vert="horz" wrap="square" lIns="0" tIns="12065" rIns="0" bIns="0" rtlCol="0">
            <a:spAutoFit/>
          </a:bodyPr>
          <a:lstStyle/>
          <a:p>
            <a:pPr marL="12700">
              <a:lnSpc>
                <a:spcPct val="100000"/>
              </a:lnSpc>
              <a:spcBef>
                <a:spcPts val="95"/>
              </a:spcBef>
            </a:pPr>
            <a:r>
              <a:rPr spc="-5" dirty="0"/>
              <a:t>Software</a:t>
            </a:r>
          </a:p>
        </p:txBody>
      </p:sp>
      <p:sp>
        <p:nvSpPr>
          <p:cNvPr id="5" name="object 5"/>
          <p:cNvSpPr txBox="1"/>
          <p:nvPr/>
        </p:nvSpPr>
        <p:spPr>
          <a:xfrm>
            <a:off x="8569452" y="6504657"/>
            <a:ext cx="217170" cy="167640"/>
          </a:xfrm>
          <a:prstGeom prst="rect">
            <a:avLst/>
          </a:prstGeom>
        </p:spPr>
        <p:txBody>
          <a:bodyPr vert="horz" wrap="square" lIns="0" tIns="0" rIns="0" bIns="0" rtlCol="0">
            <a:spAutoFit/>
          </a:bodyPr>
          <a:lstStyle/>
          <a:p>
            <a:pPr marL="38100">
              <a:lnSpc>
                <a:spcPct val="100000"/>
              </a:lnSpc>
            </a:pPr>
            <a:fld id="{81D60167-4931-47E6-BA6A-407CBD079E47}" type="slidenum">
              <a:rPr sz="1000" spc="-5" dirty="0">
                <a:latin typeface="Arial"/>
                <a:cs typeface="Arial"/>
              </a:rPr>
              <a:pPr marL="38100">
                <a:lnSpc>
                  <a:spcPct val="100000"/>
                </a:lnSpc>
              </a:pPr>
              <a:t>9</a:t>
            </a:fld>
            <a:endParaRPr sz="1000">
              <a:latin typeface="Arial"/>
              <a:cs typeface="Arial"/>
            </a:endParaRPr>
          </a:p>
        </p:txBody>
      </p:sp>
      <p:sp>
        <p:nvSpPr>
          <p:cNvPr id="3" name="object 3"/>
          <p:cNvSpPr txBox="1"/>
          <p:nvPr/>
        </p:nvSpPr>
        <p:spPr>
          <a:xfrm>
            <a:off x="1907794" y="1931034"/>
            <a:ext cx="6646545" cy="4434547"/>
          </a:xfrm>
          <a:prstGeom prst="rect">
            <a:avLst/>
          </a:prstGeom>
        </p:spPr>
        <p:txBody>
          <a:bodyPr vert="horz" wrap="square" lIns="0" tIns="12700" rIns="0" bIns="0" rtlCol="0">
            <a:spAutoFit/>
          </a:bodyPr>
          <a:lstStyle/>
          <a:p>
            <a:pPr marL="355600" marR="46990" indent="-342900">
              <a:lnSpc>
                <a:spcPct val="100000"/>
              </a:lnSpc>
              <a:spcBef>
                <a:spcPts val="100"/>
              </a:spcBef>
              <a:buClr>
                <a:srgbClr val="9A0000"/>
              </a:buClr>
              <a:buSzPct val="75000"/>
              <a:buFont typeface="Wingdings"/>
              <a:buChar char=""/>
              <a:tabLst>
                <a:tab pos="354965" algn="l"/>
                <a:tab pos="355600" algn="l"/>
              </a:tabLst>
            </a:pPr>
            <a:r>
              <a:rPr sz="2400" spc="-5" dirty="0">
                <a:latin typeface="Arial"/>
                <a:cs typeface="Arial"/>
              </a:rPr>
              <a:t>Not susceptible </a:t>
            </a:r>
            <a:r>
              <a:rPr sz="2400" dirty="0">
                <a:latin typeface="Arial"/>
                <a:cs typeface="Arial"/>
              </a:rPr>
              <a:t>to the </a:t>
            </a:r>
            <a:r>
              <a:rPr sz="2400" spc="-5" dirty="0">
                <a:solidFill>
                  <a:srgbClr val="FF0000"/>
                </a:solidFill>
                <a:latin typeface="Arial"/>
                <a:cs typeface="Arial"/>
              </a:rPr>
              <a:t>environmental maladies  </a:t>
            </a:r>
            <a:r>
              <a:rPr sz="2400" dirty="0">
                <a:latin typeface="Arial"/>
                <a:cs typeface="Arial"/>
              </a:rPr>
              <a:t>that </a:t>
            </a:r>
            <a:r>
              <a:rPr sz="2400" spc="-5" dirty="0">
                <a:latin typeface="Arial"/>
                <a:cs typeface="Arial"/>
              </a:rPr>
              <a:t>cause hardware </a:t>
            </a:r>
            <a:r>
              <a:rPr sz="2400" dirty="0">
                <a:latin typeface="Arial"/>
                <a:cs typeface="Arial"/>
              </a:rPr>
              <a:t>to </a:t>
            </a:r>
            <a:r>
              <a:rPr sz="2400" spc="-5" dirty="0">
                <a:latin typeface="Arial"/>
                <a:cs typeface="Arial"/>
              </a:rPr>
              <a:t>wear</a:t>
            </a:r>
            <a:r>
              <a:rPr sz="2400" spc="10" dirty="0">
                <a:latin typeface="Arial"/>
                <a:cs typeface="Arial"/>
              </a:rPr>
              <a:t> </a:t>
            </a:r>
            <a:r>
              <a:rPr sz="2400" dirty="0">
                <a:latin typeface="Arial"/>
                <a:cs typeface="Arial"/>
              </a:rPr>
              <a:t>out</a:t>
            </a:r>
            <a:endParaRPr lang="en-US" sz="2400" dirty="0">
              <a:latin typeface="Arial"/>
              <a:cs typeface="Arial"/>
            </a:endParaRPr>
          </a:p>
          <a:p>
            <a:pPr marL="355600" marR="46990" indent="-342900">
              <a:lnSpc>
                <a:spcPct val="100000"/>
              </a:lnSpc>
              <a:spcBef>
                <a:spcPts val="100"/>
              </a:spcBef>
              <a:buClr>
                <a:srgbClr val="9A0000"/>
              </a:buClr>
              <a:buSzPct val="75000"/>
              <a:buFont typeface="Wingdings"/>
              <a:buChar char=""/>
              <a:tabLst>
                <a:tab pos="354965" algn="l"/>
                <a:tab pos="355600" algn="l"/>
              </a:tabLst>
            </a:pPr>
            <a:endParaRPr sz="2400" dirty="0">
              <a:latin typeface="Arial"/>
              <a:cs typeface="Arial"/>
            </a:endParaRPr>
          </a:p>
          <a:p>
            <a:pPr marL="355600" marR="351155" indent="-342900">
              <a:lnSpc>
                <a:spcPct val="100000"/>
              </a:lnSpc>
              <a:spcBef>
                <a:spcPts val="575"/>
              </a:spcBef>
              <a:buClr>
                <a:srgbClr val="9A0000"/>
              </a:buClr>
              <a:buSzPct val="75000"/>
              <a:buFont typeface="Wingdings"/>
              <a:buChar char=""/>
              <a:tabLst>
                <a:tab pos="354965" algn="l"/>
                <a:tab pos="355600" algn="l"/>
              </a:tabLst>
            </a:pPr>
            <a:r>
              <a:rPr sz="2400" dirty="0">
                <a:latin typeface="Arial"/>
                <a:cs typeface="Arial"/>
              </a:rPr>
              <a:t>In </a:t>
            </a:r>
            <a:r>
              <a:rPr sz="2400" spc="-30" dirty="0">
                <a:latin typeface="Arial"/>
                <a:cs typeface="Arial"/>
              </a:rPr>
              <a:t>theory, </a:t>
            </a:r>
            <a:r>
              <a:rPr sz="2400" dirty="0">
                <a:latin typeface="Arial"/>
                <a:cs typeface="Arial"/>
              </a:rPr>
              <a:t>the </a:t>
            </a:r>
            <a:r>
              <a:rPr sz="2400" spc="-5" dirty="0">
                <a:latin typeface="Arial"/>
                <a:cs typeface="Arial"/>
              </a:rPr>
              <a:t>failure </a:t>
            </a:r>
            <a:r>
              <a:rPr sz="2400" dirty="0">
                <a:latin typeface="Arial"/>
                <a:cs typeface="Arial"/>
              </a:rPr>
              <a:t>rate </a:t>
            </a:r>
            <a:r>
              <a:rPr sz="2400" spc="-5" dirty="0">
                <a:latin typeface="Arial"/>
                <a:cs typeface="Arial"/>
              </a:rPr>
              <a:t>curve </a:t>
            </a:r>
            <a:r>
              <a:rPr sz="2400" dirty="0">
                <a:latin typeface="Arial"/>
                <a:cs typeface="Arial"/>
              </a:rPr>
              <a:t>for </a:t>
            </a:r>
            <a:r>
              <a:rPr sz="2400" spc="-5" dirty="0">
                <a:latin typeface="Arial"/>
                <a:cs typeface="Arial"/>
              </a:rPr>
              <a:t>software  should </a:t>
            </a:r>
            <a:r>
              <a:rPr sz="2400" dirty="0">
                <a:latin typeface="Arial"/>
                <a:cs typeface="Arial"/>
              </a:rPr>
              <a:t>take the form </a:t>
            </a:r>
            <a:r>
              <a:rPr sz="2400" spc="-5" dirty="0">
                <a:latin typeface="Arial"/>
                <a:cs typeface="Arial"/>
              </a:rPr>
              <a:t>of </a:t>
            </a:r>
            <a:r>
              <a:rPr sz="2400" dirty="0">
                <a:latin typeface="Arial"/>
                <a:cs typeface="Arial"/>
              </a:rPr>
              <a:t>the </a:t>
            </a:r>
            <a:r>
              <a:rPr sz="2400" spc="-5" dirty="0">
                <a:latin typeface="Arial"/>
                <a:cs typeface="Arial"/>
              </a:rPr>
              <a:t>“idealized</a:t>
            </a:r>
            <a:r>
              <a:rPr sz="2400" spc="-40" dirty="0">
                <a:latin typeface="Arial"/>
                <a:cs typeface="Arial"/>
              </a:rPr>
              <a:t> </a:t>
            </a:r>
            <a:r>
              <a:rPr sz="2400" dirty="0">
                <a:latin typeface="Arial"/>
                <a:cs typeface="Arial"/>
              </a:rPr>
              <a:t>curve”</a:t>
            </a:r>
          </a:p>
          <a:p>
            <a:pPr marL="756285" marR="313055" lvl="1" indent="-287020">
              <a:lnSpc>
                <a:spcPct val="100000"/>
              </a:lnSpc>
              <a:spcBef>
                <a:spcPts val="484"/>
              </a:spcBef>
              <a:buClr>
                <a:srgbClr val="9A0000"/>
              </a:buClr>
              <a:buSzPct val="70000"/>
              <a:buFont typeface="Wingdings"/>
              <a:buChar char=""/>
              <a:tabLst>
                <a:tab pos="756285" algn="l"/>
                <a:tab pos="756920" algn="l"/>
              </a:tabLst>
            </a:pPr>
            <a:r>
              <a:rPr sz="2000" dirty="0">
                <a:latin typeface="Arial"/>
                <a:cs typeface="Arial"/>
              </a:rPr>
              <a:t>Undiscovered defects will </a:t>
            </a:r>
            <a:r>
              <a:rPr sz="2000" spc="5" dirty="0">
                <a:latin typeface="Arial"/>
                <a:cs typeface="Arial"/>
              </a:rPr>
              <a:t>cause </a:t>
            </a:r>
            <a:r>
              <a:rPr sz="2000" dirty="0">
                <a:latin typeface="Arial"/>
                <a:cs typeface="Arial"/>
              </a:rPr>
              <a:t>high failure</a:t>
            </a:r>
            <a:r>
              <a:rPr sz="2000" spc="-120" dirty="0">
                <a:latin typeface="Arial"/>
                <a:cs typeface="Arial"/>
              </a:rPr>
              <a:t> </a:t>
            </a:r>
            <a:r>
              <a:rPr sz="2000" dirty="0">
                <a:latin typeface="Arial"/>
                <a:cs typeface="Arial"/>
              </a:rPr>
              <a:t>rates  early in </a:t>
            </a:r>
            <a:r>
              <a:rPr sz="2000" spc="-5" dirty="0">
                <a:latin typeface="Arial"/>
                <a:cs typeface="Arial"/>
              </a:rPr>
              <a:t>the life </a:t>
            </a:r>
            <a:r>
              <a:rPr sz="2000" dirty="0">
                <a:latin typeface="Arial"/>
                <a:cs typeface="Arial"/>
              </a:rPr>
              <a:t>of a</a:t>
            </a:r>
            <a:r>
              <a:rPr sz="2000" spc="-35" dirty="0">
                <a:latin typeface="Arial"/>
                <a:cs typeface="Arial"/>
              </a:rPr>
              <a:t> </a:t>
            </a:r>
            <a:r>
              <a:rPr sz="2000" dirty="0">
                <a:latin typeface="Arial"/>
                <a:cs typeface="Arial"/>
              </a:rPr>
              <a:t>program</a:t>
            </a:r>
          </a:p>
          <a:p>
            <a:pPr marL="756285" lvl="1" indent="-287020">
              <a:lnSpc>
                <a:spcPct val="100000"/>
              </a:lnSpc>
              <a:spcBef>
                <a:spcPts val="480"/>
              </a:spcBef>
              <a:buClr>
                <a:srgbClr val="9A0000"/>
              </a:buClr>
              <a:buSzPct val="70000"/>
              <a:buFont typeface="Wingdings"/>
              <a:buChar char=""/>
              <a:tabLst>
                <a:tab pos="756285" algn="l"/>
                <a:tab pos="756920" algn="l"/>
                <a:tab pos="6548755" algn="l"/>
              </a:tabLst>
            </a:pPr>
            <a:r>
              <a:rPr sz="2000" dirty="0">
                <a:latin typeface="Arial"/>
                <a:cs typeface="Arial"/>
              </a:rPr>
              <a:t>The</a:t>
            </a:r>
            <a:r>
              <a:rPr sz="2000" spc="10" dirty="0">
                <a:latin typeface="Arial"/>
                <a:cs typeface="Arial"/>
              </a:rPr>
              <a:t>s</a:t>
            </a:r>
            <a:r>
              <a:rPr sz="2000" dirty="0">
                <a:latin typeface="Arial"/>
                <a:cs typeface="Arial"/>
              </a:rPr>
              <a:t>e</a:t>
            </a:r>
            <a:r>
              <a:rPr sz="2000" spc="-25" dirty="0">
                <a:latin typeface="Arial"/>
                <a:cs typeface="Arial"/>
              </a:rPr>
              <a:t> </a:t>
            </a:r>
            <a:r>
              <a:rPr sz="2000" dirty="0">
                <a:latin typeface="Arial"/>
                <a:cs typeface="Arial"/>
              </a:rPr>
              <a:t>d</a:t>
            </a:r>
            <a:r>
              <a:rPr sz="2000" spc="5" dirty="0">
                <a:latin typeface="Arial"/>
                <a:cs typeface="Arial"/>
              </a:rPr>
              <a:t>e</a:t>
            </a:r>
            <a:r>
              <a:rPr sz="2000" dirty="0">
                <a:latin typeface="Arial"/>
                <a:cs typeface="Arial"/>
              </a:rPr>
              <a:t>fe</a:t>
            </a:r>
            <a:r>
              <a:rPr sz="2000" spc="5" dirty="0">
                <a:latin typeface="Arial"/>
                <a:cs typeface="Arial"/>
              </a:rPr>
              <a:t>c</a:t>
            </a:r>
            <a:r>
              <a:rPr sz="2000" dirty="0">
                <a:latin typeface="Arial"/>
                <a:cs typeface="Arial"/>
              </a:rPr>
              <a:t>ts</a:t>
            </a:r>
            <a:r>
              <a:rPr sz="2000" spc="-25" dirty="0">
                <a:latin typeface="Arial"/>
                <a:cs typeface="Arial"/>
              </a:rPr>
              <a:t> </a:t>
            </a:r>
            <a:r>
              <a:rPr sz="2000" dirty="0">
                <a:latin typeface="Arial"/>
                <a:cs typeface="Arial"/>
              </a:rPr>
              <a:t>a</a:t>
            </a:r>
            <a:r>
              <a:rPr sz="2000" spc="5" dirty="0">
                <a:latin typeface="Arial"/>
                <a:cs typeface="Arial"/>
              </a:rPr>
              <a:t>r</a:t>
            </a:r>
            <a:r>
              <a:rPr sz="2000" dirty="0">
                <a:latin typeface="Arial"/>
                <a:cs typeface="Arial"/>
              </a:rPr>
              <a:t>e</a:t>
            </a:r>
            <a:r>
              <a:rPr sz="2000" spc="-25" dirty="0">
                <a:latin typeface="Arial"/>
                <a:cs typeface="Arial"/>
              </a:rPr>
              <a:t> </a:t>
            </a:r>
            <a:r>
              <a:rPr sz="2000" spc="5" dirty="0">
                <a:latin typeface="Arial"/>
                <a:cs typeface="Arial"/>
              </a:rPr>
              <a:t>c</a:t>
            </a:r>
            <a:r>
              <a:rPr sz="2000" dirty="0">
                <a:latin typeface="Arial"/>
                <a:cs typeface="Arial"/>
              </a:rPr>
              <a:t>o</a:t>
            </a:r>
            <a:r>
              <a:rPr sz="2000" spc="5" dirty="0">
                <a:latin typeface="Arial"/>
                <a:cs typeface="Arial"/>
              </a:rPr>
              <a:t>r</a:t>
            </a:r>
            <a:r>
              <a:rPr sz="2000" dirty="0">
                <a:latin typeface="Arial"/>
                <a:cs typeface="Arial"/>
              </a:rPr>
              <a:t>r</a:t>
            </a:r>
            <a:r>
              <a:rPr sz="2000" spc="5" dirty="0">
                <a:latin typeface="Arial"/>
                <a:cs typeface="Arial"/>
              </a:rPr>
              <a:t>ec</a:t>
            </a:r>
            <a:r>
              <a:rPr sz="2000" spc="-20" dirty="0">
                <a:latin typeface="Arial"/>
                <a:cs typeface="Arial"/>
              </a:rPr>
              <a:t>t</a:t>
            </a:r>
            <a:r>
              <a:rPr sz="2000" dirty="0">
                <a:latin typeface="Arial"/>
                <a:cs typeface="Arial"/>
              </a:rPr>
              <a:t>ed</a:t>
            </a:r>
            <a:r>
              <a:rPr sz="2000" spc="-35" dirty="0">
                <a:latin typeface="Arial"/>
                <a:cs typeface="Arial"/>
              </a:rPr>
              <a:t> </a:t>
            </a:r>
            <a:r>
              <a:rPr sz="2000" dirty="0">
                <a:latin typeface="Arial"/>
                <a:cs typeface="Arial"/>
              </a:rPr>
              <a:t>a</a:t>
            </a:r>
            <a:r>
              <a:rPr sz="2000" spc="5" dirty="0">
                <a:latin typeface="Arial"/>
                <a:cs typeface="Arial"/>
              </a:rPr>
              <a:t>n</a:t>
            </a:r>
            <a:r>
              <a:rPr sz="2000" dirty="0">
                <a:latin typeface="Arial"/>
                <a:cs typeface="Arial"/>
              </a:rPr>
              <a:t>d</a:t>
            </a:r>
            <a:r>
              <a:rPr sz="2000" spc="-15" dirty="0">
                <a:latin typeface="Arial"/>
                <a:cs typeface="Arial"/>
              </a:rPr>
              <a:t> </a:t>
            </a:r>
            <a:r>
              <a:rPr sz="2000" dirty="0">
                <a:latin typeface="Arial"/>
                <a:cs typeface="Arial"/>
              </a:rPr>
              <a:t>the</a:t>
            </a:r>
            <a:r>
              <a:rPr sz="2000" spc="-15" dirty="0">
                <a:latin typeface="Arial"/>
                <a:cs typeface="Arial"/>
              </a:rPr>
              <a:t> </a:t>
            </a:r>
            <a:r>
              <a:rPr sz="2000" spc="5" dirty="0">
                <a:latin typeface="Arial"/>
                <a:cs typeface="Arial"/>
              </a:rPr>
              <a:t>c</a:t>
            </a:r>
            <a:r>
              <a:rPr sz="2000" dirty="0">
                <a:latin typeface="Arial"/>
                <a:cs typeface="Arial"/>
              </a:rPr>
              <a:t>u</a:t>
            </a:r>
            <a:r>
              <a:rPr sz="2000" spc="5" dirty="0">
                <a:latin typeface="Arial"/>
                <a:cs typeface="Arial"/>
              </a:rPr>
              <a:t>r</a:t>
            </a:r>
            <a:r>
              <a:rPr sz="2000" dirty="0">
                <a:latin typeface="Arial"/>
                <a:cs typeface="Arial"/>
              </a:rPr>
              <a:t>ve</a:t>
            </a:r>
            <a:r>
              <a:rPr sz="2000" spc="-30" dirty="0">
                <a:latin typeface="Arial"/>
                <a:cs typeface="Arial"/>
              </a:rPr>
              <a:t> </a:t>
            </a:r>
            <a:r>
              <a:rPr sz="2000" dirty="0">
                <a:latin typeface="Arial"/>
                <a:cs typeface="Arial"/>
              </a:rPr>
              <a:t>fla</a:t>
            </a:r>
            <a:r>
              <a:rPr sz="2000" spc="-10" dirty="0">
                <a:latin typeface="Arial"/>
                <a:cs typeface="Arial"/>
              </a:rPr>
              <a:t>t</a:t>
            </a:r>
            <a:r>
              <a:rPr sz="2000" dirty="0">
                <a:latin typeface="Arial"/>
                <a:cs typeface="Arial"/>
              </a:rPr>
              <a:t>tens	-</a:t>
            </a:r>
          </a:p>
          <a:p>
            <a:pPr marL="756285">
              <a:lnSpc>
                <a:spcPct val="100000"/>
              </a:lnSpc>
            </a:pPr>
            <a:r>
              <a:rPr sz="2000" dirty="0">
                <a:latin typeface="Wingdings"/>
                <a:cs typeface="Wingdings"/>
              </a:rPr>
              <a:t></a:t>
            </a:r>
            <a:r>
              <a:rPr sz="2000" dirty="0">
                <a:latin typeface="Times New Roman"/>
                <a:cs typeface="Times New Roman"/>
              </a:rPr>
              <a:t> </a:t>
            </a:r>
            <a:r>
              <a:rPr sz="2000" dirty="0">
                <a:solidFill>
                  <a:srgbClr val="006FC0"/>
                </a:solidFill>
                <a:latin typeface="Arial"/>
                <a:cs typeface="Arial"/>
              </a:rPr>
              <a:t>software </a:t>
            </a:r>
            <a:r>
              <a:rPr sz="2000" spc="-5" dirty="0">
                <a:solidFill>
                  <a:srgbClr val="006FC0"/>
                </a:solidFill>
                <a:latin typeface="Arial"/>
                <a:cs typeface="Arial"/>
              </a:rPr>
              <a:t>doesn’t</a:t>
            </a:r>
            <a:r>
              <a:rPr sz="2000" spc="-30" dirty="0">
                <a:solidFill>
                  <a:srgbClr val="006FC0"/>
                </a:solidFill>
                <a:latin typeface="Arial"/>
                <a:cs typeface="Arial"/>
              </a:rPr>
              <a:t> </a:t>
            </a:r>
            <a:r>
              <a:rPr sz="2000" spc="-5" dirty="0">
                <a:solidFill>
                  <a:srgbClr val="006FC0"/>
                </a:solidFill>
                <a:latin typeface="Arial"/>
                <a:cs typeface="Arial"/>
              </a:rPr>
              <a:t>wear</a:t>
            </a:r>
            <a:endParaRPr lang="en-US" sz="2000" spc="-5" dirty="0">
              <a:solidFill>
                <a:srgbClr val="006FC0"/>
              </a:solidFill>
              <a:latin typeface="Arial"/>
              <a:cs typeface="Arial"/>
            </a:endParaRPr>
          </a:p>
          <a:p>
            <a:pPr marL="756285">
              <a:lnSpc>
                <a:spcPct val="100000"/>
              </a:lnSpc>
            </a:pPr>
            <a:endParaRPr sz="2000" dirty="0">
              <a:latin typeface="Arial"/>
              <a:cs typeface="Arial"/>
            </a:endParaRPr>
          </a:p>
          <a:p>
            <a:pPr marL="355600" indent="-342900">
              <a:lnSpc>
                <a:spcPct val="100000"/>
              </a:lnSpc>
              <a:spcBef>
                <a:spcPts val="575"/>
              </a:spcBef>
              <a:buClr>
                <a:srgbClr val="9A0000"/>
              </a:buClr>
              <a:buSzPct val="75000"/>
              <a:buFont typeface="Wingdings"/>
              <a:buChar char=""/>
              <a:tabLst>
                <a:tab pos="354965" algn="l"/>
                <a:tab pos="355600" algn="l"/>
              </a:tabLst>
            </a:pPr>
            <a:r>
              <a:rPr sz="2400" spc="-5" dirty="0">
                <a:latin typeface="Arial"/>
                <a:cs typeface="Arial"/>
              </a:rPr>
              <a:t>But, </a:t>
            </a:r>
            <a:r>
              <a:rPr sz="2400" spc="-5" dirty="0">
                <a:solidFill>
                  <a:srgbClr val="006FC0"/>
                </a:solidFill>
                <a:latin typeface="Arial"/>
                <a:cs typeface="Arial"/>
              </a:rPr>
              <a:t>software</a:t>
            </a:r>
            <a:r>
              <a:rPr sz="2400" spc="-10" dirty="0">
                <a:solidFill>
                  <a:srgbClr val="006FC0"/>
                </a:solidFill>
                <a:latin typeface="Arial"/>
                <a:cs typeface="Arial"/>
              </a:rPr>
              <a:t> </a:t>
            </a:r>
            <a:r>
              <a:rPr sz="2400" spc="-5" dirty="0">
                <a:solidFill>
                  <a:srgbClr val="006FC0"/>
                </a:solidFill>
                <a:latin typeface="Arial"/>
                <a:cs typeface="Arial"/>
              </a:rPr>
              <a:t>deteriorates!</a:t>
            </a:r>
            <a:endParaRPr sz="2400" dirty="0">
              <a:latin typeface="Arial"/>
              <a:cs typeface="Arial"/>
            </a:endParaRPr>
          </a:p>
          <a:p>
            <a:pPr marL="756285" lvl="1" indent="-287020">
              <a:lnSpc>
                <a:spcPct val="100000"/>
              </a:lnSpc>
              <a:spcBef>
                <a:spcPts val="484"/>
              </a:spcBef>
              <a:buClr>
                <a:srgbClr val="9A0000"/>
              </a:buClr>
              <a:buSzPct val="70000"/>
              <a:buFont typeface="Wingdings"/>
              <a:buChar char=""/>
              <a:tabLst>
                <a:tab pos="756285" algn="l"/>
                <a:tab pos="756920" algn="l"/>
              </a:tabLst>
            </a:pPr>
            <a:r>
              <a:rPr sz="2000" dirty="0">
                <a:solidFill>
                  <a:srgbClr val="006FC0"/>
                </a:solidFill>
                <a:latin typeface="Arial"/>
                <a:cs typeface="Arial"/>
              </a:rPr>
              <a:t>Software will undergo change </a:t>
            </a:r>
            <a:r>
              <a:rPr sz="2000" dirty="0">
                <a:latin typeface="Arial"/>
                <a:cs typeface="Arial"/>
              </a:rPr>
              <a:t>during its</a:t>
            </a:r>
            <a:r>
              <a:rPr sz="2000" spc="-140" dirty="0">
                <a:latin typeface="Arial"/>
                <a:cs typeface="Arial"/>
              </a:rPr>
              <a:t> </a:t>
            </a:r>
            <a:r>
              <a:rPr sz="2000" spc="-5" dirty="0">
                <a:latin typeface="Arial"/>
                <a:cs typeface="Arial"/>
              </a:rPr>
              <a:t>life</a:t>
            </a:r>
            <a:endParaRPr sz="2000" dirty="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4"/>
          <p:cNvSpPr txBox="1">
            <a:spLocks noGrp="1"/>
          </p:cNvSpPr>
          <p:nvPr>
            <p:ph type="body" idx="1"/>
          </p:nvPr>
        </p:nvSpPr>
        <p:spPr>
          <a:xfrm>
            <a:off x="1828800" y="1828800"/>
            <a:ext cx="7010400" cy="4539704"/>
          </a:xfrm>
          <a:prstGeom prst="rect">
            <a:avLst/>
          </a:prstGeom>
        </p:spPr>
        <p:txBody>
          <a:bodyPr vert="horz" wrap="square" lIns="0" tIns="30480" rIns="0" bIns="0" rtlCol="0">
            <a:spAutoFit/>
          </a:bodyPr>
          <a:lstStyle/>
          <a:p>
            <a:pPr marL="201930" indent="-189865" algn="just">
              <a:lnSpc>
                <a:spcPct val="200000"/>
              </a:lnSpc>
              <a:spcBef>
                <a:spcPts val="240"/>
              </a:spcBef>
              <a:tabLst>
                <a:tab pos="202565" algn="l"/>
              </a:tabLst>
            </a:pPr>
            <a:r>
              <a:rPr lang="en-IN" sz="1800" i="0" spc="80" dirty="0">
                <a:solidFill>
                  <a:srgbClr val="231F20"/>
                </a:solidFill>
                <a:latin typeface="Cambria" pitchFamily="18" charset="0"/>
                <a:cs typeface="Tahoma"/>
              </a:rPr>
              <a:t>For a </a:t>
            </a:r>
            <a:r>
              <a:rPr lang="en-IN" sz="1800" i="0" spc="80" dirty="0">
                <a:solidFill>
                  <a:srgbClr val="FF0000"/>
                </a:solidFill>
                <a:latin typeface="Cambria" pitchFamily="18" charset="0"/>
                <a:cs typeface="Tahoma"/>
              </a:rPr>
              <a:t>small, relatively simple project</a:t>
            </a:r>
            <a:r>
              <a:rPr lang="en-IN" sz="1800" i="0" spc="80" dirty="0">
                <a:solidFill>
                  <a:srgbClr val="231F20"/>
                </a:solidFill>
                <a:latin typeface="Cambria" pitchFamily="18" charset="0"/>
                <a:cs typeface="Tahoma"/>
              </a:rPr>
              <a:t>, the task set for  requirements gathering might look like this:</a:t>
            </a:r>
          </a:p>
          <a:p>
            <a:pPr marL="201930" indent="-189865" algn="just">
              <a:lnSpc>
                <a:spcPct val="200000"/>
              </a:lnSpc>
              <a:spcBef>
                <a:spcPts val="240"/>
              </a:spcBef>
              <a:buAutoNum type="arabicPeriod"/>
              <a:tabLst>
                <a:tab pos="202565" algn="l"/>
              </a:tabLst>
            </a:pPr>
            <a:r>
              <a:rPr sz="1800" i="0" dirty="0">
                <a:solidFill>
                  <a:srgbClr val="231F20"/>
                </a:solidFill>
                <a:latin typeface="Cambria" pitchFamily="18" charset="0"/>
                <a:cs typeface="Tahoma"/>
              </a:rPr>
              <a:t>Make</a:t>
            </a:r>
            <a:r>
              <a:rPr sz="1800" i="0" spc="-20" dirty="0">
                <a:solidFill>
                  <a:srgbClr val="231F20"/>
                </a:solidFill>
                <a:latin typeface="Cambria" pitchFamily="18" charset="0"/>
                <a:cs typeface="Tahoma"/>
              </a:rPr>
              <a:t> </a:t>
            </a:r>
            <a:r>
              <a:rPr sz="1800" i="0" spc="20" dirty="0">
                <a:solidFill>
                  <a:srgbClr val="231F20"/>
                </a:solidFill>
                <a:latin typeface="Cambria" pitchFamily="18" charset="0"/>
                <a:cs typeface="Tahoma"/>
              </a:rPr>
              <a:t>a</a:t>
            </a:r>
            <a:r>
              <a:rPr sz="1800" i="0" spc="-20" dirty="0">
                <a:solidFill>
                  <a:srgbClr val="231F20"/>
                </a:solidFill>
                <a:latin typeface="Cambria" pitchFamily="18" charset="0"/>
                <a:cs typeface="Tahoma"/>
              </a:rPr>
              <a:t> </a:t>
            </a:r>
            <a:r>
              <a:rPr sz="1800" i="0" spc="-35" dirty="0">
                <a:solidFill>
                  <a:srgbClr val="231F20"/>
                </a:solidFill>
                <a:latin typeface="Cambria" pitchFamily="18" charset="0"/>
                <a:cs typeface="Tahoma"/>
              </a:rPr>
              <a:t>list</a:t>
            </a:r>
            <a:r>
              <a:rPr sz="1800" i="0" spc="-15" dirty="0">
                <a:solidFill>
                  <a:srgbClr val="231F20"/>
                </a:solidFill>
                <a:latin typeface="Cambria" pitchFamily="18" charset="0"/>
                <a:cs typeface="Tahoma"/>
              </a:rPr>
              <a:t> </a:t>
            </a:r>
            <a:r>
              <a:rPr sz="1800" i="0" spc="-25" dirty="0">
                <a:solidFill>
                  <a:srgbClr val="231F20"/>
                </a:solidFill>
                <a:latin typeface="Cambria" pitchFamily="18" charset="0"/>
                <a:cs typeface="Tahoma"/>
              </a:rPr>
              <a:t>of</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stakeholders</a:t>
            </a:r>
            <a:r>
              <a:rPr sz="1800" i="0" spc="-20" dirty="0">
                <a:solidFill>
                  <a:srgbClr val="231F20"/>
                </a:solidFill>
                <a:latin typeface="Cambria" pitchFamily="18" charset="0"/>
                <a:cs typeface="Tahoma"/>
              </a:rPr>
              <a:t> for</a:t>
            </a:r>
            <a:r>
              <a:rPr sz="1800" i="0" spc="-15" dirty="0">
                <a:solidFill>
                  <a:srgbClr val="231F20"/>
                </a:solidFill>
                <a:latin typeface="Cambria" pitchFamily="18" charset="0"/>
                <a:cs typeface="Tahoma"/>
              </a:rPr>
              <a:t> </a:t>
            </a:r>
            <a:r>
              <a:rPr sz="1800" i="0" spc="-50" dirty="0">
                <a:solidFill>
                  <a:srgbClr val="231F20"/>
                </a:solidFill>
                <a:latin typeface="Cambria" pitchFamily="18" charset="0"/>
                <a:cs typeface="Tahoma"/>
              </a:rPr>
              <a:t>the</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project.</a:t>
            </a:r>
            <a:endParaRPr sz="1800" i="0" dirty="0">
              <a:latin typeface="Cambria" pitchFamily="18" charset="0"/>
              <a:cs typeface="Tahoma"/>
            </a:endParaRPr>
          </a:p>
          <a:p>
            <a:pPr marL="201930" indent="-189865" algn="just">
              <a:lnSpc>
                <a:spcPct val="200000"/>
              </a:lnSpc>
              <a:spcBef>
                <a:spcPts val="140"/>
              </a:spcBef>
              <a:buAutoNum type="arabicPeriod"/>
              <a:tabLst>
                <a:tab pos="202565" algn="l"/>
              </a:tabLst>
            </a:pPr>
            <a:r>
              <a:rPr sz="1800" i="0" spc="-50" dirty="0">
                <a:solidFill>
                  <a:srgbClr val="231F20"/>
                </a:solidFill>
                <a:latin typeface="Cambria" pitchFamily="18" charset="0"/>
                <a:cs typeface="Tahoma"/>
              </a:rPr>
              <a:t>Invit</a:t>
            </a:r>
            <a:r>
              <a:rPr sz="1800" i="0" spc="-60" dirty="0">
                <a:solidFill>
                  <a:srgbClr val="231F20"/>
                </a:solidFill>
                <a:latin typeface="Cambria" pitchFamily="18" charset="0"/>
                <a:cs typeface="Tahoma"/>
              </a:rPr>
              <a:t>e</a:t>
            </a:r>
            <a:r>
              <a:rPr sz="1800" i="0" spc="-20" dirty="0">
                <a:solidFill>
                  <a:srgbClr val="231F20"/>
                </a:solidFill>
                <a:latin typeface="Cambria" pitchFamily="18" charset="0"/>
                <a:cs typeface="Tahoma"/>
              </a:rPr>
              <a:t> </a:t>
            </a:r>
            <a:r>
              <a:rPr sz="1800" i="0" dirty="0">
                <a:solidFill>
                  <a:srgbClr val="231F20"/>
                </a:solidFill>
                <a:latin typeface="Cambria" pitchFamily="18" charset="0"/>
                <a:cs typeface="Tahoma"/>
              </a:rPr>
              <a:t>all</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stakeholder</a:t>
            </a:r>
            <a:r>
              <a:rPr sz="1800" i="0" spc="-25" dirty="0">
                <a:solidFill>
                  <a:srgbClr val="231F20"/>
                </a:solidFill>
                <a:latin typeface="Cambria" pitchFamily="18" charset="0"/>
                <a:cs typeface="Tahoma"/>
              </a:rPr>
              <a:t>s</a:t>
            </a:r>
            <a:r>
              <a:rPr sz="1800" i="0" spc="-20" dirty="0">
                <a:solidFill>
                  <a:srgbClr val="231F20"/>
                </a:solidFill>
                <a:latin typeface="Cambria" pitchFamily="18" charset="0"/>
                <a:cs typeface="Tahoma"/>
              </a:rPr>
              <a:t> </a:t>
            </a:r>
            <a:r>
              <a:rPr sz="1800" i="0" spc="-35" dirty="0">
                <a:solidFill>
                  <a:srgbClr val="231F20"/>
                </a:solidFill>
                <a:latin typeface="Cambria" pitchFamily="18" charset="0"/>
                <a:cs typeface="Tahoma"/>
              </a:rPr>
              <a:t>t</a:t>
            </a:r>
            <a:r>
              <a:rPr sz="1800" i="0" spc="-50" dirty="0">
                <a:solidFill>
                  <a:srgbClr val="231F20"/>
                </a:solidFill>
                <a:latin typeface="Cambria" pitchFamily="18" charset="0"/>
                <a:cs typeface="Tahoma"/>
              </a:rPr>
              <a:t>o</a:t>
            </a:r>
            <a:r>
              <a:rPr sz="1800" i="0" spc="-20" dirty="0">
                <a:solidFill>
                  <a:srgbClr val="231F20"/>
                </a:solidFill>
                <a:latin typeface="Cambria" pitchFamily="18" charset="0"/>
                <a:cs typeface="Tahoma"/>
              </a:rPr>
              <a:t> </a:t>
            </a:r>
            <a:r>
              <a:rPr sz="1800" i="0" spc="-10" dirty="0">
                <a:solidFill>
                  <a:srgbClr val="231F20"/>
                </a:solidFill>
                <a:latin typeface="Cambria" pitchFamily="18" charset="0"/>
                <a:cs typeface="Tahoma"/>
              </a:rPr>
              <a:t>a</a:t>
            </a:r>
            <a:r>
              <a:rPr sz="1800" i="0" spc="-5" dirty="0">
                <a:solidFill>
                  <a:srgbClr val="231F20"/>
                </a:solidFill>
                <a:latin typeface="Cambria" pitchFamily="18" charset="0"/>
                <a:cs typeface="Tahoma"/>
              </a:rPr>
              <a:t>n</a:t>
            </a:r>
            <a:r>
              <a:rPr sz="1800" i="0" spc="-20" dirty="0">
                <a:solidFill>
                  <a:srgbClr val="231F20"/>
                </a:solidFill>
                <a:latin typeface="Cambria" pitchFamily="18" charset="0"/>
                <a:cs typeface="Tahoma"/>
              </a:rPr>
              <a:t> info</a:t>
            </a:r>
            <a:r>
              <a:rPr sz="1800" i="0" spc="-5" dirty="0">
                <a:solidFill>
                  <a:srgbClr val="231F20"/>
                </a:solidFill>
                <a:latin typeface="Cambria" pitchFamily="18" charset="0"/>
                <a:cs typeface="Tahoma"/>
              </a:rPr>
              <a:t>r</a:t>
            </a:r>
            <a:r>
              <a:rPr sz="1800" i="0" spc="-25" dirty="0">
                <a:solidFill>
                  <a:srgbClr val="231F20"/>
                </a:solidFill>
                <a:latin typeface="Cambria" pitchFamily="18" charset="0"/>
                <a:cs typeface="Tahoma"/>
              </a:rPr>
              <a:t>ma</a:t>
            </a:r>
            <a:r>
              <a:rPr sz="1800" i="0" spc="-10" dirty="0">
                <a:solidFill>
                  <a:srgbClr val="231F20"/>
                </a:solidFill>
                <a:latin typeface="Cambria" pitchFamily="18" charset="0"/>
                <a:cs typeface="Tahoma"/>
              </a:rPr>
              <a:t>l</a:t>
            </a:r>
            <a:r>
              <a:rPr sz="1800" i="0" spc="-20" dirty="0">
                <a:solidFill>
                  <a:srgbClr val="231F20"/>
                </a:solidFill>
                <a:latin typeface="Cambria" pitchFamily="18" charset="0"/>
                <a:cs typeface="Tahoma"/>
              </a:rPr>
              <a:t> </a:t>
            </a:r>
            <a:r>
              <a:rPr sz="1800" i="0" spc="-35" dirty="0">
                <a:solidFill>
                  <a:srgbClr val="231F20"/>
                </a:solidFill>
                <a:latin typeface="Cambria" pitchFamily="18" charset="0"/>
                <a:cs typeface="Tahoma"/>
              </a:rPr>
              <a:t>meeting.</a:t>
            </a:r>
            <a:endParaRPr sz="1800" i="0" dirty="0">
              <a:latin typeface="Cambria" pitchFamily="18" charset="0"/>
              <a:cs typeface="Tahoma"/>
            </a:endParaRPr>
          </a:p>
          <a:p>
            <a:pPr marL="201930" marR="5080" indent="-189865" algn="just">
              <a:lnSpc>
                <a:spcPct val="200000"/>
              </a:lnSpc>
              <a:buAutoNum type="arabicPeriod"/>
              <a:tabLst>
                <a:tab pos="202565" algn="l"/>
              </a:tabLst>
            </a:pPr>
            <a:r>
              <a:rPr sz="1800" i="0" spc="-5" dirty="0">
                <a:solidFill>
                  <a:srgbClr val="231F20"/>
                </a:solidFill>
                <a:latin typeface="Cambria" pitchFamily="18" charset="0"/>
                <a:cs typeface="Tahoma"/>
              </a:rPr>
              <a:t>Ask</a:t>
            </a:r>
            <a:r>
              <a:rPr sz="1800" i="0" spc="-20" dirty="0">
                <a:solidFill>
                  <a:srgbClr val="231F20"/>
                </a:solidFill>
                <a:latin typeface="Cambria" pitchFamily="18" charset="0"/>
                <a:cs typeface="Tahoma"/>
              </a:rPr>
              <a:t> each</a:t>
            </a:r>
            <a:r>
              <a:rPr sz="1800" i="0" spc="-15" dirty="0">
                <a:solidFill>
                  <a:srgbClr val="231F20"/>
                </a:solidFill>
                <a:latin typeface="Cambria" pitchFamily="18" charset="0"/>
                <a:cs typeface="Tahoma"/>
              </a:rPr>
              <a:t> </a:t>
            </a:r>
            <a:r>
              <a:rPr sz="1800" i="0" spc="-30" dirty="0">
                <a:solidFill>
                  <a:srgbClr val="231F20"/>
                </a:solidFill>
                <a:latin typeface="Cambria" pitchFamily="18" charset="0"/>
                <a:cs typeface="Tahoma"/>
              </a:rPr>
              <a:t>stakeholder</a:t>
            </a:r>
            <a:r>
              <a:rPr sz="1800" i="0" spc="-15" dirty="0">
                <a:solidFill>
                  <a:srgbClr val="231F20"/>
                </a:solidFill>
                <a:latin typeface="Cambria" pitchFamily="18" charset="0"/>
                <a:cs typeface="Tahoma"/>
              </a:rPr>
              <a:t> </a:t>
            </a:r>
            <a:r>
              <a:rPr sz="1800" i="0" spc="-45" dirty="0">
                <a:solidFill>
                  <a:srgbClr val="231F20"/>
                </a:solidFill>
                <a:latin typeface="Cambria" pitchFamily="18" charset="0"/>
                <a:cs typeface="Tahoma"/>
              </a:rPr>
              <a:t>to</a:t>
            </a:r>
            <a:r>
              <a:rPr sz="1800" i="0" spc="-15" dirty="0">
                <a:solidFill>
                  <a:srgbClr val="231F20"/>
                </a:solidFill>
                <a:latin typeface="Cambria" pitchFamily="18" charset="0"/>
                <a:cs typeface="Tahoma"/>
              </a:rPr>
              <a:t> </a:t>
            </a:r>
            <a:r>
              <a:rPr sz="1800" i="0" spc="-30" dirty="0">
                <a:solidFill>
                  <a:srgbClr val="231F20"/>
                </a:solidFill>
                <a:latin typeface="Cambria" pitchFamily="18" charset="0"/>
                <a:cs typeface="Tahoma"/>
              </a:rPr>
              <a:t>make</a:t>
            </a:r>
            <a:r>
              <a:rPr sz="1800" i="0" spc="-20" dirty="0">
                <a:solidFill>
                  <a:srgbClr val="231F20"/>
                </a:solidFill>
                <a:latin typeface="Cambria" pitchFamily="18" charset="0"/>
                <a:cs typeface="Tahoma"/>
              </a:rPr>
              <a:t> </a:t>
            </a:r>
            <a:r>
              <a:rPr sz="1800" i="0" spc="20" dirty="0">
                <a:solidFill>
                  <a:srgbClr val="231F20"/>
                </a:solidFill>
                <a:latin typeface="Cambria" pitchFamily="18" charset="0"/>
                <a:cs typeface="Tahoma"/>
              </a:rPr>
              <a:t>a</a:t>
            </a:r>
            <a:r>
              <a:rPr sz="1800" i="0" spc="-15" dirty="0">
                <a:solidFill>
                  <a:srgbClr val="231F20"/>
                </a:solidFill>
                <a:latin typeface="Cambria" pitchFamily="18" charset="0"/>
                <a:cs typeface="Tahoma"/>
              </a:rPr>
              <a:t> </a:t>
            </a:r>
            <a:r>
              <a:rPr sz="1800" i="0" spc="-35" dirty="0">
                <a:solidFill>
                  <a:srgbClr val="231F20"/>
                </a:solidFill>
                <a:latin typeface="Cambria" pitchFamily="18" charset="0"/>
                <a:cs typeface="Tahoma"/>
              </a:rPr>
              <a:t>list</a:t>
            </a:r>
            <a:r>
              <a:rPr sz="1800" i="0" spc="-15" dirty="0">
                <a:solidFill>
                  <a:srgbClr val="231F20"/>
                </a:solidFill>
                <a:latin typeface="Cambria" pitchFamily="18" charset="0"/>
                <a:cs typeface="Tahoma"/>
              </a:rPr>
              <a:t> </a:t>
            </a:r>
            <a:r>
              <a:rPr sz="1800" i="0" spc="-25" dirty="0">
                <a:solidFill>
                  <a:srgbClr val="231F20"/>
                </a:solidFill>
                <a:latin typeface="Cambria" pitchFamily="18" charset="0"/>
                <a:cs typeface="Tahoma"/>
              </a:rPr>
              <a:t>of</a:t>
            </a:r>
            <a:r>
              <a:rPr sz="1800" i="0" spc="-15" dirty="0">
                <a:solidFill>
                  <a:srgbClr val="231F20"/>
                </a:solidFill>
                <a:latin typeface="Cambria" pitchFamily="18" charset="0"/>
                <a:cs typeface="Tahoma"/>
              </a:rPr>
              <a:t> </a:t>
            </a:r>
            <a:r>
              <a:rPr sz="1800" i="0" spc="-35" dirty="0">
                <a:solidFill>
                  <a:srgbClr val="231F20"/>
                </a:solidFill>
                <a:latin typeface="Cambria" pitchFamily="18" charset="0"/>
                <a:cs typeface="Tahoma"/>
              </a:rPr>
              <a:t>features</a:t>
            </a:r>
            <a:r>
              <a:rPr sz="1800" i="0" spc="-15" dirty="0">
                <a:solidFill>
                  <a:srgbClr val="231F20"/>
                </a:solidFill>
                <a:latin typeface="Cambria" pitchFamily="18" charset="0"/>
                <a:cs typeface="Tahoma"/>
              </a:rPr>
              <a:t> </a:t>
            </a:r>
            <a:r>
              <a:rPr sz="1800" i="0" spc="-10" dirty="0">
                <a:solidFill>
                  <a:srgbClr val="231F20"/>
                </a:solidFill>
                <a:latin typeface="Cambria" pitchFamily="18" charset="0"/>
                <a:cs typeface="Tahoma"/>
              </a:rPr>
              <a:t>and </a:t>
            </a:r>
            <a:r>
              <a:rPr sz="1800" i="0" spc="-235" dirty="0">
                <a:solidFill>
                  <a:srgbClr val="231F20"/>
                </a:solidFill>
                <a:latin typeface="Cambria" pitchFamily="18" charset="0"/>
                <a:cs typeface="Tahoma"/>
              </a:rPr>
              <a:t> </a:t>
            </a:r>
            <a:r>
              <a:rPr sz="1800" i="0" spc="-35" dirty="0">
                <a:solidFill>
                  <a:srgbClr val="231F20"/>
                </a:solidFill>
                <a:latin typeface="Cambria" pitchFamily="18" charset="0"/>
                <a:cs typeface="Tahoma"/>
              </a:rPr>
              <a:t>functions</a:t>
            </a:r>
            <a:r>
              <a:rPr sz="1800" i="0" spc="-25" dirty="0">
                <a:solidFill>
                  <a:srgbClr val="231F20"/>
                </a:solidFill>
                <a:latin typeface="Cambria" pitchFamily="18" charset="0"/>
                <a:cs typeface="Tahoma"/>
              </a:rPr>
              <a:t> </a:t>
            </a:r>
            <a:r>
              <a:rPr sz="1800" i="0" spc="-20" dirty="0">
                <a:solidFill>
                  <a:srgbClr val="231F20"/>
                </a:solidFill>
                <a:latin typeface="Cambria" pitchFamily="18" charset="0"/>
                <a:cs typeface="Tahoma"/>
              </a:rPr>
              <a:t>required.</a:t>
            </a:r>
            <a:endParaRPr sz="1800" i="0" dirty="0">
              <a:latin typeface="Cambria" pitchFamily="18" charset="0"/>
              <a:cs typeface="Tahoma"/>
            </a:endParaRPr>
          </a:p>
          <a:p>
            <a:pPr marL="201930" indent="-189865" algn="just">
              <a:lnSpc>
                <a:spcPct val="200000"/>
              </a:lnSpc>
              <a:spcBef>
                <a:spcPts val="140"/>
              </a:spcBef>
              <a:buAutoNum type="arabicPeriod"/>
              <a:tabLst>
                <a:tab pos="202565" algn="l"/>
              </a:tabLst>
            </a:pPr>
            <a:r>
              <a:rPr sz="1800" i="0" spc="-35" dirty="0">
                <a:solidFill>
                  <a:srgbClr val="231F20"/>
                </a:solidFill>
                <a:latin typeface="Cambria" pitchFamily="18" charset="0"/>
                <a:cs typeface="Tahoma"/>
              </a:rPr>
              <a:t>Discuss</a:t>
            </a:r>
            <a:r>
              <a:rPr sz="1800" i="0" spc="-25" dirty="0">
                <a:solidFill>
                  <a:srgbClr val="231F20"/>
                </a:solidFill>
                <a:latin typeface="Cambria" pitchFamily="18" charset="0"/>
                <a:cs typeface="Tahoma"/>
              </a:rPr>
              <a:t> </a:t>
            </a:r>
            <a:r>
              <a:rPr sz="1800" i="0" spc="-35" dirty="0">
                <a:solidFill>
                  <a:srgbClr val="231F20"/>
                </a:solidFill>
                <a:latin typeface="Cambria" pitchFamily="18" charset="0"/>
                <a:cs typeface="Tahoma"/>
              </a:rPr>
              <a:t>requirements</a:t>
            </a:r>
            <a:r>
              <a:rPr sz="1800" i="0" spc="-20" dirty="0">
                <a:solidFill>
                  <a:srgbClr val="231F20"/>
                </a:solidFill>
                <a:latin typeface="Cambria" pitchFamily="18" charset="0"/>
                <a:cs typeface="Tahoma"/>
              </a:rPr>
              <a:t> </a:t>
            </a:r>
            <a:r>
              <a:rPr sz="1800" i="0" spc="-5" dirty="0">
                <a:solidFill>
                  <a:srgbClr val="231F20"/>
                </a:solidFill>
                <a:latin typeface="Cambria" pitchFamily="18" charset="0"/>
                <a:cs typeface="Tahoma"/>
              </a:rPr>
              <a:t>and</a:t>
            </a:r>
            <a:r>
              <a:rPr sz="1800" i="0" spc="-20" dirty="0">
                <a:solidFill>
                  <a:srgbClr val="231F20"/>
                </a:solidFill>
                <a:latin typeface="Cambria" pitchFamily="18" charset="0"/>
                <a:cs typeface="Tahoma"/>
              </a:rPr>
              <a:t> </a:t>
            </a:r>
            <a:r>
              <a:rPr sz="1800" i="0" spc="-10" dirty="0">
                <a:solidFill>
                  <a:srgbClr val="231F20"/>
                </a:solidFill>
                <a:latin typeface="Cambria" pitchFamily="18" charset="0"/>
                <a:cs typeface="Tahoma"/>
              </a:rPr>
              <a:t>build</a:t>
            </a:r>
            <a:r>
              <a:rPr sz="1800" i="0" spc="-25" dirty="0">
                <a:solidFill>
                  <a:srgbClr val="231F20"/>
                </a:solidFill>
                <a:latin typeface="Cambria" pitchFamily="18" charset="0"/>
                <a:cs typeface="Tahoma"/>
              </a:rPr>
              <a:t> </a:t>
            </a:r>
            <a:r>
              <a:rPr sz="1800" i="0" spc="20" dirty="0">
                <a:solidFill>
                  <a:srgbClr val="231F20"/>
                </a:solidFill>
                <a:latin typeface="Cambria" pitchFamily="18" charset="0"/>
                <a:cs typeface="Tahoma"/>
              </a:rPr>
              <a:t>a</a:t>
            </a:r>
            <a:r>
              <a:rPr sz="1800" i="0" spc="-20" dirty="0">
                <a:solidFill>
                  <a:srgbClr val="231F20"/>
                </a:solidFill>
                <a:latin typeface="Cambria" pitchFamily="18" charset="0"/>
                <a:cs typeface="Tahoma"/>
              </a:rPr>
              <a:t> </a:t>
            </a:r>
            <a:r>
              <a:rPr sz="1800" i="0" spc="-10" dirty="0">
                <a:solidFill>
                  <a:srgbClr val="231F20"/>
                </a:solidFill>
                <a:latin typeface="Cambria" pitchFamily="18" charset="0"/>
                <a:cs typeface="Tahoma"/>
              </a:rPr>
              <a:t>final</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list.</a:t>
            </a:r>
            <a:endParaRPr sz="1800" i="0" dirty="0">
              <a:latin typeface="Cambria" pitchFamily="18" charset="0"/>
              <a:cs typeface="Tahoma"/>
            </a:endParaRPr>
          </a:p>
          <a:p>
            <a:pPr marL="201930" indent="-189865" algn="just">
              <a:lnSpc>
                <a:spcPct val="200000"/>
              </a:lnSpc>
              <a:spcBef>
                <a:spcPts val="140"/>
              </a:spcBef>
              <a:buAutoNum type="arabicPeriod"/>
              <a:tabLst>
                <a:tab pos="202565" algn="l"/>
              </a:tabLst>
            </a:pPr>
            <a:r>
              <a:rPr sz="1800" i="0" spc="-15" dirty="0">
                <a:solidFill>
                  <a:srgbClr val="231F20"/>
                </a:solidFill>
                <a:latin typeface="Cambria" pitchFamily="18" charset="0"/>
                <a:cs typeface="Tahoma"/>
              </a:rPr>
              <a:t>Prioritize</a:t>
            </a:r>
            <a:r>
              <a:rPr sz="1800" i="0" spc="-30" dirty="0">
                <a:solidFill>
                  <a:srgbClr val="231F20"/>
                </a:solidFill>
                <a:latin typeface="Cambria" pitchFamily="18" charset="0"/>
                <a:cs typeface="Tahoma"/>
              </a:rPr>
              <a:t> </a:t>
            </a:r>
            <a:r>
              <a:rPr sz="1800" i="0" spc="-35" dirty="0">
                <a:solidFill>
                  <a:srgbClr val="231F20"/>
                </a:solidFill>
                <a:latin typeface="Cambria" pitchFamily="18" charset="0"/>
                <a:cs typeface="Tahoma"/>
              </a:rPr>
              <a:t>requirements.</a:t>
            </a:r>
            <a:endParaRPr sz="1800" i="0" dirty="0">
              <a:latin typeface="Cambria" pitchFamily="18" charset="0"/>
              <a:cs typeface="Tahoma"/>
            </a:endParaRPr>
          </a:p>
          <a:p>
            <a:pPr marL="201930" indent="-189865" algn="just">
              <a:lnSpc>
                <a:spcPct val="200000"/>
              </a:lnSpc>
              <a:spcBef>
                <a:spcPts val="140"/>
              </a:spcBef>
              <a:buAutoNum type="arabicPeriod"/>
              <a:tabLst>
                <a:tab pos="202565" algn="l"/>
              </a:tabLst>
            </a:pPr>
            <a:r>
              <a:rPr sz="1800" i="0" spc="-10" dirty="0">
                <a:solidFill>
                  <a:srgbClr val="231F20"/>
                </a:solidFill>
                <a:latin typeface="Cambria" pitchFamily="18" charset="0"/>
                <a:cs typeface="Tahoma"/>
              </a:rPr>
              <a:t>Note</a:t>
            </a:r>
            <a:r>
              <a:rPr lang="en-US" sz="1800" i="0" spc="-10" dirty="0">
                <a:solidFill>
                  <a:srgbClr val="231F20"/>
                </a:solidFill>
                <a:latin typeface="Cambria" pitchFamily="18" charset="0"/>
                <a:cs typeface="Tahoma"/>
              </a:rPr>
              <a:t> </a:t>
            </a:r>
            <a:r>
              <a:rPr sz="1800" i="0" spc="-15" dirty="0">
                <a:solidFill>
                  <a:srgbClr val="231F20"/>
                </a:solidFill>
                <a:latin typeface="Cambria" pitchFamily="18" charset="0"/>
                <a:cs typeface="Tahoma"/>
              </a:rPr>
              <a:t>areas</a:t>
            </a:r>
            <a:r>
              <a:rPr sz="1800" i="0" spc="-25" dirty="0">
                <a:solidFill>
                  <a:srgbClr val="231F20"/>
                </a:solidFill>
                <a:latin typeface="Cambria" pitchFamily="18" charset="0"/>
                <a:cs typeface="Tahoma"/>
              </a:rPr>
              <a:t> of </a:t>
            </a:r>
            <a:r>
              <a:rPr sz="1800" i="0" spc="-35" dirty="0">
                <a:solidFill>
                  <a:srgbClr val="231F20"/>
                </a:solidFill>
                <a:latin typeface="Cambria" pitchFamily="18" charset="0"/>
                <a:cs typeface="Tahoma"/>
              </a:rPr>
              <a:t>uncertainty.</a:t>
            </a:r>
            <a:endParaRPr sz="1800" i="0" dirty="0">
              <a:latin typeface="Cambria" pitchFamily="18" charset="0"/>
              <a:cs typeface="Tahom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5"/>
          <p:cNvSpPr txBox="1">
            <a:spLocks noGrp="1"/>
          </p:cNvSpPr>
          <p:nvPr>
            <p:ph type="body" idx="1"/>
          </p:nvPr>
        </p:nvSpPr>
        <p:spPr>
          <a:xfrm>
            <a:off x="1828800" y="1828800"/>
            <a:ext cx="6781800" cy="4748992"/>
          </a:xfrm>
          <a:prstGeom prst="rect">
            <a:avLst/>
          </a:prstGeom>
        </p:spPr>
        <p:txBody>
          <a:bodyPr vert="horz" wrap="square" lIns="0" tIns="12700" rIns="0" bIns="0" rtlCol="0">
            <a:spAutoFit/>
          </a:bodyPr>
          <a:lstStyle/>
          <a:p>
            <a:pPr marL="12700" marR="43815" indent="152400" algn="just">
              <a:lnSpc>
                <a:spcPct val="114599"/>
              </a:lnSpc>
              <a:spcBef>
                <a:spcPts val="100"/>
              </a:spcBef>
            </a:pPr>
            <a:r>
              <a:rPr sz="1800" i="0" spc="-20" dirty="0">
                <a:solidFill>
                  <a:srgbClr val="231F20"/>
                </a:solidFill>
                <a:latin typeface="Cambria" pitchFamily="18" charset="0"/>
                <a:cs typeface="Tahoma"/>
              </a:rPr>
              <a:t>For </a:t>
            </a:r>
            <a:r>
              <a:rPr sz="1800" i="0" spc="20" dirty="0">
                <a:solidFill>
                  <a:srgbClr val="231F20"/>
                </a:solidFill>
                <a:latin typeface="Cambria" pitchFamily="18" charset="0"/>
                <a:cs typeface="Tahoma"/>
              </a:rPr>
              <a:t>a </a:t>
            </a:r>
            <a:r>
              <a:rPr sz="1800" i="0" spc="-25" dirty="0">
                <a:solidFill>
                  <a:srgbClr val="FF0000"/>
                </a:solidFill>
                <a:latin typeface="Cambria" pitchFamily="18" charset="0"/>
                <a:cs typeface="Tahoma"/>
              </a:rPr>
              <a:t>larger, </a:t>
            </a:r>
            <a:r>
              <a:rPr sz="1800" i="0" spc="-30" dirty="0">
                <a:solidFill>
                  <a:srgbClr val="FF0000"/>
                </a:solidFill>
                <a:latin typeface="Cambria" pitchFamily="18" charset="0"/>
                <a:cs typeface="Tahoma"/>
              </a:rPr>
              <a:t>more </a:t>
            </a:r>
            <a:r>
              <a:rPr sz="1800" i="0" spc="-25" dirty="0">
                <a:solidFill>
                  <a:srgbClr val="FF0000"/>
                </a:solidFill>
                <a:latin typeface="Cambria" pitchFamily="18" charset="0"/>
                <a:cs typeface="Tahoma"/>
              </a:rPr>
              <a:t>complex </a:t>
            </a:r>
            <a:r>
              <a:rPr sz="1800" i="0" spc="-30" dirty="0">
                <a:solidFill>
                  <a:srgbClr val="FF0000"/>
                </a:solidFill>
                <a:latin typeface="Cambria" pitchFamily="18" charset="0"/>
                <a:cs typeface="Tahoma"/>
              </a:rPr>
              <a:t>software </a:t>
            </a:r>
            <a:r>
              <a:rPr sz="1800" i="0" spc="-25" dirty="0">
                <a:solidFill>
                  <a:srgbClr val="FF0000"/>
                </a:solidFill>
                <a:latin typeface="Cambria" pitchFamily="18" charset="0"/>
                <a:cs typeface="Tahoma"/>
              </a:rPr>
              <a:t>project, </a:t>
            </a:r>
            <a:r>
              <a:rPr sz="1800" i="0" spc="20" dirty="0">
                <a:solidFill>
                  <a:srgbClr val="231F20"/>
                </a:solidFill>
                <a:latin typeface="Cambria" pitchFamily="18" charset="0"/>
                <a:cs typeface="Tahoma"/>
              </a:rPr>
              <a:t>a </a:t>
            </a:r>
            <a:r>
              <a:rPr sz="1800" i="0" spc="25" dirty="0">
                <a:solidFill>
                  <a:srgbClr val="231F20"/>
                </a:solidFill>
                <a:latin typeface="Cambria" pitchFamily="18" charset="0"/>
                <a:cs typeface="Tahoma"/>
              </a:rPr>
              <a:t> </a:t>
            </a:r>
            <a:r>
              <a:rPr sz="1800" i="0" spc="-30" dirty="0">
                <a:solidFill>
                  <a:srgbClr val="231F20"/>
                </a:solidFill>
                <a:latin typeface="Cambria" pitchFamily="18" charset="0"/>
                <a:cs typeface="Tahoma"/>
              </a:rPr>
              <a:t>different</a:t>
            </a:r>
            <a:r>
              <a:rPr sz="1800" i="0" spc="-15" dirty="0">
                <a:solidFill>
                  <a:srgbClr val="231F20"/>
                </a:solidFill>
                <a:latin typeface="Cambria" pitchFamily="18" charset="0"/>
                <a:cs typeface="Tahoma"/>
              </a:rPr>
              <a:t> </a:t>
            </a:r>
            <a:r>
              <a:rPr sz="1800" i="0" spc="-40" dirty="0">
                <a:solidFill>
                  <a:srgbClr val="231F20"/>
                </a:solidFill>
                <a:latin typeface="Cambria" pitchFamily="18" charset="0"/>
                <a:cs typeface="Tahoma"/>
              </a:rPr>
              <a:t>task</a:t>
            </a:r>
            <a:r>
              <a:rPr sz="1800" i="0" spc="-10" dirty="0">
                <a:solidFill>
                  <a:srgbClr val="231F20"/>
                </a:solidFill>
                <a:latin typeface="Cambria" pitchFamily="18" charset="0"/>
                <a:cs typeface="Tahoma"/>
              </a:rPr>
              <a:t> </a:t>
            </a:r>
            <a:r>
              <a:rPr sz="1800" i="0" spc="-60" dirty="0">
                <a:solidFill>
                  <a:srgbClr val="231F20"/>
                </a:solidFill>
                <a:latin typeface="Cambria" pitchFamily="18" charset="0"/>
                <a:cs typeface="Tahoma"/>
              </a:rPr>
              <a:t>set</a:t>
            </a:r>
            <a:r>
              <a:rPr sz="1800" i="0" spc="-15" dirty="0">
                <a:solidFill>
                  <a:srgbClr val="231F20"/>
                </a:solidFill>
                <a:latin typeface="Cambria" pitchFamily="18" charset="0"/>
                <a:cs typeface="Tahoma"/>
              </a:rPr>
              <a:t> </a:t>
            </a:r>
            <a:r>
              <a:rPr sz="1800" i="0" spc="-20" dirty="0">
                <a:solidFill>
                  <a:srgbClr val="231F20"/>
                </a:solidFill>
                <a:latin typeface="Cambria" pitchFamily="18" charset="0"/>
                <a:cs typeface="Tahoma"/>
              </a:rPr>
              <a:t>would</a:t>
            </a:r>
            <a:r>
              <a:rPr sz="1800" i="0" spc="-10" dirty="0">
                <a:solidFill>
                  <a:srgbClr val="231F20"/>
                </a:solidFill>
                <a:latin typeface="Cambria" pitchFamily="18" charset="0"/>
                <a:cs typeface="Tahoma"/>
              </a:rPr>
              <a:t> </a:t>
            </a:r>
            <a:r>
              <a:rPr sz="1800" i="0" spc="-20" dirty="0">
                <a:solidFill>
                  <a:srgbClr val="231F20"/>
                </a:solidFill>
                <a:latin typeface="Cambria" pitchFamily="18" charset="0"/>
                <a:cs typeface="Tahoma"/>
              </a:rPr>
              <a:t>be</a:t>
            </a:r>
            <a:r>
              <a:rPr sz="1800" i="0" spc="-15" dirty="0">
                <a:solidFill>
                  <a:srgbClr val="231F20"/>
                </a:solidFill>
                <a:latin typeface="Cambria" pitchFamily="18" charset="0"/>
                <a:cs typeface="Tahoma"/>
              </a:rPr>
              <a:t> </a:t>
            </a:r>
            <a:r>
              <a:rPr sz="1800" i="0" spc="-20" dirty="0">
                <a:solidFill>
                  <a:srgbClr val="231F20"/>
                </a:solidFill>
                <a:latin typeface="Cambria" pitchFamily="18" charset="0"/>
                <a:cs typeface="Tahoma"/>
              </a:rPr>
              <a:t>required.</a:t>
            </a:r>
            <a:r>
              <a:rPr sz="1800" i="0" spc="-10" dirty="0">
                <a:solidFill>
                  <a:srgbClr val="231F20"/>
                </a:solidFill>
                <a:latin typeface="Cambria" pitchFamily="18" charset="0"/>
                <a:cs typeface="Tahoma"/>
              </a:rPr>
              <a:t> </a:t>
            </a:r>
            <a:r>
              <a:rPr sz="1800" i="0" spc="-100" dirty="0">
                <a:solidFill>
                  <a:srgbClr val="231F20"/>
                </a:solidFill>
                <a:latin typeface="Cambria" pitchFamily="18" charset="0"/>
                <a:cs typeface="Tahoma"/>
              </a:rPr>
              <a:t>It</a:t>
            </a:r>
            <a:r>
              <a:rPr sz="1800" i="0" spc="-15" dirty="0">
                <a:solidFill>
                  <a:srgbClr val="231F20"/>
                </a:solidFill>
                <a:latin typeface="Cambria" pitchFamily="18" charset="0"/>
                <a:cs typeface="Tahoma"/>
              </a:rPr>
              <a:t> </a:t>
            </a:r>
            <a:r>
              <a:rPr sz="1800" i="0" spc="-35" dirty="0">
                <a:solidFill>
                  <a:srgbClr val="231F20"/>
                </a:solidFill>
                <a:latin typeface="Cambria" pitchFamily="18" charset="0"/>
                <a:cs typeface="Tahoma"/>
              </a:rPr>
              <a:t>might</a:t>
            </a:r>
            <a:r>
              <a:rPr sz="1800" i="0" spc="-10" dirty="0">
                <a:solidFill>
                  <a:srgbClr val="231F20"/>
                </a:solidFill>
                <a:latin typeface="Cambria" pitchFamily="18" charset="0"/>
                <a:cs typeface="Tahoma"/>
              </a:rPr>
              <a:t> </a:t>
            </a:r>
            <a:r>
              <a:rPr sz="1800" i="0" spc="-30" dirty="0">
                <a:solidFill>
                  <a:srgbClr val="231F20"/>
                </a:solidFill>
                <a:latin typeface="Cambria" pitchFamily="18" charset="0"/>
                <a:cs typeface="Tahoma"/>
              </a:rPr>
              <a:t>encompass </a:t>
            </a:r>
            <a:r>
              <a:rPr sz="1800" i="0" spc="-25" dirty="0">
                <a:solidFill>
                  <a:srgbClr val="231F20"/>
                </a:solidFill>
                <a:latin typeface="Cambria" pitchFamily="18" charset="0"/>
                <a:cs typeface="Tahoma"/>
              </a:rPr>
              <a:t> </a:t>
            </a:r>
            <a:r>
              <a:rPr sz="1800" i="0" spc="-50" dirty="0">
                <a:solidFill>
                  <a:srgbClr val="231F20"/>
                </a:solidFill>
                <a:latin typeface="Cambria" pitchFamily="18" charset="0"/>
                <a:cs typeface="Tahoma"/>
              </a:rPr>
              <a:t>the</a:t>
            </a:r>
            <a:r>
              <a:rPr sz="1800" i="0" spc="-20" dirty="0">
                <a:solidFill>
                  <a:srgbClr val="231F20"/>
                </a:solidFill>
                <a:latin typeface="Cambria" pitchFamily="18" charset="0"/>
                <a:cs typeface="Tahoma"/>
              </a:rPr>
              <a:t> </a:t>
            </a:r>
            <a:r>
              <a:rPr sz="1800" i="0" spc="-15" dirty="0">
                <a:solidFill>
                  <a:srgbClr val="231F20"/>
                </a:solidFill>
                <a:latin typeface="Cambria" pitchFamily="18" charset="0"/>
                <a:cs typeface="Tahoma"/>
              </a:rPr>
              <a:t>following</a:t>
            </a:r>
            <a:r>
              <a:rPr sz="1800" i="0" spc="-20" dirty="0">
                <a:solidFill>
                  <a:srgbClr val="231F20"/>
                </a:solidFill>
                <a:latin typeface="Cambria" pitchFamily="18" charset="0"/>
                <a:cs typeface="Tahoma"/>
              </a:rPr>
              <a:t> wor</a:t>
            </a:r>
            <a:r>
              <a:rPr sz="1800" i="0" spc="-15" dirty="0">
                <a:solidFill>
                  <a:srgbClr val="231F20"/>
                </a:solidFill>
                <a:latin typeface="Cambria" pitchFamily="18" charset="0"/>
                <a:cs typeface="Tahoma"/>
              </a:rPr>
              <a:t>k</a:t>
            </a:r>
            <a:r>
              <a:rPr sz="1800" i="0" spc="-20" dirty="0">
                <a:solidFill>
                  <a:srgbClr val="231F20"/>
                </a:solidFill>
                <a:latin typeface="Cambria" pitchFamily="18" charset="0"/>
                <a:cs typeface="Tahoma"/>
              </a:rPr>
              <a:t> </a:t>
            </a:r>
            <a:r>
              <a:rPr sz="1800" i="0" spc="-45" dirty="0">
                <a:solidFill>
                  <a:srgbClr val="231F20"/>
                </a:solidFill>
                <a:latin typeface="Cambria" pitchFamily="18" charset="0"/>
                <a:cs typeface="Tahoma"/>
              </a:rPr>
              <a:t>tasks:</a:t>
            </a:r>
            <a:endParaRPr sz="1800" i="0" dirty="0">
              <a:latin typeface="Cambria" pitchFamily="18" charset="0"/>
              <a:cs typeface="Tahoma"/>
            </a:endParaRPr>
          </a:p>
          <a:p>
            <a:pPr marL="266065" indent="-189865" algn="just">
              <a:lnSpc>
                <a:spcPct val="100000"/>
              </a:lnSpc>
              <a:spcBef>
                <a:spcPts val="540"/>
              </a:spcBef>
              <a:buAutoNum type="arabicPeriod"/>
              <a:tabLst>
                <a:tab pos="266700" algn="l"/>
              </a:tabLst>
            </a:pPr>
            <a:r>
              <a:rPr sz="1800" i="0" dirty="0">
                <a:solidFill>
                  <a:srgbClr val="231F20"/>
                </a:solidFill>
                <a:latin typeface="Cambria" pitchFamily="18" charset="0"/>
                <a:cs typeface="Tahoma"/>
              </a:rPr>
              <a:t>Make</a:t>
            </a:r>
            <a:r>
              <a:rPr sz="1800" i="0" spc="-20" dirty="0">
                <a:solidFill>
                  <a:srgbClr val="231F20"/>
                </a:solidFill>
                <a:latin typeface="Cambria" pitchFamily="18" charset="0"/>
                <a:cs typeface="Tahoma"/>
              </a:rPr>
              <a:t> </a:t>
            </a:r>
            <a:r>
              <a:rPr sz="1800" i="0" spc="20" dirty="0">
                <a:solidFill>
                  <a:srgbClr val="231F20"/>
                </a:solidFill>
                <a:latin typeface="Cambria" pitchFamily="18" charset="0"/>
                <a:cs typeface="Tahoma"/>
              </a:rPr>
              <a:t>a</a:t>
            </a:r>
            <a:r>
              <a:rPr sz="1800" i="0" spc="-20" dirty="0">
                <a:solidFill>
                  <a:srgbClr val="231F20"/>
                </a:solidFill>
                <a:latin typeface="Cambria" pitchFamily="18" charset="0"/>
                <a:cs typeface="Tahoma"/>
              </a:rPr>
              <a:t> </a:t>
            </a:r>
            <a:r>
              <a:rPr sz="1800" i="0" spc="-35" dirty="0">
                <a:solidFill>
                  <a:srgbClr val="231F20"/>
                </a:solidFill>
                <a:latin typeface="Cambria" pitchFamily="18" charset="0"/>
                <a:cs typeface="Tahoma"/>
              </a:rPr>
              <a:t>list</a:t>
            </a:r>
            <a:r>
              <a:rPr sz="1800" i="0" spc="-15" dirty="0">
                <a:solidFill>
                  <a:srgbClr val="231F20"/>
                </a:solidFill>
                <a:latin typeface="Cambria" pitchFamily="18" charset="0"/>
                <a:cs typeface="Tahoma"/>
              </a:rPr>
              <a:t> </a:t>
            </a:r>
            <a:r>
              <a:rPr sz="1800" i="0" spc="-25" dirty="0">
                <a:solidFill>
                  <a:srgbClr val="231F20"/>
                </a:solidFill>
                <a:latin typeface="Cambria" pitchFamily="18" charset="0"/>
                <a:cs typeface="Tahoma"/>
              </a:rPr>
              <a:t>of</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stakeholders</a:t>
            </a:r>
            <a:r>
              <a:rPr sz="1800" i="0" spc="-20" dirty="0">
                <a:solidFill>
                  <a:srgbClr val="231F20"/>
                </a:solidFill>
                <a:latin typeface="Cambria" pitchFamily="18" charset="0"/>
                <a:cs typeface="Tahoma"/>
              </a:rPr>
              <a:t> for</a:t>
            </a:r>
            <a:r>
              <a:rPr sz="1800" i="0" spc="-15" dirty="0">
                <a:solidFill>
                  <a:srgbClr val="231F20"/>
                </a:solidFill>
                <a:latin typeface="Cambria" pitchFamily="18" charset="0"/>
                <a:cs typeface="Tahoma"/>
              </a:rPr>
              <a:t> </a:t>
            </a:r>
            <a:r>
              <a:rPr sz="1800" i="0" spc="-50" dirty="0">
                <a:solidFill>
                  <a:srgbClr val="231F20"/>
                </a:solidFill>
                <a:latin typeface="Cambria" pitchFamily="18" charset="0"/>
                <a:cs typeface="Tahoma"/>
              </a:rPr>
              <a:t>the</a:t>
            </a:r>
            <a:r>
              <a:rPr sz="1800" i="0" spc="-20" dirty="0">
                <a:solidFill>
                  <a:srgbClr val="231F20"/>
                </a:solidFill>
                <a:latin typeface="Cambria" pitchFamily="18" charset="0"/>
                <a:cs typeface="Tahoma"/>
              </a:rPr>
              <a:t> </a:t>
            </a:r>
            <a:r>
              <a:rPr sz="1800" i="0" spc="-30" dirty="0">
                <a:solidFill>
                  <a:srgbClr val="231F20"/>
                </a:solidFill>
                <a:latin typeface="Cambria" pitchFamily="18" charset="0"/>
                <a:cs typeface="Tahoma"/>
              </a:rPr>
              <a:t>project.</a:t>
            </a:r>
            <a:endParaRPr lang="en-US" sz="1800" i="0" spc="-30" dirty="0">
              <a:solidFill>
                <a:srgbClr val="231F20"/>
              </a:solidFill>
              <a:latin typeface="Cambria" pitchFamily="18" charset="0"/>
              <a:cs typeface="Tahoma"/>
            </a:endParaRPr>
          </a:p>
          <a:p>
            <a:pPr marL="266065" indent="-189865" algn="just">
              <a:lnSpc>
                <a:spcPct val="100000"/>
              </a:lnSpc>
              <a:spcBef>
                <a:spcPts val="540"/>
              </a:spcBef>
              <a:buAutoNum type="arabicPeriod"/>
              <a:tabLst>
                <a:tab pos="266700" algn="l"/>
              </a:tabLst>
            </a:pPr>
            <a:endParaRPr lang="en-US" sz="1800" i="0" spc="-30" dirty="0">
              <a:solidFill>
                <a:srgbClr val="231F20"/>
              </a:solidFill>
              <a:latin typeface="Cambria" pitchFamily="18" charset="0"/>
              <a:cs typeface="Tahoma"/>
            </a:endParaRPr>
          </a:p>
          <a:p>
            <a:pPr marR="140970" algn="just">
              <a:lnSpc>
                <a:spcPct val="100000"/>
              </a:lnSpc>
              <a:spcBef>
                <a:spcPts val="795"/>
              </a:spcBef>
            </a:pPr>
            <a:r>
              <a:rPr lang="en-US" sz="1800" i="0" spc="-40" dirty="0">
                <a:solidFill>
                  <a:srgbClr val="231F20"/>
                </a:solidFill>
                <a:latin typeface="Cambria" pitchFamily="18" charset="0"/>
                <a:cs typeface="Tahoma"/>
              </a:rPr>
              <a:t>2.</a:t>
            </a:r>
            <a:r>
              <a:rPr sz="1800" i="0" spc="-40" dirty="0">
                <a:solidFill>
                  <a:srgbClr val="231F20"/>
                </a:solidFill>
                <a:latin typeface="Cambria" pitchFamily="18" charset="0"/>
                <a:cs typeface="Tahoma"/>
              </a:rPr>
              <a:t>Interview</a:t>
            </a:r>
            <a:r>
              <a:rPr sz="1800" i="0" spc="-5" dirty="0">
                <a:solidFill>
                  <a:srgbClr val="231F20"/>
                </a:solidFill>
                <a:latin typeface="Cambria" pitchFamily="18" charset="0"/>
                <a:cs typeface="Tahoma"/>
              </a:rPr>
              <a:t> </a:t>
            </a:r>
            <a:r>
              <a:rPr sz="1800" i="0" spc="-20" dirty="0">
                <a:solidFill>
                  <a:srgbClr val="231F20"/>
                </a:solidFill>
                <a:latin typeface="Cambria" pitchFamily="18" charset="0"/>
                <a:cs typeface="Tahoma"/>
              </a:rPr>
              <a:t>each</a:t>
            </a:r>
            <a:r>
              <a:rPr sz="1800" i="0" spc="-5" dirty="0">
                <a:solidFill>
                  <a:srgbClr val="231F20"/>
                </a:solidFill>
                <a:latin typeface="Cambria" pitchFamily="18" charset="0"/>
                <a:cs typeface="Tahoma"/>
              </a:rPr>
              <a:t> </a:t>
            </a:r>
            <a:r>
              <a:rPr sz="1800" i="0" spc="-30" dirty="0">
                <a:solidFill>
                  <a:srgbClr val="231F20"/>
                </a:solidFill>
                <a:latin typeface="Cambria" pitchFamily="18" charset="0"/>
                <a:cs typeface="Tahoma"/>
              </a:rPr>
              <a:t>stakeholder</a:t>
            </a:r>
            <a:r>
              <a:rPr sz="1800" i="0" spc="-5" dirty="0">
                <a:solidFill>
                  <a:srgbClr val="231F20"/>
                </a:solidFill>
                <a:latin typeface="Cambria" pitchFamily="18" charset="0"/>
                <a:cs typeface="Tahoma"/>
              </a:rPr>
              <a:t> </a:t>
            </a:r>
            <a:r>
              <a:rPr sz="1800" i="0" spc="-25" dirty="0">
                <a:solidFill>
                  <a:srgbClr val="231F20"/>
                </a:solidFill>
                <a:latin typeface="Cambria" pitchFamily="18" charset="0"/>
                <a:cs typeface="Tahoma"/>
              </a:rPr>
              <a:t>separately</a:t>
            </a:r>
            <a:r>
              <a:rPr sz="1800" i="0" spc="-5" dirty="0">
                <a:solidFill>
                  <a:srgbClr val="231F20"/>
                </a:solidFill>
                <a:latin typeface="Cambria" pitchFamily="18" charset="0"/>
                <a:cs typeface="Tahoma"/>
              </a:rPr>
              <a:t> </a:t>
            </a:r>
            <a:r>
              <a:rPr sz="1800" i="0" spc="-45" dirty="0">
                <a:solidFill>
                  <a:srgbClr val="231F20"/>
                </a:solidFill>
                <a:latin typeface="Cambria" pitchFamily="18" charset="0"/>
                <a:cs typeface="Tahoma"/>
              </a:rPr>
              <a:t>to</a:t>
            </a:r>
            <a:r>
              <a:rPr sz="1800" i="0" spc="-5" dirty="0">
                <a:solidFill>
                  <a:srgbClr val="231F20"/>
                </a:solidFill>
                <a:latin typeface="Cambria" pitchFamily="18" charset="0"/>
                <a:cs typeface="Tahoma"/>
              </a:rPr>
              <a:t> </a:t>
            </a:r>
            <a:r>
              <a:rPr sz="1800" i="0" spc="-35" dirty="0">
                <a:solidFill>
                  <a:srgbClr val="231F20"/>
                </a:solidFill>
                <a:latin typeface="Cambria" pitchFamily="18" charset="0"/>
                <a:cs typeface="Tahoma"/>
              </a:rPr>
              <a:t>determine </a:t>
            </a:r>
            <a:r>
              <a:rPr sz="1800" i="0" spc="-30" dirty="0">
                <a:solidFill>
                  <a:srgbClr val="231F20"/>
                </a:solidFill>
                <a:latin typeface="Cambria" pitchFamily="18" charset="0"/>
                <a:cs typeface="Tahoma"/>
              </a:rPr>
              <a:t> </a:t>
            </a:r>
            <a:r>
              <a:rPr sz="1800" i="0" spc="-15" dirty="0">
                <a:solidFill>
                  <a:srgbClr val="231F20"/>
                </a:solidFill>
                <a:latin typeface="Cambria" pitchFamily="18" charset="0"/>
                <a:cs typeface="Tahoma"/>
              </a:rPr>
              <a:t>overall</a:t>
            </a:r>
            <a:r>
              <a:rPr sz="1800" i="0" spc="-25" dirty="0">
                <a:solidFill>
                  <a:srgbClr val="231F20"/>
                </a:solidFill>
                <a:latin typeface="Cambria" pitchFamily="18" charset="0"/>
                <a:cs typeface="Tahoma"/>
              </a:rPr>
              <a:t> </a:t>
            </a:r>
            <a:endParaRPr lang="en-US" sz="1800" i="0" spc="-25" dirty="0">
              <a:solidFill>
                <a:srgbClr val="231F20"/>
              </a:solidFill>
              <a:latin typeface="Cambria" pitchFamily="18" charset="0"/>
              <a:cs typeface="Tahoma"/>
            </a:endParaRPr>
          </a:p>
          <a:p>
            <a:pPr marR="140970" algn="just">
              <a:lnSpc>
                <a:spcPct val="100000"/>
              </a:lnSpc>
              <a:spcBef>
                <a:spcPts val="795"/>
              </a:spcBef>
            </a:pPr>
            <a:r>
              <a:rPr lang="en-US" sz="1800" i="0" spc="-25" dirty="0">
                <a:solidFill>
                  <a:srgbClr val="231F20"/>
                </a:solidFill>
                <a:latin typeface="Cambria" pitchFamily="18" charset="0"/>
                <a:cs typeface="Tahoma"/>
              </a:rPr>
              <a:t>     </a:t>
            </a:r>
            <a:r>
              <a:rPr sz="1800" i="0" spc="-35" dirty="0">
                <a:solidFill>
                  <a:srgbClr val="231F20"/>
                </a:solidFill>
                <a:latin typeface="Cambria" pitchFamily="18" charset="0"/>
                <a:cs typeface="Tahoma"/>
              </a:rPr>
              <a:t>wants</a:t>
            </a:r>
            <a:r>
              <a:rPr sz="1800" i="0" spc="-20" dirty="0">
                <a:solidFill>
                  <a:srgbClr val="231F20"/>
                </a:solidFill>
                <a:latin typeface="Cambria" pitchFamily="18" charset="0"/>
                <a:cs typeface="Tahoma"/>
              </a:rPr>
              <a:t> </a:t>
            </a:r>
            <a:r>
              <a:rPr sz="1800" i="0" spc="-5" dirty="0">
                <a:solidFill>
                  <a:srgbClr val="231F20"/>
                </a:solidFill>
                <a:latin typeface="Cambria" pitchFamily="18" charset="0"/>
                <a:cs typeface="Tahoma"/>
              </a:rPr>
              <a:t>and</a:t>
            </a:r>
            <a:r>
              <a:rPr sz="1800" i="0" spc="-25" dirty="0">
                <a:solidFill>
                  <a:srgbClr val="231F20"/>
                </a:solidFill>
                <a:latin typeface="Cambria" pitchFamily="18" charset="0"/>
                <a:cs typeface="Tahoma"/>
              </a:rPr>
              <a:t> </a:t>
            </a:r>
            <a:r>
              <a:rPr sz="1800" i="0" spc="-30" dirty="0">
                <a:solidFill>
                  <a:srgbClr val="231F20"/>
                </a:solidFill>
                <a:latin typeface="Cambria" pitchFamily="18" charset="0"/>
                <a:cs typeface="Tahoma"/>
              </a:rPr>
              <a:t>needs.</a:t>
            </a:r>
            <a:r>
              <a:rPr lang="en-IN" sz="1800" b="1" spc="25" dirty="0">
                <a:solidFill>
                  <a:srgbClr val="FFFFFF"/>
                </a:solidFill>
                <a:latin typeface="Palatino Linotype"/>
                <a:cs typeface="Palatino Linotype"/>
              </a:rPr>
              <a:t> INF</a:t>
            </a:r>
          </a:p>
          <a:p>
            <a:pPr marR="140970" algn="just">
              <a:lnSpc>
                <a:spcPct val="100000"/>
              </a:lnSpc>
              <a:spcBef>
                <a:spcPts val="795"/>
              </a:spcBef>
            </a:pPr>
            <a:r>
              <a:rPr lang="en-IN" sz="1800" b="1" spc="25" dirty="0">
                <a:solidFill>
                  <a:srgbClr val="FFFFFF"/>
                </a:solidFill>
                <a:latin typeface="Palatino Linotype"/>
                <a:cs typeface="Palatino Linotype"/>
              </a:rPr>
              <a:t>O</a:t>
            </a:r>
            <a:endParaRPr lang="en-IN" sz="1800" dirty="0">
              <a:latin typeface="Palatino Linotype"/>
              <a:cs typeface="Palatino Linotype"/>
            </a:endParaRPr>
          </a:p>
          <a:p>
            <a:pPr marL="260985" marR="221615" indent="-189865" algn="just">
              <a:lnSpc>
                <a:spcPct val="114599"/>
              </a:lnSpc>
              <a:spcBef>
                <a:spcPts val="320"/>
              </a:spcBef>
              <a:buAutoNum type="arabicPeriod" startAt="3"/>
              <a:tabLst>
                <a:tab pos="261620" algn="l"/>
              </a:tabLst>
            </a:pPr>
            <a:r>
              <a:rPr lang="en-IN" sz="1800" i="0" spc="-20" dirty="0">
                <a:solidFill>
                  <a:srgbClr val="231F20"/>
                </a:solidFill>
                <a:latin typeface="Cambria" pitchFamily="18" charset="0"/>
                <a:cs typeface="Tahoma"/>
              </a:rPr>
              <a:t>Build a preliminary list of functions and features  based on stakeholder input.</a:t>
            </a:r>
          </a:p>
          <a:p>
            <a:pPr marL="260985" marR="221615" indent="-189865" algn="just">
              <a:lnSpc>
                <a:spcPct val="114599"/>
              </a:lnSpc>
              <a:spcBef>
                <a:spcPts val="320"/>
              </a:spcBef>
              <a:buAutoNum type="arabicPeriod" startAt="3"/>
              <a:tabLst>
                <a:tab pos="261620" algn="l"/>
              </a:tabLst>
            </a:pPr>
            <a:endParaRPr lang="en-IN" sz="1800" i="0" spc="-20" dirty="0">
              <a:solidFill>
                <a:srgbClr val="231F20"/>
              </a:solidFill>
              <a:latin typeface="Cambria" pitchFamily="18" charset="0"/>
              <a:cs typeface="Tahoma"/>
            </a:endParaRPr>
          </a:p>
          <a:p>
            <a:pPr marL="260985" marR="458470" indent="-189865" algn="just">
              <a:lnSpc>
                <a:spcPct val="114599"/>
              </a:lnSpc>
              <a:buAutoNum type="arabicPeriod" startAt="3"/>
              <a:tabLst>
                <a:tab pos="261620" algn="l"/>
              </a:tabLst>
            </a:pPr>
            <a:r>
              <a:rPr lang="en-IN" sz="1800" i="0" spc="-20" dirty="0">
                <a:solidFill>
                  <a:srgbClr val="231F20"/>
                </a:solidFill>
                <a:latin typeface="Cambria" pitchFamily="18" charset="0"/>
                <a:cs typeface="Tahoma"/>
              </a:rPr>
              <a:t>Schedule a series of facilitated application  specification meetings.</a:t>
            </a:r>
          </a:p>
          <a:p>
            <a:pPr marL="260985" marR="458470" indent="-189865" algn="just">
              <a:lnSpc>
                <a:spcPct val="114599"/>
              </a:lnSpc>
              <a:buAutoNum type="arabicPeriod" startAt="3"/>
              <a:tabLst>
                <a:tab pos="261620" algn="l"/>
              </a:tabLst>
            </a:pPr>
            <a:endParaRPr lang="en-IN" sz="1800" i="0" spc="-20" dirty="0">
              <a:solidFill>
                <a:srgbClr val="231F20"/>
              </a:solidFill>
              <a:latin typeface="Cambria" pitchFamily="18" charset="0"/>
              <a:cs typeface="Tahoma"/>
            </a:endParaRPr>
          </a:p>
          <a:p>
            <a:pPr marL="260985" indent="-190500" algn="just">
              <a:lnSpc>
                <a:spcPct val="100000"/>
              </a:lnSpc>
              <a:spcBef>
                <a:spcPts val="140"/>
              </a:spcBef>
              <a:buAutoNum type="arabicPeriod" startAt="3"/>
              <a:tabLst>
                <a:tab pos="261620" algn="l"/>
              </a:tabLst>
            </a:pPr>
            <a:r>
              <a:rPr lang="en-IN" sz="1800" i="0" spc="-20" dirty="0">
                <a:solidFill>
                  <a:srgbClr val="231F20"/>
                </a:solidFill>
                <a:latin typeface="Cambria" pitchFamily="18" charset="0"/>
                <a:cs typeface="Tahoma"/>
              </a:rPr>
              <a:t>Conduct meetings.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15"/>
          <p:cNvSpPr txBox="1">
            <a:spLocks noGrp="1"/>
          </p:cNvSpPr>
          <p:nvPr>
            <p:ph type="body" idx="1"/>
          </p:nvPr>
        </p:nvSpPr>
        <p:spPr>
          <a:xfrm>
            <a:off x="1828800" y="1966253"/>
            <a:ext cx="6781800" cy="4434547"/>
          </a:xfrm>
          <a:prstGeom prst="rect">
            <a:avLst/>
          </a:prstGeom>
        </p:spPr>
        <p:txBody>
          <a:bodyPr vert="horz" wrap="square" lIns="0" tIns="12700" rIns="0" bIns="0" rtlCol="0">
            <a:spAutoFit/>
          </a:bodyPr>
          <a:lstStyle/>
          <a:p>
            <a:pPr marL="260985" marR="222250" indent="-189865" algn="just">
              <a:lnSpc>
                <a:spcPct val="150000"/>
              </a:lnSpc>
              <a:buAutoNum type="arabicPeriod" startAt="3"/>
              <a:tabLst>
                <a:tab pos="261620" algn="l"/>
              </a:tabLst>
            </a:pPr>
            <a:r>
              <a:rPr lang="en-IN" sz="1800" i="0" spc="-25" dirty="0">
                <a:solidFill>
                  <a:srgbClr val="231F20"/>
                </a:solidFill>
                <a:latin typeface="Cambria" pitchFamily="18" charset="0"/>
                <a:cs typeface="Tahoma"/>
              </a:rPr>
              <a:t>Produce </a:t>
            </a:r>
            <a:r>
              <a:rPr lang="en-IN" sz="1800" i="0" spc="-15" dirty="0">
                <a:solidFill>
                  <a:srgbClr val="231F20"/>
                </a:solidFill>
                <a:latin typeface="Cambria" pitchFamily="18" charset="0"/>
                <a:cs typeface="Tahoma"/>
              </a:rPr>
              <a:t>informal </a:t>
            </a:r>
            <a:r>
              <a:rPr lang="en-IN" sz="1800" i="0" spc="-35" dirty="0">
                <a:solidFill>
                  <a:srgbClr val="231F20"/>
                </a:solidFill>
                <a:latin typeface="Cambria" pitchFamily="18" charset="0"/>
                <a:cs typeface="Tahoma"/>
              </a:rPr>
              <a:t>user </a:t>
            </a:r>
            <a:r>
              <a:rPr lang="en-IN" sz="1800" i="0" spc="-20" dirty="0">
                <a:solidFill>
                  <a:srgbClr val="231F20"/>
                </a:solidFill>
                <a:latin typeface="Cambria" pitchFamily="18" charset="0"/>
                <a:cs typeface="Tahoma"/>
              </a:rPr>
              <a:t>scenarios </a:t>
            </a:r>
            <a:r>
              <a:rPr lang="en-IN" sz="1800" i="0" spc="-15" dirty="0">
                <a:solidFill>
                  <a:srgbClr val="231F20"/>
                </a:solidFill>
                <a:latin typeface="Cambria" pitchFamily="18" charset="0"/>
                <a:cs typeface="Tahoma"/>
              </a:rPr>
              <a:t>as part </a:t>
            </a:r>
            <a:r>
              <a:rPr lang="en-IN" sz="1800" i="0" spc="-25" dirty="0">
                <a:solidFill>
                  <a:srgbClr val="231F20"/>
                </a:solidFill>
                <a:latin typeface="Cambria" pitchFamily="18" charset="0"/>
                <a:cs typeface="Tahoma"/>
              </a:rPr>
              <a:t>of </a:t>
            </a:r>
            <a:r>
              <a:rPr lang="en-IN" sz="1800" i="0" spc="-20" dirty="0">
                <a:solidFill>
                  <a:srgbClr val="231F20"/>
                </a:solidFill>
                <a:latin typeface="Cambria" pitchFamily="18" charset="0"/>
                <a:cs typeface="Tahoma"/>
              </a:rPr>
              <a:t>each </a:t>
            </a:r>
            <a:r>
              <a:rPr lang="en-IN" sz="1800" i="0" spc="-235"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meeting.</a:t>
            </a:r>
            <a:endParaRPr lang="en-IN" sz="1800" i="0" dirty="0">
              <a:latin typeface="Cambria" pitchFamily="18" charset="0"/>
              <a:cs typeface="Tahoma"/>
            </a:endParaRPr>
          </a:p>
          <a:p>
            <a:pPr marL="260985" marR="420370" indent="-189865" algn="just">
              <a:lnSpc>
                <a:spcPct val="150000"/>
              </a:lnSpc>
              <a:buAutoNum type="arabicPeriod" startAt="3"/>
              <a:tabLst>
                <a:tab pos="261620" algn="l"/>
              </a:tabLst>
            </a:pPr>
            <a:r>
              <a:rPr lang="en-IN" sz="1800" i="0" spc="-35" dirty="0">
                <a:solidFill>
                  <a:srgbClr val="231F20"/>
                </a:solidFill>
                <a:latin typeface="Cambria" pitchFamily="18" charset="0"/>
                <a:cs typeface="Tahoma"/>
              </a:rPr>
              <a:t>Refine</a:t>
            </a:r>
            <a:r>
              <a:rPr lang="en-IN" sz="1800" i="0" spc="-25"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user</a:t>
            </a:r>
            <a:r>
              <a:rPr lang="en-IN" sz="1800" i="0" spc="-2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scenarios</a:t>
            </a:r>
            <a:r>
              <a:rPr lang="en-IN" sz="1800" i="0" spc="-25" dirty="0">
                <a:solidFill>
                  <a:srgbClr val="231F20"/>
                </a:solidFill>
                <a:latin typeface="Cambria" pitchFamily="18" charset="0"/>
                <a:cs typeface="Tahoma"/>
              </a:rPr>
              <a:t> </a:t>
            </a:r>
            <a:r>
              <a:rPr lang="en-IN" sz="1800" i="0" spc="-15" dirty="0">
                <a:solidFill>
                  <a:srgbClr val="231F20"/>
                </a:solidFill>
                <a:latin typeface="Cambria" pitchFamily="18" charset="0"/>
                <a:cs typeface="Tahoma"/>
              </a:rPr>
              <a:t>based</a:t>
            </a:r>
            <a:r>
              <a:rPr lang="en-IN" sz="1800" i="0" spc="-2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on</a:t>
            </a:r>
            <a:r>
              <a:rPr lang="en-IN" sz="1800" i="0" spc="-25" dirty="0">
                <a:solidFill>
                  <a:srgbClr val="231F20"/>
                </a:solidFill>
                <a:latin typeface="Cambria" pitchFamily="18" charset="0"/>
                <a:cs typeface="Tahoma"/>
              </a:rPr>
              <a:t> </a:t>
            </a:r>
            <a:r>
              <a:rPr lang="en-IN" sz="1800" i="0" spc="-30" dirty="0">
                <a:solidFill>
                  <a:srgbClr val="231F20"/>
                </a:solidFill>
                <a:latin typeface="Cambria" pitchFamily="18" charset="0"/>
                <a:cs typeface="Tahoma"/>
              </a:rPr>
              <a:t>stakeholder </a:t>
            </a:r>
            <a:r>
              <a:rPr lang="en-IN" sz="1800" i="0" spc="-23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feedback.</a:t>
            </a:r>
            <a:endParaRPr lang="en-IN" sz="1800" i="0" dirty="0">
              <a:latin typeface="Cambria" pitchFamily="18" charset="0"/>
              <a:cs typeface="Tahoma"/>
            </a:endParaRPr>
          </a:p>
          <a:p>
            <a:pPr marL="260985" indent="-190500" algn="just">
              <a:lnSpc>
                <a:spcPct val="150000"/>
              </a:lnSpc>
              <a:spcBef>
                <a:spcPts val="140"/>
              </a:spcBef>
              <a:buAutoNum type="arabicPeriod" startAt="3"/>
              <a:tabLst>
                <a:tab pos="261620" algn="l"/>
              </a:tabLst>
            </a:pPr>
            <a:r>
              <a:rPr lang="en-IN" sz="1800" i="0" spc="-20" dirty="0">
                <a:solidFill>
                  <a:srgbClr val="231F20"/>
                </a:solidFill>
                <a:latin typeface="Cambria" pitchFamily="18" charset="0"/>
                <a:cs typeface="Tahoma"/>
              </a:rPr>
              <a:t>Build</a:t>
            </a:r>
            <a:r>
              <a:rPr lang="en-IN" sz="1800" i="0" spc="-1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a</a:t>
            </a:r>
            <a:r>
              <a:rPr lang="en-IN" sz="1800" i="0" spc="-15" dirty="0">
                <a:solidFill>
                  <a:srgbClr val="231F20"/>
                </a:solidFill>
                <a:latin typeface="Cambria" pitchFamily="18" charset="0"/>
                <a:cs typeface="Tahoma"/>
              </a:rPr>
              <a:t> </a:t>
            </a:r>
            <a:r>
              <a:rPr lang="en-IN" sz="1800" i="0" spc="-25" dirty="0">
                <a:solidFill>
                  <a:srgbClr val="231F20"/>
                </a:solidFill>
                <a:latin typeface="Cambria" pitchFamily="18" charset="0"/>
                <a:cs typeface="Tahoma"/>
              </a:rPr>
              <a:t>revised</a:t>
            </a:r>
            <a:r>
              <a:rPr lang="en-IN" sz="1800" i="0" spc="-10"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list</a:t>
            </a:r>
            <a:r>
              <a:rPr lang="en-IN" sz="1800" i="0" spc="-15" dirty="0">
                <a:solidFill>
                  <a:srgbClr val="231F20"/>
                </a:solidFill>
                <a:latin typeface="Cambria" pitchFamily="18" charset="0"/>
                <a:cs typeface="Tahoma"/>
              </a:rPr>
              <a:t> </a:t>
            </a:r>
            <a:r>
              <a:rPr lang="en-IN" sz="1800" i="0" spc="-25" dirty="0">
                <a:solidFill>
                  <a:srgbClr val="231F20"/>
                </a:solidFill>
                <a:latin typeface="Cambria" pitchFamily="18" charset="0"/>
                <a:cs typeface="Tahoma"/>
              </a:rPr>
              <a:t>of</a:t>
            </a:r>
            <a:r>
              <a:rPr lang="en-IN" sz="1800" i="0" spc="-15" dirty="0">
                <a:solidFill>
                  <a:srgbClr val="231F20"/>
                </a:solidFill>
                <a:latin typeface="Cambria" pitchFamily="18" charset="0"/>
                <a:cs typeface="Tahoma"/>
              </a:rPr>
              <a:t> </a:t>
            </a:r>
            <a:r>
              <a:rPr lang="en-IN" sz="1800" i="0" spc="-30" dirty="0">
                <a:solidFill>
                  <a:srgbClr val="231F20"/>
                </a:solidFill>
                <a:latin typeface="Cambria" pitchFamily="18" charset="0"/>
                <a:cs typeface="Tahoma"/>
              </a:rPr>
              <a:t>stakeholder</a:t>
            </a:r>
            <a:r>
              <a:rPr lang="en-IN" sz="1800" i="0" spc="-10"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requirements.</a:t>
            </a:r>
            <a:endParaRPr lang="en-IN" sz="1800" i="0" dirty="0">
              <a:latin typeface="Cambria" pitchFamily="18" charset="0"/>
              <a:cs typeface="Tahoma"/>
            </a:endParaRPr>
          </a:p>
          <a:p>
            <a:pPr marL="260985" marR="309880" indent="-189865" algn="just">
              <a:lnSpc>
                <a:spcPct val="150000"/>
              </a:lnSpc>
              <a:buAutoNum type="arabicPeriod" startAt="3"/>
              <a:tabLst>
                <a:tab pos="261620" algn="l"/>
              </a:tabLst>
            </a:pPr>
            <a:r>
              <a:rPr lang="en-IN" sz="1800" i="0" spc="-30" dirty="0">
                <a:solidFill>
                  <a:srgbClr val="231F20"/>
                </a:solidFill>
                <a:latin typeface="Cambria" pitchFamily="18" charset="0"/>
                <a:cs typeface="Tahoma"/>
              </a:rPr>
              <a:t>Use</a:t>
            </a:r>
            <a:r>
              <a:rPr lang="en-IN" sz="1800" i="0" spc="-2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quality </a:t>
            </a:r>
            <a:r>
              <a:rPr lang="en-IN" sz="1800" i="0" spc="-30" dirty="0">
                <a:solidFill>
                  <a:srgbClr val="231F20"/>
                </a:solidFill>
                <a:latin typeface="Cambria" pitchFamily="18" charset="0"/>
                <a:cs typeface="Tahoma"/>
              </a:rPr>
              <a:t>function</a:t>
            </a:r>
            <a:r>
              <a:rPr lang="en-IN" sz="1800" i="0" spc="-20" dirty="0">
                <a:solidFill>
                  <a:srgbClr val="231F20"/>
                </a:solidFill>
                <a:latin typeface="Cambria" pitchFamily="18" charset="0"/>
                <a:cs typeface="Tahoma"/>
              </a:rPr>
              <a:t> </a:t>
            </a:r>
            <a:r>
              <a:rPr lang="en-IN" sz="1800" i="0" spc="-30" dirty="0">
                <a:solidFill>
                  <a:srgbClr val="231F20"/>
                </a:solidFill>
                <a:latin typeface="Cambria" pitchFamily="18" charset="0"/>
                <a:cs typeface="Tahoma"/>
              </a:rPr>
              <a:t>deployment</a:t>
            </a:r>
            <a:r>
              <a:rPr lang="en-IN" sz="1800" i="0" spc="-20"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techniques</a:t>
            </a:r>
            <a:r>
              <a:rPr lang="en-IN" sz="1800" i="0" spc="-20" dirty="0">
                <a:solidFill>
                  <a:srgbClr val="231F20"/>
                </a:solidFill>
                <a:latin typeface="Cambria" pitchFamily="18" charset="0"/>
                <a:cs typeface="Tahoma"/>
              </a:rPr>
              <a:t> </a:t>
            </a:r>
            <a:r>
              <a:rPr lang="en-IN" sz="1800" i="0" spc="-45" dirty="0">
                <a:solidFill>
                  <a:srgbClr val="231F20"/>
                </a:solidFill>
                <a:latin typeface="Cambria" pitchFamily="18" charset="0"/>
                <a:cs typeface="Tahoma"/>
              </a:rPr>
              <a:t>to </a:t>
            </a:r>
            <a:r>
              <a:rPr lang="en-IN" sz="1800" i="0" spc="-235" dirty="0">
                <a:solidFill>
                  <a:srgbClr val="231F20"/>
                </a:solidFill>
                <a:latin typeface="Cambria" pitchFamily="18" charset="0"/>
                <a:cs typeface="Tahoma"/>
              </a:rPr>
              <a:t> </a:t>
            </a:r>
            <a:r>
              <a:rPr lang="en-IN" sz="1800" i="0" spc="-10" dirty="0">
                <a:solidFill>
                  <a:srgbClr val="231F20"/>
                </a:solidFill>
                <a:latin typeface="Cambria" pitchFamily="18" charset="0"/>
                <a:cs typeface="Tahoma"/>
              </a:rPr>
              <a:t>prioritize</a:t>
            </a:r>
            <a:r>
              <a:rPr lang="en-IN" sz="1800" i="0" spc="-25"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requirements.</a:t>
            </a:r>
            <a:endParaRPr lang="en-IN" sz="1800" i="0" dirty="0">
              <a:latin typeface="Cambria" pitchFamily="18" charset="0"/>
              <a:cs typeface="Tahoma"/>
            </a:endParaRPr>
          </a:p>
          <a:p>
            <a:pPr marL="260985" marR="62230" indent="-248920" algn="just">
              <a:lnSpc>
                <a:spcPct val="150000"/>
              </a:lnSpc>
              <a:buAutoNum type="arabicPeriod" startAt="3"/>
              <a:tabLst>
                <a:tab pos="261620" algn="l"/>
              </a:tabLst>
            </a:pPr>
            <a:r>
              <a:rPr lang="en-IN" sz="1800" i="0" spc="-15" dirty="0">
                <a:solidFill>
                  <a:srgbClr val="231F20"/>
                </a:solidFill>
                <a:latin typeface="Cambria" pitchFamily="18" charset="0"/>
                <a:cs typeface="Tahoma"/>
              </a:rPr>
              <a:t>Packag</a:t>
            </a:r>
            <a:r>
              <a:rPr lang="en-IN" sz="1800" i="0" spc="-10" dirty="0">
                <a:solidFill>
                  <a:srgbClr val="231F20"/>
                </a:solidFill>
                <a:latin typeface="Cambria" pitchFamily="18" charset="0"/>
                <a:cs typeface="Tahoma"/>
              </a:rPr>
              <a:t>e</a:t>
            </a:r>
            <a:r>
              <a:rPr lang="en-IN" sz="1800" i="0" spc="-20"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requirement</a:t>
            </a:r>
            <a:r>
              <a:rPr lang="en-IN" sz="1800" i="0" spc="-30" dirty="0">
                <a:solidFill>
                  <a:srgbClr val="231F20"/>
                </a:solidFill>
                <a:latin typeface="Cambria" pitchFamily="18" charset="0"/>
                <a:cs typeface="Tahoma"/>
              </a:rPr>
              <a:t>s</a:t>
            </a:r>
            <a:r>
              <a:rPr lang="en-IN" sz="1800" i="0" spc="-20" dirty="0">
                <a:solidFill>
                  <a:srgbClr val="231F20"/>
                </a:solidFill>
                <a:latin typeface="Cambria" pitchFamily="18" charset="0"/>
                <a:cs typeface="Tahoma"/>
              </a:rPr>
              <a:t> </a:t>
            </a:r>
            <a:r>
              <a:rPr lang="en-IN" sz="1800" i="0" spc="-30" dirty="0">
                <a:solidFill>
                  <a:srgbClr val="231F20"/>
                </a:solidFill>
                <a:latin typeface="Cambria" pitchFamily="18" charset="0"/>
                <a:cs typeface="Tahoma"/>
              </a:rPr>
              <a:t>so</a:t>
            </a:r>
            <a:r>
              <a:rPr lang="en-IN" sz="1800" i="0" spc="-20" dirty="0">
                <a:solidFill>
                  <a:srgbClr val="231F20"/>
                </a:solidFill>
                <a:latin typeface="Cambria" pitchFamily="18" charset="0"/>
                <a:cs typeface="Tahoma"/>
              </a:rPr>
              <a:t> </a:t>
            </a:r>
            <a:r>
              <a:rPr lang="en-IN" sz="1800" i="0" spc="-50" dirty="0">
                <a:solidFill>
                  <a:srgbClr val="231F20"/>
                </a:solidFill>
                <a:latin typeface="Cambria" pitchFamily="18" charset="0"/>
                <a:cs typeface="Tahoma"/>
              </a:rPr>
              <a:t>tha</a:t>
            </a:r>
            <a:r>
              <a:rPr lang="en-IN" sz="1800" i="0" spc="-30" dirty="0">
                <a:solidFill>
                  <a:srgbClr val="231F20"/>
                </a:solidFill>
                <a:latin typeface="Cambria" pitchFamily="18" charset="0"/>
                <a:cs typeface="Tahoma"/>
              </a:rPr>
              <a:t>t</a:t>
            </a:r>
            <a:r>
              <a:rPr lang="en-IN" sz="1800" i="0" spc="-20" dirty="0">
                <a:solidFill>
                  <a:srgbClr val="231F20"/>
                </a:solidFill>
                <a:latin typeface="Cambria" pitchFamily="18" charset="0"/>
                <a:cs typeface="Tahoma"/>
              </a:rPr>
              <a:t> </a:t>
            </a:r>
            <a:r>
              <a:rPr lang="en-IN" sz="1800" i="0" spc="-45" dirty="0">
                <a:solidFill>
                  <a:srgbClr val="231F20"/>
                </a:solidFill>
                <a:latin typeface="Cambria" pitchFamily="18" charset="0"/>
                <a:cs typeface="Tahoma"/>
              </a:rPr>
              <a:t>the</a:t>
            </a:r>
            <a:r>
              <a:rPr lang="en-IN" sz="1800" i="0" spc="-40" dirty="0">
                <a:solidFill>
                  <a:srgbClr val="231F20"/>
                </a:solidFill>
                <a:latin typeface="Cambria" pitchFamily="18" charset="0"/>
                <a:cs typeface="Tahoma"/>
              </a:rPr>
              <a:t>y</a:t>
            </a:r>
            <a:r>
              <a:rPr lang="en-IN" sz="1800" i="0" spc="-20" dirty="0">
                <a:solidFill>
                  <a:srgbClr val="231F20"/>
                </a:solidFill>
                <a:latin typeface="Cambria" pitchFamily="18" charset="0"/>
                <a:cs typeface="Tahoma"/>
              </a:rPr>
              <a:t> </a:t>
            </a:r>
            <a:r>
              <a:rPr lang="en-IN" sz="1800" i="0" spc="-15" dirty="0">
                <a:solidFill>
                  <a:srgbClr val="231F20"/>
                </a:solidFill>
                <a:latin typeface="Cambria" pitchFamily="18" charset="0"/>
                <a:cs typeface="Tahoma"/>
              </a:rPr>
              <a:t>ca</a:t>
            </a:r>
            <a:r>
              <a:rPr lang="en-IN" sz="1800" i="0" spc="-10" dirty="0">
                <a:solidFill>
                  <a:srgbClr val="231F20"/>
                </a:solidFill>
                <a:latin typeface="Cambria" pitchFamily="18" charset="0"/>
                <a:cs typeface="Tahoma"/>
              </a:rPr>
              <a:t>n</a:t>
            </a:r>
            <a:r>
              <a:rPr lang="en-IN" sz="1800" i="0" spc="-20" dirty="0">
                <a:solidFill>
                  <a:srgbClr val="231F20"/>
                </a:solidFill>
                <a:latin typeface="Cambria" pitchFamily="18" charset="0"/>
                <a:cs typeface="Tahoma"/>
              </a:rPr>
              <a:t> b</a:t>
            </a:r>
            <a:r>
              <a:rPr lang="en-IN" sz="1800" i="0" spc="-15" dirty="0">
                <a:solidFill>
                  <a:srgbClr val="231F20"/>
                </a:solidFill>
                <a:latin typeface="Cambria" pitchFamily="18" charset="0"/>
                <a:cs typeface="Tahoma"/>
              </a:rPr>
              <a:t>e</a:t>
            </a:r>
            <a:r>
              <a:rPr lang="en-IN" sz="1800" i="0" spc="-20" dirty="0">
                <a:solidFill>
                  <a:srgbClr val="231F20"/>
                </a:solidFill>
                <a:latin typeface="Cambria" pitchFamily="18" charset="0"/>
                <a:cs typeface="Tahoma"/>
              </a:rPr>
              <a:t> delivered  </a:t>
            </a:r>
            <a:r>
              <a:rPr lang="en-IN" sz="1800" i="0" spc="-30" dirty="0">
                <a:solidFill>
                  <a:srgbClr val="231F20"/>
                </a:solidFill>
                <a:latin typeface="Cambria" pitchFamily="18" charset="0"/>
                <a:cs typeface="Tahoma"/>
              </a:rPr>
              <a:t>incrementally.</a:t>
            </a:r>
            <a:endParaRPr lang="en-IN" sz="1800" i="0" dirty="0">
              <a:latin typeface="Cambria" pitchFamily="18" charset="0"/>
              <a:cs typeface="Tahoma"/>
            </a:endParaRPr>
          </a:p>
          <a:p>
            <a:pPr marL="260985" marR="80010" indent="-248920" algn="just">
              <a:lnSpc>
                <a:spcPct val="150000"/>
              </a:lnSpc>
              <a:buAutoNum type="arabicPeriod" startAt="3"/>
              <a:tabLst>
                <a:tab pos="261620" algn="l"/>
              </a:tabLst>
            </a:pPr>
            <a:r>
              <a:rPr lang="en-IN" sz="1800" i="0" spc="-10" dirty="0">
                <a:solidFill>
                  <a:srgbClr val="231F20"/>
                </a:solidFill>
                <a:latin typeface="Cambria" pitchFamily="18" charset="0"/>
                <a:cs typeface="Tahoma"/>
              </a:rPr>
              <a:t>Note</a:t>
            </a:r>
            <a:r>
              <a:rPr lang="en-IN" sz="1800" i="0" spc="-20" dirty="0">
                <a:solidFill>
                  <a:srgbClr val="231F20"/>
                </a:solidFill>
                <a:latin typeface="Cambria" pitchFamily="18" charset="0"/>
                <a:cs typeface="Tahoma"/>
              </a:rPr>
              <a:t> </a:t>
            </a:r>
            <a:r>
              <a:rPr lang="en-IN" sz="1800" i="0" spc="-35" dirty="0">
                <a:solidFill>
                  <a:srgbClr val="231F20"/>
                </a:solidFill>
                <a:latin typeface="Cambria" pitchFamily="18" charset="0"/>
                <a:cs typeface="Tahoma"/>
              </a:rPr>
              <a:t>constraints</a:t>
            </a:r>
            <a:r>
              <a:rPr lang="en-IN" sz="1800" i="0" spc="-20" dirty="0">
                <a:solidFill>
                  <a:srgbClr val="231F20"/>
                </a:solidFill>
                <a:latin typeface="Cambria" pitchFamily="18" charset="0"/>
                <a:cs typeface="Tahoma"/>
              </a:rPr>
              <a:t> </a:t>
            </a:r>
            <a:r>
              <a:rPr lang="en-IN" sz="1800" i="0" spc="-5" dirty="0">
                <a:solidFill>
                  <a:srgbClr val="231F20"/>
                </a:solidFill>
                <a:latin typeface="Cambria" pitchFamily="18" charset="0"/>
                <a:cs typeface="Tahoma"/>
              </a:rPr>
              <a:t>and</a:t>
            </a:r>
            <a:r>
              <a:rPr lang="en-IN" sz="1800" i="0" spc="-20" dirty="0">
                <a:solidFill>
                  <a:srgbClr val="231F20"/>
                </a:solidFill>
                <a:latin typeface="Cambria" pitchFamily="18" charset="0"/>
                <a:cs typeface="Tahoma"/>
              </a:rPr>
              <a:t> </a:t>
            </a:r>
            <a:r>
              <a:rPr lang="en-IN" sz="1800" i="0" spc="-30" dirty="0">
                <a:solidFill>
                  <a:srgbClr val="231F20"/>
                </a:solidFill>
                <a:latin typeface="Cambria" pitchFamily="18" charset="0"/>
                <a:cs typeface="Tahoma"/>
              </a:rPr>
              <a:t>restrictions</a:t>
            </a:r>
            <a:r>
              <a:rPr lang="en-IN" sz="1800" i="0" spc="-20" dirty="0">
                <a:solidFill>
                  <a:srgbClr val="231F20"/>
                </a:solidFill>
                <a:latin typeface="Cambria" pitchFamily="18" charset="0"/>
                <a:cs typeface="Tahoma"/>
              </a:rPr>
              <a:t> </a:t>
            </a:r>
            <a:r>
              <a:rPr lang="en-IN" sz="1800" i="0" spc="-45" dirty="0">
                <a:solidFill>
                  <a:srgbClr val="231F20"/>
                </a:solidFill>
                <a:latin typeface="Cambria" pitchFamily="18" charset="0"/>
                <a:cs typeface="Tahoma"/>
              </a:rPr>
              <a:t>that</a:t>
            </a:r>
            <a:r>
              <a:rPr lang="en-IN" sz="1800" i="0" spc="-20" dirty="0">
                <a:solidFill>
                  <a:srgbClr val="231F20"/>
                </a:solidFill>
                <a:latin typeface="Cambria" pitchFamily="18" charset="0"/>
                <a:cs typeface="Tahoma"/>
              </a:rPr>
              <a:t> </a:t>
            </a:r>
            <a:r>
              <a:rPr lang="en-IN" sz="1800" i="0" spc="-10" dirty="0">
                <a:solidFill>
                  <a:srgbClr val="231F20"/>
                </a:solidFill>
                <a:latin typeface="Cambria" pitchFamily="18" charset="0"/>
                <a:cs typeface="Tahoma"/>
              </a:rPr>
              <a:t>will</a:t>
            </a:r>
            <a:r>
              <a:rPr lang="en-IN" sz="1800" i="0" spc="-1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be </a:t>
            </a:r>
            <a:r>
              <a:rPr lang="en-IN" sz="1800" i="0" spc="-10" dirty="0">
                <a:solidFill>
                  <a:srgbClr val="231F20"/>
                </a:solidFill>
                <a:latin typeface="Cambria" pitchFamily="18" charset="0"/>
                <a:cs typeface="Tahoma"/>
              </a:rPr>
              <a:t>placed </a:t>
            </a:r>
            <a:r>
              <a:rPr lang="en-IN" sz="1800" i="0" spc="-23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on </a:t>
            </a:r>
            <a:r>
              <a:rPr lang="en-IN" sz="1800" i="0" spc="-50" dirty="0">
                <a:solidFill>
                  <a:srgbClr val="231F20"/>
                </a:solidFill>
                <a:latin typeface="Cambria" pitchFamily="18" charset="0"/>
                <a:cs typeface="Tahoma"/>
              </a:rPr>
              <a:t>the</a:t>
            </a:r>
            <a:r>
              <a:rPr lang="en-IN" sz="1800" i="0" spc="-20" dirty="0">
                <a:solidFill>
                  <a:srgbClr val="231F20"/>
                </a:solidFill>
                <a:latin typeface="Cambria" pitchFamily="18" charset="0"/>
                <a:cs typeface="Tahoma"/>
              </a:rPr>
              <a:t> </a:t>
            </a:r>
            <a:r>
              <a:rPr lang="en-IN" sz="1800" i="0" spc="-50" dirty="0">
                <a:solidFill>
                  <a:srgbClr val="231F20"/>
                </a:solidFill>
                <a:latin typeface="Cambria" pitchFamily="18" charset="0"/>
                <a:cs typeface="Tahoma"/>
              </a:rPr>
              <a:t>system.</a:t>
            </a:r>
            <a:endParaRPr lang="en-IN" sz="1800" i="0" dirty="0">
              <a:latin typeface="Cambria" pitchFamily="18" charset="0"/>
              <a:cs typeface="Tahoma"/>
            </a:endParaRPr>
          </a:p>
          <a:p>
            <a:pPr marL="260985" indent="-248920" algn="just">
              <a:lnSpc>
                <a:spcPct val="150000"/>
              </a:lnSpc>
              <a:spcBef>
                <a:spcPts val="140"/>
              </a:spcBef>
              <a:buAutoNum type="arabicPeriod" startAt="3"/>
              <a:tabLst>
                <a:tab pos="261620" algn="l"/>
              </a:tabLst>
            </a:pPr>
            <a:r>
              <a:rPr lang="en-IN" sz="1800" i="0" spc="-35" dirty="0">
                <a:solidFill>
                  <a:srgbClr val="231F20"/>
                </a:solidFill>
                <a:latin typeface="Cambria" pitchFamily="18" charset="0"/>
                <a:cs typeface="Tahoma"/>
              </a:rPr>
              <a:t>Discuss</a:t>
            </a:r>
            <a:r>
              <a:rPr lang="en-IN" sz="1800" i="0" spc="-20" dirty="0">
                <a:solidFill>
                  <a:srgbClr val="231F20"/>
                </a:solidFill>
                <a:latin typeface="Cambria" pitchFamily="18" charset="0"/>
                <a:cs typeface="Tahoma"/>
              </a:rPr>
              <a:t> </a:t>
            </a:r>
            <a:r>
              <a:rPr lang="en-IN" sz="1800" i="0" spc="-40" dirty="0">
                <a:solidFill>
                  <a:srgbClr val="231F20"/>
                </a:solidFill>
                <a:latin typeface="Cambria" pitchFamily="18" charset="0"/>
                <a:cs typeface="Tahoma"/>
              </a:rPr>
              <a:t>methods</a:t>
            </a:r>
            <a:r>
              <a:rPr lang="en-IN" sz="1800" i="0" spc="-1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for </a:t>
            </a:r>
            <a:r>
              <a:rPr lang="en-IN" sz="1800" i="0" spc="-15" dirty="0">
                <a:solidFill>
                  <a:srgbClr val="231F20"/>
                </a:solidFill>
                <a:latin typeface="Cambria" pitchFamily="18" charset="0"/>
                <a:cs typeface="Tahoma"/>
              </a:rPr>
              <a:t>validating </a:t>
            </a:r>
            <a:r>
              <a:rPr lang="en-IN" sz="1800" i="0" spc="-50" dirty="0">
                <a:solidFill>
                  <a:srgbClr val="231F20"/>
                </a:solidFill>
                <a:latin typeface="Cambria" pitchFamily="18" charset="0"/>
                <a:cs typeface="Tahoma"/>
              </a:rPr>
              <a:t>the</a:t>
            </a:r>
            <a:r>
              <a:rPr lang="en-IN" sz="1800" i="0" spc="-15" dirty="0">
                <a:solidFill>
                  <a:srgbClr val="231F20"/>
                </a:solidFill>
                <a:latin typeface="Cambria" pitchFamily="18" charset="0"/>
                <a:cs typeface="Tahoma"/>
              </a:rPr>
              <a:t> </a:t>
            </a:r>
            <a:r>
              <a:rPr lang="en-IN" sz="1800" i="0" spc="-50" dirty="0">
                <a:solidFill>
                  <a:srgbClr val="231F20"/>
                </a:solidFill>
                <a:latin typeface="Cambria" pitchFamily="18" charset="0"/>
                <a:cs typeface="Tahoma"/>
              </a:rPr>
              <a:t>system.</a:t>
            </a:r>
            <a:endParaRPr lang="en-IN" sz="1800" i="0" dirty="0">
              <a:latin typeface="Cambria" pitchFamily="18" charset="0"/>
              <a:cs typeface="Tahoma"/>
            </a:endParaRPr>
          </a:p>
          <a:p>
            <a:pPr marL="159385" algn="just">
              <a:lnSpc>
                <a:spcPct val="150000"/>
              </a:lnSpc>
              <a:spcBef>
                <a:spcPts val="840"/>
              </a:spcBef>
            </a:pPr>
            <a:r>
              <a:rPr lang="en-IN" sz="1800" i="0" spc="-50" dirty="0">
                <a:solidFill>
                  <a:srgbClr val="231F20"/>
                </a:solidFill>
                <a:latin typeface="Cambria" pitchFamily="18" charset="0"/>
                <a:cs typeface="Tahoma"/>
              </a:rPr>
              <a:t>Bot</a:t>
            </a:r>
            <a:r>
              <a:rPr lang="en-IN" sz="1800" i="0" spc="-45" dirty="0">
                <a:solidFill>
                  <a:srgbClr val="231F20"/>
                </a:solidFill>
                <a:latin typeface="Cambria" pitchFamily="18" charset="0"/>
                <a:cs typeface="Tahoma"/>
              </a:rPr>
              <a:t>h</a:t>
            </a:r>
            <a:r>
              <a:rPr lang="en-IN" sz="1800" i="0" spc="-35" dirty="0">
                <a:solidFill>
                  <a:srgbClr val="231F20"/>
                </a:solidFill>
                <a:latin typeface="Cambria" pitchFamily="18" charset="0"/>
                <a:cs typeface="Tahoma"/>
              </a:rPr>
              <a:t> o</a:t>
            </a:r>
            <a:r>
              <a:rPr lang="en-IN" sz="1800" i="0" spc="-15" dirty="0">
                <a:solidFill>
                  <a:srgbClr val="231F20"/>
                </a:solidFill>
                <a:latin typeface="Cambria" pitchFamily="18" charset="0"/>
                <a:cs typeface="Tahoma"/>
              </a:rPr>
              <a:t>f</a:t>
            </a:r>
            <a:r>
              <a:rPr lang="en-IN" sz="1800" i="0" spc="-35" dirty="0">
                <a:solidFill>
                  <a:srgbClr val="231F20"/>
                </a:solidFill>
                <a:latin typeface="Cambria" pitchFamily="18" charset="0"/>
                <a:cs typeface="Tahoma"/>
              </a:rPr>
              <a:t> </a:t>
            </a:r>
            <a:r>
              <a:rPr lang="en-IN" sz="1800" i="0" spc="-55" dirty="0">
                <a:solidFill>
                  <a:srgbClr val="231F20"/>
                </a:solidFill>
                <a:latin typeface="Cambria" pitchFamily="18" charset="0"/>
                <a:cs typeface="Tahoma"/>
              </a:rPr>
              <a:t>thes</a:t>
            </a:r>
            <a:r>
              <a:rPr lang="en-IN" sz="1800" i="0" spc="-50" dirty="0">
                <a:solidFill>
                  <a:srgbClr val="231F20"/>
                </a:solidFill>
                <a:latin typeface="Cambria" pitchFamily="18" charset="0"/>
                <a:cs typeface="Tahoma"/>
              </a:rPr>
              <a:t>e</a:t>
            </a:r>
            <a:r>
              <a:rPr lang="en-IN" sz="1800" i="0" spc="-35" dirty="0">
                <a:solidFill>
                  <a:srgbClr val="231F20"/>
                </a:solidFill>
                <a:latin typeface="Cambria" pitchFamily="18" charset="0"/>
                <a:cs typeface="Tahoma"/>
              </a:rPr>
              <a:t> </a:t>
            </a:r>
            <a:r>
              <a:rPr lang="en-IN" sz="1800" i="0" spc="-45" dirty="0">
                <a:solidFill>
                  <a:srgbClr val="231F20"/>
                </a:solidFill>
                <a:latin typeface="Cambria" pitchFamily="18" charset="0"/>
                <a:cs typeface="Tahoma"/>
              </a:rPr>
              <a:t>tas</a:t>
            </a:r>
            <a:r>
              <a:rPr lang="en-IN" sz="1800" i="0" spc="-40" dirty="0">
                <a:solidFill>
                  <a:srgbClr val="231F20"/>
                </a:solidFill>
                <a:latin typeface="Cambria" pitchFamily="18" charset="0"/>
                <a:cs typeface="Tahoma"/>
              </a:rPr>
              <a:t>k</a:t>
            </a:r>
            <a:r>
              <a:rPr lang="en-IN" sz="1800" i="0" spc="-35" dirty="0">
                <a:solidFill>
                  <a:srgbClr val="231F20"/>
                </a:solidFill>
                <a:latin typeface="Cambria" pitchFamily="18" charset="0"/>
                <a:cs typeface="Tahoma"/>
              </a:rPr>
              <a:t> </a:t>
            </a:r>
            <a:r>
              <a:rPr lang="en-IN" sz="1800" i="0" spc="-65" dirty="0">
                <a:solidFill>
                  <a:srgbClr val="231F20"/>
                </a:solidFill>
                <a:latin typeface="Cambria" pitchFamily="18" charset="0"/>
                <a:cs typeface="Tahoma"/>
              </a:rPr>
              <a:t>set</a:t>
            </a:r>
            <a:r>
              <a:rPr lang="en-IN" sz="1800" i="0" spc="-55" dirty="0">
                <a:solidFill>
                  <a:srgbClr val="231F20"/>
                </a:solidFill>
                <a:latin typeface="Cambria" pitchFamily="18" charset="0"/>
                <a:cs typeface="Tahoma"/>
              </a:rPr>
              <a:t>s</a:t>
            </a:r>
            <a:r>
              <a:rPr lang="en-IN" sz="1800" i="0" spc="-35" dirty="0">
                <a:solidFill>
                  <a:srgbClr val="231F20"/>
                </a:solidFill>
                <a:latin typeface="Cambria" pitchFamily="18" charset="0"/>
                <a:cs typeface="Tahoma"/>
              </a:rPr>
              <a:t> </a:t>
            </a:r>
            <a:r>
              <a:rPr lang="en-IN" sz="1800" i="0" spc="-25" dirty="0">
                <a:solidFill>
                  <a:srgbClr val="231F20"/>
                </a:solidFill>
                <a:latin typeface="Cambria" pitchFamily="18" charset="0"/>
                <a:cs typeface="Tahoma"/>
              </a:rPr>
              <a:t>achiev</a:t>
            </a:r>
            <a:r>
              <a:rPr lang="en-IN" sz="1800" i="0" spc="-20" dirty="0">
                <a:solidFill>
                  <a:srgbClr val="231F20"/>
                </a:solidFill>
                <a:latin typeface="Cambria" pitchFamily="18" charset="0"/>
                <a:cs typeface="Tahoma"/>
              </a:rPr>
              <a:t>e</a:t>
            </a:r>
            <a:r>
              <a:rPr lang="en-IN" sz="1800" i="0" spc="-35" dirty="0">
                <a:solidFill>
                  <a:srgbClr val="231F20"/>
                </a:solidFill>
                <a:latin typeface="Cambria" pitchFamily="18" charset="0"/>
                <a:cs typeface="Tahoma"/>
              </a:rPr>
              <a:t> “requirement</a:t>
            </a:r>
            <a:r>
              <a:rPr lang="en-IN" sz="1800" i="0" spc="-25" dirty="0">
                <a:solidFill>
                  <a:srgbClr val="231F20"/>
                </a:solidFill>
                <a:latin typeface="Cambria" pitchFamily="18" charset="0"/>
                <a:cs typeface="Tahoma"/>
              </a:rPr>
              <a:t>s</a:t>
            </a:r>
            <a:r>
              <a:rPr lang="en-IN" sz="1800" i="0" spc="-35" dirty="0">
                <a:solidFill>
                  <a:srgbClr val="231F20"/>
                </a:solidFill>
                <a:latin typeface="Cambria" pitchFamily="18" charset="0"/>
                <a:cs typeface="Tahoma"/>
              </a:rPr>
              <a:t> </a:t>
            </a:r>
            <a:r>
              <a:rPr lang="en-IN" sz="1800" i="0" spc="-20" dirty="0">
                <a:solidFill>
                  <a:srgbClr val="231F20"/>
                </a:solidFill>
                <a:latin typeface="Cambria" pitchFamily="18" charset="0"/>
                <a:cs typeface="Tahoma"/>
              </a:rPr>
              <a:t>gathering,”</a:t>
            </a:r>
            <a:endParaRPr lang="en-IN" sz="1800" i="0" dirty="0">
              <a:latin typeface="Cambria" pitchFamily="18" charset="0"/>
              <a:cs typeface="Tahoma"/>
            </a:endParaRPr>
          </a:p>
          <a:p>
            <a:pPr marL="266700" marR="5080" indent="-189865" algn="just">
              <a:lnSpc>
                <a:spcPct val="150000"/>
              </a:lnSpc>
              <a:buAutoNum type="arabicPeriod"/>
              <a:tabLst>
                <a:tab pos="266700" algn="l"/>
              </a:tabLst>
            </a:pPr>
            <a:endParaRPr sz="1800" i="0" dirty="0">
              <a:latin typeface="Cambria" pitchFamily="18" charset="0"/>
              <a:cs typeface="Tahoma"/>
            </a:endParaRP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ctrTitle"/>
          </p:nvPr>
        </p:nvSpPr>
        <p:spPr>
          <a:xfrm>
            <a:off x="1800225" y="1143000"/>
            <a:ext cx="7343775" cy="482600"/>
          </a:xfrm>
        </p:spPr>
        <p:txBody>
          <a:bodyPr/>
          <a:lstStyle/>
          <a:p>
            <a:pPr eaLnBrk="1" hangingPunct="1"/>
            <a:r>
              <a:rPr lang="en-US" altLang="en-US" sz="3200" b="1" dirty="0">
                <a:solidFill>
                  <a:srgbClr val="FF0000"/>
                </a:solidFill>
              </a:rPr>
              <a:t>Process Patterns</a:t>
            </a:r>
            <a:endParaRPr lang="en-IN" altLang="en-US" sz="3200" b="1" dirty="0">
              <a:solidFill>
                <a:srgbClr val="FF0000"/>
              </a:solidFill>
            </a:endParaRPr>
          </a:p>
        </p:txBody>
      </p:sp>
      <p:sp>
        <p:nvSpPr>
          <p:cNvPr id="3" name="Subtitle 2"/>
          <p:cNvSpPr>
            <a:spLocks noGrp="1"/>
          </p:cNvSpPr>
          <p:nvPr>
            <p:ph type="subTitle" idx="4294967295"/>
          </p:nvPr>
        </p:nvSpPr>
        <p:spPr>
          <a:xfrm>
            <a:off x="1981200" y="1905000"/>
            <a:ext cx="6934200" cy="5400675"/>
          </a:xfrm>
          <a:prstGeom prst="rect">
            <a:avLst/>
          </a:prstGeom>
        </p:spPr>
        <p:txBody>
          <a:bodyPr rtlCol="0">
            <a:normAutofit/>
          </a:bodyPr>
          <a:lstStyle/>
          <a:p>
            <a:pPr marL="285750" indent="-285750" algn="just" eaLnBrk="1" hangingPunct="1">
              <a:defRPr/>
            </a:pPr>
            <a:r>
              <a:rPr lang="en-US" i="0" dirty="0">
                <a:solidFill>
                  <a:schemeClr val="tx1"/>
                </a:solidFill>
                <a:latin typeface="+mj-lt"/>
              </a:rPr>
              <a:t>Process patterns define a set </a:t>
            </a:r>
            <a:r>
              <a:rPr lang="en-US" i="0" dirty="0">
                <a:solidFill>
                  <a:srgbClr val="FF0000"/>
                </a:solidFill>
                <a:latin typeface="+mj-lt"/>
              </a:rPr>
              <a:t>of activities, actions, work </a:t>
            </a:r>
            <a:r>
              <a:rPr lang="en-US" i="0" dirty="0" err="1">
                <a:solidFill>
                  <a:srgbClr val="FF0000"/>
                </a:solidFill>
                <a:latin typeface="+mj-lt"/>
              </a:rPr>
              <a:t>tasks,work</a:t>
            </a:r>
            <a:r>
              <a:rPr lang="en-US" i="0" dirty="0">
                <a:solidFill>
                  <a:srgbClr val="FF0000"/>
                </a:solidFill>
                <a:latin typeface="+mj-lt"/>
              </a:rPr>
              <a:t> </a:t>
            </a:r>
          </a:p>
          <a:p>
            <a:pPr marL="285750" indent="-285750" algn="just" eaLnBrk="1" hangingPunct="1">
              <a:defRPr/>
            </a:pPr>
            <a:r>
              <a:rPr lang="en-US" i="0" dirty="0">
                <a:solidFill>
                  <a:schemeClr val="tx1"/>
                </a:solidFill>
                <a:latin typeface="+mj-lt"/>
              </a:rPr>
              <a:t>products and/or related behaviors</a:t>
            </a:r>
          </a:p>
          <a:p>
            <a:pPr marL="285750" indent="-285750" algn="just" eaLnBrk="1" hangingPunct="1">
              <a:defRPr/>
            </a:pPr>
            <a:endParaRPr lang="en-US" i="0" dirty="0">
              <a:solidFill>
                <a:schemeClr val="tx1"/>
              </a:solidFill>
              <a:latin typeface="+mj-lt"/>
            </a:endParaRPr>
          </a:p>
          <a:p>
            <a:pPr marL="285750" indent="-285750" algn="just" eaLnBrk="1" hangingPunct="1">
              <a:defRPr/>
            </a:pPr>
            <a:r>
              <a:rPr lang="en-US" i="0" dirty="0">
                <a:solidFill>
                  <a:schemeClr val="tx1"/>
                </a:solidFill>
                <a:latin typeface="+mj-lt"/>
              </a:rPr>
              <a:t>A template is used to define a pattern</a:t>
            </a:r>
          </a:p>
          <a:p>
            <a:pPr marL="285750" indent="-285750" algn="just" eaLnBrk="1" hangingPunct="1">
              <a:defRPr/>
            </a:pPr>
            <a:endParaRPr lang="en-US" i="0" dirty="0">
              <a:solidFill>
                <a:schemeClr val="tx1"/>
              </a:solidFill>
              <a:latin typeface="+mj-lt"/>
            </a:endParaRPr>
          </a:p>
          <a:p>
            <a:pPr marL="285750" indent="-285750" algn="just" eaLnBrk="1" hangingPunct="1">
              <a:defRPr/>
            </a:pPr>
            <a:r>
              <a:rPr lang="en-US" i="0" dirty="0">
                <a:solidFill>
                  <a:schemeClr val="tx1"/>
                </a:solidFill>
                <a:latin typeface="+mj-lt"/>
              </a:rPr>
              <a:t>Typical examples:</a:t>
            </a:r>
          </a:p>
          <a:p>
            <a:pPr marL="800100" lvl="1" indent="-342900" algn="just" eaLnBrk="1" hangingPunct="1">
              <a:buFont typeface="+mj-lt"/>
              <a:buAutoNum type="arabicPeriod"/>
              <a:defRPr/>
            </a:pPr>
            <a:r>
              <a:rPr lang="en-US" dirty="0">
                <a:solidFill>
                  <a:schemeClr val="tx1"/>
                </a:solidFill>
                <a:latin typeface="+mj-lt"/>
              </a:rPr>
              <a:t>Customer communication (a process activity) </a:t>
            </a:r>
          </a:p>
          <a:p>
            <a:pPr marL="800100" lvl="1" indent="-342900" algn="just" eaLnBrk="1" hangingPunct="1">
              <a:buFont typeface="+mj-lt"/>
              <a:buAutoNum type="arabicPeriod"/>
              <a:defRPr/>
            </a:pPr>
            <a:r>
              <a:rPr lang="en-US" dirty="0">
                <a:solidFill>
                  <a:schemeClr val="tx1"/>
                </a:solidFill>
                <a:latin typeface="+mj-lt"/>
              </a:rPr>
              <a:t>Planning (an action)</a:t>
            </a:r>
          </a:p>
          <a:p>
            <a:pPr marL="800100" lvl="1" indent="-342900" algn="just" eaLnBrk="1" hangingPunct="1">
              <a:buFont typeface="+mj-lt"/>
              <a:buAutoNum type="arabicPeriod"/>
              <a:defRPr/>
            </a:pPr>
            <a:r>
              <a:rPr lang="en-US" dirty="0">
                <a:solidFill>
                  <a:schemeClr val="tx1"/>
                </a:solidFill>
                <a:latin typeface="+mj-lt"/>
              </a:rPr>
              <a:t>Analysis (an action)</a:t>
            </a:r>
          </a:p>
          <a:p>
            <a:pPr marL="800100" lvl="1" indent="-342900" algn="just" eaLnBrk="1" hangingPunct="1">
              <a:buFont typeface="+mj-lt"/>
              <a:buAutoNum type="arabicPeriod"/>
              <a:defRPr/>
            </a:pPr>
            <a:r>
              <a:rPr lang="en-US" dirty="0">
                <a:solidFill>
                  <a:schemeClr val="tx1"/>
                </a:solidFill>
                <a:latin typeface="+mj-lt"/>
              </a:rPr>
              <a:t>Requirements gathering (a process task)</a:t>
            </a:r>
          </a:p>
          <a:p>
            <a:pPr marL="800100" lvl="1" indent="-342900" algn="just" eaLnBrk="1" hangingPunct="1">
              <a:buFont typeface="+mj-lt"/>
              <a:buAutoNum type="arabicPeriod"/>
              <a:defRPr/>
            </a:pPr>
            <a:r>
              <a:rPr lang="en-US" dirty="0">
                <a:solidFill>
                  <a:schemeClr val="tx1"/>
                </a:solidFill>
                <a:latin typeface="+mj-lt"/>
              </a:rPr>
              <a:t>Reviewing a work product (a process task)</a:t>
            </a:r>
          </a:p>
          <a:p>
            <a:pPr marL="800100" lvl="1" indent="-342900" algn="just" eaLnBrk="1" hangingPunct="1">
              <a:buFont typeface="+mj-lt"/>
              <a:buAutoNum type="arabicPeriod"/>
              <a:defRPr/>
            </a:pPr>
            <a:r>
              <a:rPr lang="en-US" dirty="0">
                <a:solidFill>
                  <a:schemeClr val="tx1"/>
                </a:solidFill>
                <a:latin typeface="+mj-lt"/>
              </a:rPr>
              <a:t>Design model (a work product)</a:t>
            </a:r>
          </a:p>
          <a:p>
            <a:pPr marL="800100" lvl="1" indent="-342900" algn="just" eaLnBrk="1" hangingPunct="1">
              <a:buFont typeface="+mj-lt"/>
              <a:buAutoNum type="arabicPeriod"/>
              <a:defRPr/>
            </a:pPr>
            <a:r>
              <a:rPr lang="en-US" dirty="0">
                <a:solidFill>
                  <a:schemeClr val="tx1"/>
                </a:solidFill>
                <a:latin typeface="+mj-lt"/>
              </a:rPr>
              <a:t>Construction</a:t>
            </a:r>
          </a:p>
          <a:p>
            <a:pPr marL="800100" lvl="1" indent="-342900" algn="just" eaLnBrk="1" hangingPunct="1">
              <a:buFont typeface="+mj-lt"/>
              <a:buAutoNum type="arabicPeriod"/>
              <a:defRPr/>
            </a:pPr>
            <a:r>
              <a:rPr lang="en-US" dirty="0">
                <a:solidFill>
                  <a:schemeClr val="tx1"/>
                </a:solidFill>
                <a:latin typeface="+mj-lt"/>
              </a:rPr>
              <a:t>Deployment</a:t>
            </a:r>
            <a:endParaRPr lang="en-IN" dirty="0">
              <a:solidFill>
                <a:schemeClr val="tx1"/>
              </a:solidFill>
              <a:latin typeface="+mj-lt"/>
            </a:endParaRPr>
          </a:p>
          <a:p>
            <a:pPr algn="just" eaLnBrk="1" fontAlgn="auto" hangingPunct="1">
              <a:spcAft>
                <a:spcPts val="0"/>
              </a:spcAft>
              <a:defRPr/>
            </a:pPr>
            <a:endParaRPr lang="en-IN" i="0" dirty="0">
              <a:latin typeface="+mj-lt"/>
            </a:endParaRPr>
          </a:p>
          <a:p>
            <a:pPr algn="just" eaLnBrk="1" fontAlgn="auto" hangingPunct="1">
              <a:spcAft>
                <a:spcPts val="0"/>
              </a:spcAft>
              <a:defRPr/>
            </a:pPr>
            <a:endParaRPr lang="en-IN" i="0" dirty="0">
              <a:latin typeface="+mj-l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1905000"/>
            <a:ext cx="6477000" cy="3385542"/>
          </a:xfrm>
        </p:spPr>
        <p:txBody>
          <a:bodyPr/>
          <a:lstStyle/>
          <a:p>
            <a:pPr algn="just">
              <a:buFont typeface="Arial" pitchFamily="34" charset="0"/>
              <a:buChar char="•"/>
            </a:pPr>
            <a:r>
              <a:rPr lang="en-IN" i="0" dirty="0">
                <a:latin typeface="Cambria" pitchFamily="18" charset="0"/>
              </a:rPr>
              <a:t>process pattern provides you with a template [Amb98]—a consistent method for describing problem solutions within the context of the software process. </a:t>
            </a:r>
          </a:p>
          <a:p>
            <a:pPr algn="just">
              <a:buFont typeface="Arial" pitchFamily="34" charset="0"/>
              <a:buChar char="•"/>
            </a:pPr>
            <a:endParaRPr lang="en-IN" i="0" dirty="0">
              <a:latin typeface="Cambria" pitchFamily="18" charset="0"/>
            </a:endParaRPr>
          </a:p>
          <a:p>
            <a:pPr algn="just">
              <a:buFont typeface="Arial" pitchFamily="34" charset="0"/>
              <a:buChar char="•"/>
            </a:pPr>
            <a:r>
              <a:rPr lang="en-IN" i="0" dirty="0">
                <a:latin typeface="Cambria" pitchFamily="18" charset="0"/>
              </a:rPr>
              <a:t>By combining patterns, a software team can solve problems and construct a process that best meets the needs of a project.</a:t>
            </a:r>
          </a:p>
          <a:p>
            <a:pPr algn="just">
              <a:buFont typeface="Arial" pitchFamily="34" charset="0"/>
              <a:buChar char="•"/>
            </a:pPr>
            <a:endParaRPr lang="en-US" i="0" dirty="0">
              <a:latin typeface="Cambria" pitchFamily="18" charset="0"/>
            </a:endParaRPr>
          </a:p>
          <a:p>
            <a:pPr algn="just">
              <a:buFont typeface="Arial" pitchFamily="34" charset="0"/>
              <a:buChar char="•"/>
            </a:pPr>
            <a:r>
              <a:rPr lang="en-IN" i="0" dirty="0">
                <a:latin typeface="Cambria" pitchFamily="18" charset="0"/>
              </a:rPr>
              <a:t>patterns can be used to </a:t>
            </a:r>
            <a:r>
              <a:rPr lang="en-IN" i="0" dirty="0">
                <a:solidFill>
                  <a:srgbClr val="FF0000"/>
                </a:solidFill>
                <a:latin typeface="Cambria" pitchFamily="18" charset="0"/>
              </a:rPr>
              <a:t>describe a problem (and solution) associated with a framework activity (e.g., planning</a:t>
            </a:r>
            <a:r>
              <a:rPr lang="en-IN" i="0" dirty="0">
                <a:latin typeface="Cambria" pitchFamily="18" charset="0"/>
              </a:rPr>
              <a:t>) or an action within a framework activity (e.g., project estimating)</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0" y="1752600"/>
            <a:ext cx="6858000" cy="4924425"/>
          </a:xfrm>
        </p:spPr>
        <p:txBody>
          <a:bodyPr/>
          <a:lstStyle/>
          <a:p>
            <a:pPr marL="457200" indent="-457200" algn="just">
              <a:buFont typeface="+mj-lt"/>
              <a:buAutoNum type="arabicPeriod"/>
            </a:pPr>
            <a:r>
              <a:rPr lang="en-IN" b="1" i="0" dirty="0">
                <a:latin typeface="Cambria" pitchFamily="18" charset="0"/>
              </a:rPr>
              <a:t>Pattern Name</a:t>
            </a:r>
            <a:r>
              <a:rPr lang="en-IN" i="0" dirty="0">
                <a:latin typeface="Cambria" pitchFamily="18" charset="0"/>
              </a:rPr>
              <a:t>. The pattern is given a meaningful name describing it within the </a:t>
            </a:r>
            <a:r>
              <a:rPr lang="en-IN" i="0" dirty="0">
                <a:solidFill>
                  <a:srgbClr val="FF0000"/>
                </a:solidFill>
                <a:latin typeface="Cambria" pitchFamily="18" charset="0"/>
              </a:rPr>
              <a:t>context of the software process </a:t>
            </a:r>
            <a:r>
              <a:rPr lang="en-IN" i="0" dirty="0">
                <a:latin typeface="Cambria" pitchFamily="18" charset="0"/>
              </a:rPr>
              <a:t>(e.g., </a:t>
            </a:r>
            <a:r>
              <a:rPr lang="en-IN" i="0" dirty="0" err="1">
                <a:latin typeface="Cambria" pitchFamily="18" charset="0"/>
              </a:rPr>
              <a:t>TechnicalReviews</a:t>
            </a:r>
            <a:r>
              <a:rPr lang="en-IN" i="0" dirty="0">
                <a:latin typeface="Cambria" pitchFamily="18" charset="0"/>
              </a:rPr>
              <a:t>).</a:t>
            </a:r>
          </a:p>
          <a:p>
            <a:pPr marL="457200" indent="-457200" algn="just">
              <a:buFont typeface="+mj-lt"/>
              <a:buAutoNum type="arabicPeriod"/>
            </a:pPr>
            <a:endParaRPr lang="en-IN" i="0" dirty="0">
              <a:latin typeface="Cambria" pitchFamily="18" charset="0"/>
            </a:endParaRPr>
          </a:p>
          <a:p>
            <a:pPr marL="457200" indent="-457200" algn="just">
              <a:buFont typeface="+mj-lt"/>
              <a:buAutoNum type="arabicPeriod"/>
            </a:pPr>
            <a:r>
              <a:rPr lang="en-IN" b="1" i="0" dirty="0">
                <a:latin typeface="Cambria" pitchFamily="18" charset="0"/>
              </a:rPr>
              <a:t> Forces</a:t>
            </a:r>
            <a:r>
              <a:rPr lang="en-IN" i="0" dirty="0">
                <a:latin typeface="Cambria" pitchFamily="18" charset="0"/>
              </a:rPr>
              <a:t>. </a:t>
            </a:r>
            <a:r>
              <a:rPr lang="en-IN" i="0" dirty="0">
                <a:solidFill>
                  <a:srgbClr val="FF0000"/>
                </a:solidFill>
                <a:latin typeface="Cambria" pitchFamily="18" charset="0"/>
              </a:rPr>
              <a:t>The environment</a:t>
            </a:r>
            <a:r>
              <a:rPr lang="en-IN" i="0" dirty="0">
                <a:latin typeface="Cambria" pitchFamily="18" charset="0"/>
              </a:rPr>
              <a:t> in which the pattern is encountered and the issues that make the problem visible and may affect its solution. </a:t>
            </a:r>
          </a:p>
          <a:p>
            <a:pPr marL="457200" indent="-457200" algn="just">
              <a:buFont typeface="+mj-lt"/>
              <a:buAutoNum type="arabicPeriod"/>
            </a:pPr>
            <a:endParaRPr lang="en-IN" b="1" i="0" dirty="0">
              <a:latin typeface="Cambria" pitchFamily="18" charset="0"/>
            </a:endParaRPr>
          </a:p>
          <a:p>
            <a:pPr marL="457200" indent="-457200" algn="just">
              <a:buFont typeface="+mj-lt"/>
              <a:buAutoNum type="arabicPeriod"/>
            </a:pPr>
            <a:r>
              <a:rPr lang="en-IN" b="1" i="0" dirty="0">
                <a:latin typeface="Cambria" pitchFamily="18" charset="0"/>
              </a:rPr>
              <a:t>Type</a:t>
            </a:r>
          </a:p>
          <a:p>
            <a:pPr marL="457200" indent="-457200" algn="just">
              <a:buFont typeface="+mj-lt"/>
              <a:buAutoNum type="arabicPeriod"/>
            </a:pPr>
            <a:endParaRPr lang="en-IN" i="0" dirty="0">
              <a:latin typeface="Cambria" pitchFamily="18" charset="0"/>
            </a:endParaRPr>
          </a:p>
          <a:p>
            <a:pPr marL="457200" indent="-457200" algn="just"/>
            <a:r>
              <a:rPr lang="en-IN" b="1" i="0" dirty="0">
                <a:latin typeface="Cambria" pitchFamily="18" charset="0"/>
              </a:rPr>
              <a:t>Stage pattern—defines </a:t>
            </a:r>
            <a:r>
              <a:rPr lang="en-IN" i="0" dirty="0">
                <a:latin typeface="Cambria" pitchFamily="18" charset="0"/>
              </a:rPr>
              <a:t>a problem associated with a </a:t>
            </a:r>
            <a:r>
              <a:rPr lang="en-IN" i="0" dirty="0">
                <a:solidFill>
                  <a:srgbClr val="FF0000"/>
                </a:solidFill>
                <a:latin typeface="Cambria" pitchFamily="18" charset="0"/>
              </a:rPr>
              <a:t>framework activity </a:t>
            </a:r>
            <a:r>
              <a:rPr lang="en-IN" i="0" dirty="0">
                <a:latin typeface="Cambria" pitchFamily="18" charset="0"/>
              </a:rPr>
              <a:t>for the process. Since a framework activity encompasses multiple actions and work tasks, An example of a stage pattern might be </a:t>
            </a:r>
            <a:r>
              <a:rPr lang="en-IN" i="0" dirty="0" err="1">
                <a:latin typeface="Cambria" pitchFamily="18" charset="0"/>
              </a:rPr>
              <a:t>EstablishingCommunication</a:t>
            </a:r>
            <a:endParaRPr lang="en-IN" i="0" dirty="0">
              <a:latin typeface="Cambria" pitchFamily="18" charset="0"/>
            </a:endParaRPr>
          </a:p>
          <a:p>
            <a:pPr algn="just"/>
            <a:endParaRPr lang="en-IN" i="0" dirty="0">
              <a:latin typeface="Cambria"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1828800"/>
            <a:ext cx="6858000" cy="2769989"/>
          </a:xfrm>
        </p:spPr>
        <p:txBody>
          <a:bodyPr/>
          <a:lstStyle/>
          <a:p>
            <a:pPr algn="just"/>
            <a:r>
              <a:rPr lang="en-IN" i="0" dirty="0">
                <a:latin typeface="Cambria" pitchFamily="18" charset="0"/>
              </a:rPr>
              <a:t>. 2. Task pattern—defines a problem associated with a </a:t>
            </a:r>
            <a:r>
              <a:rPr lang="en-IN" i="0" dirty="0">
                <a:solidFill>
                  <a:srgbClr val="FF0000"/>
                </a:solidFill>
                <a:latin typeface="Cambria" pitchFamily="18" charset="0"/>
              </a:rPr>
              <a:t>software engineering action </a:t>
            </a:r>
            <a:r>
              <a:rPr lang="en-IN" i="0" dirty="0">
                <a:latin typeface="Cambria" pitchFamily="18" charset="0"/>
              </a:rPr>
              <a:t>or work task and relevant to successful software engineering practice (e.g., </a:t>
            </a:r>
            <a:r>
              <a:rPr lang="en-IN" i="0" dirty="0" err="1">
                <a:latin typeface="Cambria" pitchFamily="18" charset="0"/>
              </a:rPr>
              <a:t>RequirementsGathering</a:t>
            </a:r>
            <a:r>
              <a:rPr lang="en-IN" i="0" dirty="0">
                <a:latin typeface="Cambria" pitchFamily="18" charset="0"/>
              </a:rPr>
              <a:t> is a task pattern).</a:t>
            </a:r>
          </a:p>
          <a:p>
            <a:pPr algn="just"/>
            <a:endParaRPr lang="en-IN" i="0" dirty="0">
              <a:latin typeface="Cambria" pitchFamily="18" charset="0"/>
            </a:endParaRPr>
          </a:p>
          <a:p>
            <a:pPr algn="just"/>
            <a:r>
              <a:rPr lang="en-IN" i="0" dirty="0">
                <a:latin typeface="Cambria" pitchFamily="18" charset="0"/>
              </a:rPr>
              <a:t> 3. Phase pattern—define the sequence of framework activities that occurs within the process, even when the overall flow of activities is iterative in nature. An example of a phase pattern might be </a:t>
            </a:r>
            <a:r>
              <a:rPr lang="en-IN" i="0" dirty="0" err="1">
                <a:solidFill>
                  <a:srgbClr val="FF0000"/>
                </a:solidFill>
                <a:latin typeface="Cambria" pitchFamily="18" charset="0"/>
              </a:rPr>
              <a:t>SpiralModel</a:t>
            </a:r>
            <a:r>
              <a:rPr lang="en-IN" i="0" dirty="0">
                <a:solidFill>
                  <a:srgbClr val="FF0000"/>
                </a:solidFill>
                <a:latin typeface="Cambria" pitchFamily="18" charset="0"/>
              </a:rPr>
              <a:t> </a:t>
            </a:r>
            <a:r>
              <a:rPr lang="en-IN" i="0" dirty="0">
                <a:latin typeface="Cambria" pitchFamily="18" charset="0"/>
              </a:rPr>
              <a:t>or Prototyping.</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0" y="1858028"/>
            <a:ext cx="6695058" cy="3077766"/>
          </a:xfrm>
        </p:spPr>
        <p:txBody>
          <a:bodyPr/>
          <a:lstStyle/>
          <a:p>
            <a:pPr algn="just"/>
            <a:r>
              <a:rPr lang="en-IN" i="0" dirty="0">
                <a:latin typeface="Cambria" pitchFamily="18" charset="0"/>
              </a:rPr>
              <a:t>4.Initial context. Describes the conditions under which the pattern applies. Prior to the initiation of the pattern:</a:t>
            </a:r>
          </a:p>
          <a:p>
            <a:pPr algn="just"/>
            <a:endParaRPr lang="en-IN" i="0" dirty="0">
              <a:latin typeface="Cambria" pitchFamily="18" charset="0"/>
            </a:endParaRPr>
          </a:p>
          <a:p>
            <a:pPr algn="just">
              <a:buFont typeface="Arial" pitchFamily="34" charset="0"/>
              <a:buChar char="•"/>
            </a:pPr>
            <a:r>
              <a:rPr lang="en-IN" i="0" dirty="0">
                <a:latin typeface="Cambria" pitchFamily="18" charset="0"/>
              </a:rPr>
              <a:t> (1) What organizational or team-related </a:t>
            </a:r>
            <a:r>
              <a:rPr lang="en-IN" i="0" dirty="0" err="1">
                <a:latin typeface="Cambria" pitchFamily="18" charset="0"/>
              </a:rPr>
              <a:t>activities</a:t>
            </a:r>
            <a:r>
              <a:rPr lang="en-IN" i="0" dirty="0">
                <a:latin typeface="Cambria" pitchFamily="18" charset="0"/>
              </a:rPr>
              <a:t> have already occurred? </a:t>
            </a:r>
          </a:p>
          <a:p>
            <a:pPr algn="just">
              <a:buFont typeface="Arial" pitchFamily="34" charset="0"/>
              <a:buChar char="•"/>
            </a:pPr>
            <a:endParaRPr lang="en-IN" i="0" dirty="0">
              <a:latin typeface="Cambria" pitchFamily="18" charset="0"/>
            </a:endParaRPr>
          </a:p>
          <a:p>
            <a:pPr algn="just">
              <a:buFont typeface="Arial" pitchFamily="34" charset="0"/>
              <a:buChar char="•"/>
            </a:pPr>
            <a:r>
              <a:rPr lang="en-IN" i="0" dirty="0">
                <a:latin typeface="Cambria" pitchFamily="18" charset="0"/>
              </a:rPr>
              <a:t>(2) What is the entry state for the process?</a:t>
            </a:r>
          </a:p>
          <a:p>
            <a:pPr algn="just">
              <a:buFont typeface="Arial" pitchFamily="34" charset="0"/>
              <a:buChar char="•"/>
            </a:pPr>
            <a:endParaRPr lang="en-IN" i="0" dirty="0">
              <a:latin typeface="Cambria" pitchFamily="18" charset="0"/>
            </a:endParaRPr>
          </a:p>
          <a:p>
            <a:pPr algn="just">
              <a:buFont typeface="Arial" pitchFamily="34" charset="0"/>
              <a:buChar char="•"/>
            </a:pPr>
            <a:r>
              <a:rPr lang="en-IN" i="0" dirty="0">
                <a:latin typeface="Cambria" pitchFamily="18" charset="0"/>
              </a:rPr>
              <a:t> (3) What software engineering information or project information already exists?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0" y="1858028"/>
            <a:ext cx="6695058" cy="5539978"/>
          </a:xfrm>
        </p:spPr>
        <p:txBody>
          <a:bodyPr/>
          <a:lstStyle/>
          <a:p>
            <a:pPr algn="just"/>
            <a:r>
              <a:rPr lang="en-IN" b="1" i="0" dirty="0">
                <a:latin typeface="Cambria" pitchFamily="18" charset="0"/>
              </a:rPr>
              <a:t>5.Problem</a:t>
            </a:r>
            <a:r>
              <a:rPr lang="en-IN" i="0" dirty="0">
                <a:latin typeface="Cambria" pitchFamily="18" charset="0"/>
              </a:rPr>
              <a:t>. The specific problem to be solved by the pattern.</a:t>
            </a:r>
          </a:p>
          <a:p>
            <a:pPr algn="just"/>
            <a:endParaRPr lang="en-IN" i="0" dirty="0">
              <a:latin typeface="Cambria" pitchFamily="18" charset="0"/>
            </a:endParaRPr>
          </a:p>
          <a:p>
            <a:pPr algn="just">
              <a:lnSpc>
                <a:spcPct val="150000"/>
              </a:lnSpc>
            </a:pPr>
            <a:r>
              <a:rPr lang="en-IN" b="1" i="0" dirty="0">
                <a:latin typeface="Cambria" pitchFamily="18" charset="0"/>
              </a:rPr>
              <a:t> 6.Solution. </a:t>
            </a:r>
            <a:r>
              <a:rPr lang="en-IN" i="0" dirty="0">
                <a:latin typeface="Cambria" pitchFamily="18" charset="0"/>
              </a:rPr>
              <a:t>Describes how to implement the pattern successfully</a:t>
            </a:r>
          </a:p>
          <a:p>
            <a:pPr algn="just">
              <a:lnSpc>
                <a:spcPct val="150000"/>
              </a:lnSpc>
            </a:pPr>
            <a:r>
              <a:rPr lang="en-IN" b="1" i="0" dirty="0">
                <a:latin typeface="Cambria" pitchFamily="18" charset="0"/>
              </a:rPr>
              <a:t>7.Resulting Context. </a:t>
            </a:r>
            <a:r>
              <a:rPr lang="en-IN" i="0" dirty="0">
                <a:latin typeface="Cambria" pitchFamily="18" charset="0"/>
              </a:rPr>
              <a:t>Describes the conditions that will result once the </a:t>
            </a:r>
            <a:r>
              <a:rPr lang="en-IN" i="0" dirty="0" err="1">
                <a:latin typeface="Cambria" pitchFamily="18" charset="0"/>
              </a:rPr>
              <a:t>pattern</a:t>
            </a:r>
            <a:r>
              <a:rPr lang="en-IN" i="0" dirty="0">
                <a:latin typeface="Cambria" pitchFamily="18" charset="0"/>
              </a:rPr>
              <a:t> has been successfully implemented.</a:t>
            </a:r>
          </a:p>
          <a:p>
            <a:pPr algn="just">
              <a:lnSpc>
                <a:spcPct val="150000"/>
              </a:lnSpc>
            </a:pPr>
            <a:r>
              <a:rPr lang="en-IN" b="1" i="0" dirty="0">
                <a:latin typeface="Cambria" pitchFamily="18" charset="0"/>
              </a:rPr>
              <a:t>8.Related Patterns. </a:t>
            </a:r>
            <a:r>
              <a:rPr lang="en-IN" i="0" dirty="0">
                <a:latin typeface="Cambria" pitchFamily="18" charset="0"/>
              </a:rPr>
              <a:t>Provide a list of all process patterns that are directly related to this one. </a:t>
            </a:r>
          </a:p>
          <a:p>
            <a:pPr algn="just">
              <a:lnSpc>
                <a:spcPct val="150000"/>
              </a:lnSpc>
            </a:pPr>
            <a:r>
              <a:rPr lang="en-IN" b="1" i="0" dirty="0">
                <a:latin typeface="Cambria" pitchFamily="18" charset="0"/>
              </a:rPr>
              <a:t>9.Known Uses and Examples</a:t>
            </a:r>
            <a:r>
              <a:rPr lang="en-IN" i="0" dirty="0">
                <a:latin typeface="Cambria" pitchFamily="18" charset="0"/>
              </a:rPr>
              <a:t>. Indicate the specific instances in which the pattern is applicable.</a:t>
            </a:r>
          </a:p>
          <a:p>
            <a:pPr algn="just">
              <a:lnSpc>
                <a:spcPct val="150000"/>
              </a:lnSpc>
            </a:pPr>
            <a:endParaRPr lang="en-US" i="0" dirty="0">
              <a:latin typeface="Cambria" pitchFamily="18" charset="0"/>
            </a:endParaRPr>
          </a:p>
          <a:p>
            <a:pPr algn="just">
              <a:lnSpc>
                <a:spcPct val="150000"/>
              </a:lnSpc>
            </a:pPr>
            <a:endParaRPr lang="en-IN" i="0" dirty="0">
              <a:latin typeface="Cambria" pitchFamily="18" charset="0"/>
            </a:endParaRPr>
          </a:p>
          <a:p>
            <a:pPr algn="just"/>
            <a:endParaRPr lang="en-IN" i="0" dirty="0">
              <a:latin typeface="Cambria"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ctrTitle"/>
          </p:nvPr>
        </p:nvSpPr>
        <p:spPr>
          <a:xfrm>
            <a:off x="1800225" y="1143000"/>
            <a:ext cx="7343775" cy="482600"/>
          </a:xfrm>
        </p:spPr>
        <p:txBody>
          <a:bodyPr/>
          <a:lstStyle/>
          <a:p>
            <a:pPr eaLnBrk="1" hangingPunct="1"/>
            <a:r>
              <a:rPr lang="en-US" altLang="en-US" sz="3200" b="1" dirty="0">
                <a:solidFill>
                  <a:srgbClr val="FF0000"/>
                </a:solidFill>
              </a:rPr>
              <a:t>Process Assessment</a:t>
            </a:r>
            <a:endParaRPr lang="en-IN" altLang="en-US" sz="3200" b="1" dirty="0">
              <a:solidFill>
                <a:srgbClr val="FF0000"/>
              </a:solidFill>
            </a:endParaRPr>
          </a:p>
        </p:txBody>
      </p:sp>
      <p:sp>
        <p:nvSpPr>
          <p:cNvPr id="3" name="Subtitle 2"/>
          <p:cNvSpPr>
            <a:spLocks noGrp="1"/>
          </p:cNvSpPr>
          <p:nvPr>
            <p:ph type="subTitle" idx="4294967295"/>
          </p:nvPr>
        </p:nvSpPr>
        <p:spPr>
          <a:xfrm>
            <a:off x="1752600" y="1828800"/>
            <a:ext cx="7086600" cy="5832475"/>
          </a:xfrm>
          <a:prstGeom prst="rect">
            <a:avLst/>
          </a:prstGeom>
        </p:spPr>
        <p:txBody>
          <a:bodyPr rtlCol="0">
            <a:normAutofit/>
          </a:bodyPr>
          <a:lstStyle/>
          <a:p>
            <a:pPr algn="just" eaLnBrk="1" hangingPunct="1">
              <a:defRPr/>
            </a:pPr>
            <a:r>
              <a:rPr lang="en-US" i="0" dirty="0">
                <a:solidFill>
                  <a:schemeClr val="tx1"/>
                </a:solidFill>
                <a:latin typeface="Cambria" pitchFamily="18" charset="0"/>
              </a:rPr>
              <a:t>The process should be assessed to ensure that it meets a set of basic process criteria that have been shown to be essential for a successful software engineering</a:t>
            </a:r>
            <a:r>
              <a:rPr lang="en-US" b="1" i="0" dirty="0">
                <a:solidFill>
                  <a:schemeClr val="tx1"/>
                </a:solidFill>
                <a:latin typeface="Cambria" pitchFamily="18" charset="0"/>
              </a:rPr>
              <a:t>.</a:t>
            </a:r>
            <a:endParaRPr lang="en-US" i="0" dirty="0">
              <a:solidFill>
                <a:schemeClr val="tx1"/>
              </a:solidFill>
              <a:latin typeface="Cambria" pitchFamily="18" charset="0"/>
            </a:endParaRPr>
          </a:p>
          <a:p>
            <a:pPr algn="just" eaLnBrk="1" hangingPunct="1">
              <a:defRPr/>
            </a:pPr>
            <a:endParaRPr lang="en-US" i="0" dirty="0">
              <a:solidFill>
                <a:schemeClr val="tx1"/>
              </a:solidFill>
              <a:latin typeface="Cambria" pitchFamily="18" charset="0"/>
            </a:endParaRPr>
          </a:p>
          <a:p>
            <a:pPr lvl="1" algn="l" eaLnBrk="1" hangingPunct="1">
              <a:buFont typeface="Arial" pitchFamily="34" charset="0"/>
              <a:buChar char="•"/>
              <a:defRPr/>
            </a:pPr>
            <a:r>
              <a:rPr lang="en-US" sz="2000" dirty="0">
                <a:solidFill>
                  <a:schemeClr val="tx1"/>
                </a:solidFill>
                <a:latin typeface="Cambria" pitchFamily="18" charset="0"/>
              </a:rPr>
              <a:t>SCAMPI: Standard CMMI(</a:t>
            </a:r>
            <a:r>
              <a:rPr lang="en-IN" sz="2000" b="1" dirty="0">
                <a:solidFill>
                  <a:srgbClr val="202124"/>
                </a:solidFill>
                <a:latin typeface="Cambria" pitchFamily="18" charset="0"/>
              </a:rPr>
              <a:t>Capability Maturity Model Integration</a:t>
            </a:r>
            <a:r>
              <a:rPr lang="en-US" sz="2000" dirty="0">
                <a:solidFill>
                  <a:schemeClr val="tx1"/>
                </a:solidFill>
                <a:latin typeface="Cambria" pitchFamily="18" charset="0"/>
              </a:rPr>
              <a:t> ) Appraisal  Method for Process Improvement provides a Five-step model</a:t>
            </a:r>
            <a:r>
              <a:rPr lang="en-US" sz="2000" dirty="0">
                <a:solidFill>
                  <a:srgbClr val="FF0000"/>
                </a:solidFill>
                <a:latin typeface="Cambria" pitchFamily="18" charset="0"/>
              </a:rPr>
              <a:t>: initiating, diagnosing, establishing, acting, learning.</a:t>
            </a:r>
            <a:br>
              <a:rPr lang="en-US" sz="2000" dirty="0">
                <a:solidFill>
                  <a:srgbClr val="FF0000"/>
                </a:solidFill>
                <a:latin typeface="Cambria" pitchFamily="18" charset="0"/>
              </a:rPr>
            </a:br>
            <a:endParaRPr lang="en-US" sz="2000" dirty="0">
              <a:solidFill>
                <a:srgbClr val="FF0000"/>
              </a:solidFill>
              <a:latin typeface="Cambria" pitchFamily="18" charset="0"/>
            </a:endParaRPr>
          </a:p>
          <a:p>
            <a:pPr lvl="1" algn="l" eaLnBrk="1" hangingPunct="1">
              <a:buFont typeface="Arial" pitchFamily="34" charset="0"/>
              <a:buChar char="•"/>
              <a:defRPr/>
            </a:pPr>
            <a:r>
              <a:rPr lang="en-US" sz="2000" dirty="0">
                <a:solidFill>
                  <a:schemeClr val="tx1"/>
                </a:solidFill>
                <a:latin typeface="Cambria" pitchFamily="18" charset="0"/>
              </a:rPr>
              <a:t>CBA IPI: Cost Benefit Analysis CMM Based Appraisal for Internal Process Improvement. This   Uses</a:t>
            </a:r>
            <a:r>
              <a:rPr lang="en-US" sz="2000" b="1" dirty="0">
                <a:solidFill>
                  <a:schemeClr val="tx1"/>
                </a:solidFill>
                <a:latin typeface="Cambria" pitchFamily="18" charset="0"/>
              </a:rPr>
              <a:t> SEI MM(</a:t>
            </a:r>
            <a:r>
              <a:rPr lang="en-IN" sz="2000" b="1" dirty="0">
                <a:solidFill>
                  <a:srgbClr val="202124"/>
                </a:solidFill>
                <a:latin typeface="Cambria" pitchFamily="18" charset="0"/>
              </a:rPr>
              <a:t>software Engineering Institute Capability Maturity Model </a:t>
            </a:r>
            <a:r>
              <a:rPr lang="en-US" sz="2000" dirty="0">
                <a:solidFill>
                  <a:schemeClr val="tx1"/>
                </a:solidFill>
                <a:latin typeface="Cambria" pitchFamily="18" charset="0"/>
              </a:rPr>
              <a:t>) ; a diagnostic technique for assessing the relative maturity of software organizations </a:t>
            </a:r>
          </a:p>
        </p:txBody>
      </p:sp>
      <p:pic>
        <p:nvPicPr>
          <p:cNvPr id="31748" name="Picture 3"/>
          <p:cNvPicPr>
            <a:picLocks noChangeAspect="1"/>
          </p:cNvPicPr>
          <p:nvPr/>
        </p:nvPicPr>
        <p:blipFill>
          <a:blip r:embed="rId2" cstate="print"/>
          <a:srcRect/>
          <a:stretch>
            <a:fillRect/>
          </a:stretch>
        </p:blipFill>
        <p:spPr bwMode="auto">
          <a:xfrm>
            <a:off x="11113" y="6813550"/>
            <a:ext cx="9144000" cy="7778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C9013702AA2B4AAFBA47F4FA824436" ma:contentTypeVersion="0" ma:contentTypeDescription="Create a new document." ma:contentTypeScope="" ma:versionID="a94bcaf511ddd9c1f3225546d9359ad7">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47055B-BC56-4B53-B387-7CA249CAEF1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EBF9F8B-2364-49C5-ABF8-AFD9504A5E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E635A6F-BD22-4839-877B-41DA5DE3F6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996</TotalTime>
  <Words>5854</Words>
  <Application>Microsoft Office PowerPoint</Application>
  <PresentationFormat>On-screen Show (4:3)</PresentationFormat>
  <Paragraphs>899</Paragraphs>
  <Slides>126</Slides>
  <Notes>21</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 COURSE OBJECTIVES </vt:lpstr>
      <vt:lpstr>  COURSE OUTCOMES </vt:lpstr>
      <vt:lpstr>Chapter 1-2</vt:lpstr>
      <vt:lpstr>UNIT-I</vt:lpstr>
      <vt:lpstr>What is Software?</vt:lpstr>
      <vt:lpstr>What is Software?</vt:lpstr>
      <vt:lpstr>Hardware</vt:lpstr>
      <vt:lpstr>Hardware: Failure Curve</vt:lpstr>
      <vt:lpstr>Software</vt:lpstr>
      <vt:lpstr>Wear vs. Deterioration</vt:lpstr>
      <vt:lpstr>Software Applications</vt:lpstr>
      <vt:lpstr>Software Applications</vt:lpstr>
      <vt:lpstr>Software Applications</vt:lpstr>
      <vt:lpstr>Software—New Categories</vt:lpstr>
      <vt:lpstr>Legacy Software</vt:lpstr>
      <vt:lpstr>Legacy Software: Negative  characteristic</vt:lpstr>
      <vt:lpstr>Legacy Software: Often Evolves</vt:lpstr>
      <vt:lpstr>Software: The Changing Nature</vt:lpstr>
      <vt:lpstr>WebApps</vt:lpstr>
      <vt:lpstr>WebApps: Evolution</vt:lpstr>
      <vt:lpstr>WebApps: Characteristics</vt:lpstr>
      <vt:lpstr>WebApps: Characteristics</vt:lpstr>
      <vt:lpstr>Mobile Applications</vt:lpstr>
      <vt:lpstr>Mobile Applications</vt:lpstr>
      <vt:lpstr>Cloud computing</vt:lpstr>
      <vt:lpstr>Cloud computing:  Implementation issue</vt:lpstr>
      <vt:lpstr>Software product line</vt:lpstr>
      <vt:lpstr>Software product line</vt:lpstr>
      <vt:lpstr>Chapter 1: Summary</vt:lpstr>
      <vt:lpstr>Chapter 1: Summary</vt:lpstr>
      <vt:lpstr>Software Engineering</vt:lpstr>
      <vt:lpstr>Software Engineering:  Definition of Discipline</vt:lpstr>
      <vt:lpstr>Software Engineering:  A Layered Technology</vt:lpstr>
      <vt:lpstr>Software Engineering:  Quality focus</vt:lpstr>
      <vt:lpstr>Software Engineering  Process</vt:lpstr>
      <vt:lpstr>Software Engineering  Methods</vt:lpstr>
      <vt:lpstr>Software Engineering Tools</vt:lpstr>
      <vt:lpstr>Process Framework:  Iteration</vt:lpstr>
      <vt:lpstr>Umbrella Activities:  Typical setting</vt:lpstr>
      <vt:lpstr>Umbrella Activities</vt:lpstr>
      <vt:lpstr>Umbrella Activities</vt:lpstr>
      <vt:lpstr>Umbrella Activities</vt:lpstr>
      <vt:lpstr>Process Adaptation</vt:lpstr>
      <vt:lpstr>Process Adaptation:  Differences</vt:lpstr>
      <vt:lpstr>Process Adaptation:  Differences</vt:lpstr>
      <vt:lpstr>Software Engineering  Practice</vt:lpstr>
      <vt:lpstr>The Essence of Practice</vt:lpstr>
      <vt:lpstr>Understand the Problem</vt:lpstr>
      <vt:lpstr>Plan the Solution</vt:lpstr>
      <vt:lpstr>Carry Out the Plan</vt:lpstr>
      <vt:lpstr>Examine the Result</vt:lpstr>
      <vt:lpstr>Hooker’s General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Myths</vt:lpstr>
      <vt:lpstr>Management myths</vt:lpstr>
      <vt:lpstr>Management myths</vt:lpstr>
      <vt:lpstr>Management myths</vt:lpstr>
      <vt:lpstr>Customer myths</vt:lpstr>
      <vt:lpstr>Customer myths</vt:lpstr>
      <vt:lpstr>Practitioner’s myths</vt:lpstr>
      <vt:lpstr>Practitioner’s myths</vt:lpstr>
      <vt:lpstr>Practitioner’s myths</vt:lpstr>
      <vt:lpstr>Practitioner’s myths</vt:lpstr>
      <vt:lpstr>How It all Starts</vt:lpstr>
      <vt:lpstr>Software Process</vt:lpstr>
      <vt:lpstr>Software Process</vt:lpstr>
      <vt:lpstr>Process Framework(Model)</vt:lpstr>
      <vt:lpstr>PowerPoint Presentation</vt:lpstr>
      <vt:lpstr>PowerPoint Presentation</vt:lpstr>
      <vt:lpstr>PowerPoint Presentation</vt:lpstr>
      <vt:lpstr>PowerPoint Presentation</vt:lpstr>
      <vt:lpstr>PowerPoint Presentation</vt:lpstr>
      <vt:lpstr>Framework Activities:  General setting</vt:lpstr>
      <vt:lpstr>Communication</vt:lpstr>
      <vt:lpstr>Planning</vt:lpstr>
      <vt:lpstr>Modeling</vt:lpstr>
      <vt:lpstr>Construction</vt:lpstr>
      <vt:lpstr>Deployment</vt:lpstr>
      <vt:lpstr>Software Process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Patterns</vt:lpstr>
      <vt:lpstr>PowerPoint Presentation</vt:lpstr>
      <vt:lpstr>PowerPoint Presentation</vt:lpstr>
      <vt:lpstr>PowerPoint Presentation</vt:lpstr>
      <vt:lpstr>PowerPoint Presentation</vt:lpstr>
      <vt:lpstr>PowerPoint Presentation</vt:lpstr>
      <vt:lpstr>Process Assessment</vt:lpstr>
      <vt:lpstr>Process Assessment</vt:lpstr>
      <vt:lpstr>Assessment and Improvement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 Software Process (PSP)</vt:lpstr>
      <vt:lpstr>Team Software Process (TSP)</vt:lpstr>
      <vt:lpstr> The Primary Goal of Any SW Process is</vt:lpstr>
      <vt:lpstr>Chapter 2: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Set to accompany Web Engineering: A Practitioner Approach</dc:title>
  <dc:creator>Roger Pressman</dc:creator>
  <cp:lastModifiedBy>MAINGATE</cp:lastModifiedBy>
  <cp:revision>275</cp:revision>
  <dcterms:created xsi:type="dcterms:W3CDTF">2022-01-20T13:43:26Z</dcterms:created>
  <dcterms:modified xsi:type="dcterms:W3CDTF">2024-02-10T06:19:58Z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2015-09-09T00:00:00Z</vt:filetime>
  </property>
  <property fmtid="{D5CDD505-2E9C-101B-9397-08002B2CF9AE}" pid="3" name="Creator">
    <vt:lpwstr>Microsoft® PowerPoint® 2013</vt:lpwstr>
  </property>
  <property fmtid="{D5CDD505-2E9C-101B-9397-08002B2CF9AE}" pid="4" name="LastSaved">
    <vt:filetime>2022-01-20T00:00:00Z</vt:filetime>
  </property>
  <property fmtid="{D5CDD505-2E9C-101B-9397-08002B2CF9AE}" pid="5" name="ContentTypeId">
    <vt:lpwstr>0x010100CBC9013702AA2B4AAFBA47F4FA824436</vt:lpwstr>
  </property>
</Properties>
</file>